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7102475" cy="9388475"/>
  <p:embeddedFontLst>
    <p:embeddedFont>
      <p:font typeface="Trebuchet MS" panose="020B0603020202020204" pitchFamily="34" charset="0"/>
      <p:regular r:id="rId37"/>
      <p:bold r:id="rId38"/>
      <p:italic r:id="rId39"/>
      <p:boldItalic r:id="rId40"/>
    </p:embeddedFont>
    <p:embeddedFont>
      <p:font typeface="Tahoma" panose="020B0604030504040204" pitchFamily="34" charset="0"/>
      <p:regular r:id="rId41"/>
      <p:bold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2H2E9tkcggZ1g1CrarKPUz5V5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E0490C-77A5-4AC7-B112-ACE921C6CEF4}">
  <a:tblStyle styleId="{68E0490C-77A5-4AC7-B112-ACE921C6CEF4}"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323" autoAdjust="0"/>
  </p:normalViewPr>
  <p:slideViewPr>
    <p:cSldViewPr snapToGrid="0">
      <p:cViewPr varScale="1">
        <p:scale>
          <a:sx n="56" d="100"/>
          <a:sy n="56" d="100"/>
        </p:scale>
        <p:origin x="25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7739" cy="47105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3" y="0"/>
            <a:ext cx="3077739" cy="47105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917423"/>
            <a:ext cx="3077739" cy="4710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7696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661362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9: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p9: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630697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0: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0: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859545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1: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2" name="Google Shape;232;p11: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89695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2: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2: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252320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p13: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49991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4: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603570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5: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5: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649943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6: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681397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7: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9" name="Google Shape;279;p17: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810439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8: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8" name="Google Shape;288;p18: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412203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da19d8213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da19d8213_0_0:notes"/>
          <p:cNvSpPr txBox="1">
            <a:spLocks noGrp="1"/>
          </p:cNvSpPr>
          <p:nvPr>
            <p:ph type="body" idx="1"/>
          </p:nvPr>
        </p:nvSpPr>
        <p:spPr>
          <a:xfrm>
            <a:off x="710248" y="4518204"/>
            <a:ext cx="5682000" cy="369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1eda19d8213_0_0:notes"/>
          <p:cNvSpPr txBox="1">
            <a:spLocks noGrp="1"/>
          </p:cNvSpPr>
          <p:nvPr>
            <p:ph type="sldNum" idx="12"/>
          </p:nvPr>
        </p:nvSpPr>
        <p:spPr>
          <a:xfrm>
            <a:off x="4023093" y="8917423"/>
            <a:ext cx="3077700" cy="471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3027971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9: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9: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803431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0: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0: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407985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1: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1: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498823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2: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7" name="Google Shape;317;p22: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832463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3: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3: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670714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4: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4: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3716503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5: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8" name="Google Shape;338;p25: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188942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6: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6: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894916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7: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1" name="Google Shape;351;p27: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717443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8: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8: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21548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5" name="Google Shape;115;p2: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331495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9: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9: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2498713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0: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30: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4099053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1: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377" name="Google Shape;377;p31: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987085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2: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4" name="Google Shape;384;p32: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4136025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3: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1" name="Google Shape;391;p33: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96445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985554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87959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747713" y="409575"/>
            <a:ext cx="5411787" cy="3044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592751" y="3611412"/>
            <a:ext cx="5755476" cy="5938437"/>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400"/>
              <a:buFont typeface="Arial"/>
              <a:buNone/>
            </a:pPr>
            <a:endParaRPr sz="1400" dirty="0"/>
          </a:p>
        </p:txBody>
      </p:sp>
      <p:sp>
        <p:nvSpPr>
          <p:cNvPr id="148" name="Google Shape;148;p5: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7715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6: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21224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23146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8:notes"/>
          <p:cNvSpPr txBox="1">
            <a:spLocks noGrp="1"/>
          </p:cNvSpPr>
          <p:nvPr>
            <p:ph type="sldNum" idx="12"/>
          </p:nvPr>
        </p:nvSpPr>
        <p:spPr>
          <a:xfrm>
            <a:off x="4023093" y="8917423"/>
            <a:ext cx="3077739" cy="47105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38581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18" name="Google Shape;18;p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 name="Google Shape;19;p35"/>
          <p:cNvSpPr txBox="1">
            <a:spLocks noGrp="1"/>
          </p:cNvSpPr>
          <p:nvPr>
            <p:ph type="ctrTitle"/>
          </p:nvPr>
        </p:nvSpPr>
        <p:spPr>
          <a:xfrm>
            <a:off x="372208" y="3806547"/>
            <a:ext cx="5852746" cy="71404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5"/>
          <p:cNvSpPr txBox="1">
            <a:spLocks noGrp="1"/>
          </p:cNvSpPr>
          <p:nvPr>
            <p:ph type="subTitle" idx="1"/>
          </p:nvPr>
        </p:nvSpPr>
        <p:spPr>
          <a:xfrm>
            <a:off x="372208" y="4657115"/>
            <a:ext cx="5852746" cy="4951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35"/>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5"/>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5"/>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4"/>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4"/>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5"/>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5"/>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5"/>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36"/>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6"/>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6"/>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6"/>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pic>
        <p:nvPicPr>
          <p:cNvPr id="32" name="Google Shape;32;p3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3" name="Google Shape;3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7"/>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37"/>
          <p:cNvPicPr preferRelativeResize="0"/>
          <p:nvPr/>
        </p:nvPicPr>
        <p:blipFill rotWithShape="1">
          <a:blip r:embed="rId3">
            <a:alphaModFix/>
          </a:blip>
          <a:srcRect/>
          <a:stretch/>
        </p:blipFill>
        <p:spPr>
          <a:xfrm>
            <a:off x="8226582" y="6219825"/>
            <a:ext cx="3781206" cy="4617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38"/>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8"/>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8"/>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pic>
        <p:nvPicPr>
          <p:cNvPr id="45" name="Google Shape;45;p3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9"/>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39"/>
          <p:cNvPicPr preferRelativeResize="0"/>
          <p:nvPr/>
        </p:nvPicPr>
        <p:blipFill rotWithShape="1">
          <a:blip r:embed="rId3">
            <a:alphaModFix/>
          </a:blip>
          <a:srcRect/>
          <a:stretch/>
        </p:blipFill>
        <p:spPr>
          <a:xfrm>
            <a:off x="8226582" y="6219825"/>
            <a:ext cx="3781206" cy="4617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pic>
        <p:nvPicPr>
          <p:cNvPr id="56" name="Google Shape;56;p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7" name="Google Shape;5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0"/>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41"/>
          <p:cNvSpPr/>
          <p:nvPr/>
        </p:nvSpPr>
        <p:spPr>
          <a:xfrm>
            <a:off x="405413" y="411671"/>
            <a:ext cx="11381173" cy="6081204"/>
          </a:xfrm>
          <a:prstGeom prst="rect">
            <a:avLst/>
          </a:prstGeom>
          <a:solidFill>
            <a:schemeClr val="lt1">
              <a:alpha val="29803"/>
            </a:schemeClr>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4" name="Google Shape;64;p41"/>
          <p:cNvSpPr txBox="1">
            <a:spLocks noGrp="1"/>
          </p:cNvSpPr>
          <p:nvPr>
            <p:ph type="title"/>
          </p:nvPr>
        </p:nvSpPr>
        <p:spPr>
          <a:xfrm>
            <a:off x="838200" y="722489"/>
            <a:ext cx="10515600" cy="9681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1"/>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41"/>
          <p:cNvPicPr preferRelativeResize="0"/>
          <p:nvPr/>
        </p:nvPicPr>
        <p:blipFill rotWithShape="1">
          <a:blip r:embed="rId2">
            <a:alphaModFix/>
          </a:blip>
          <a:srcRect/>
          <a:stretch/>
        </p:blipFill>
        <p:spPr>
          <a:xfrm>
            <a:off x="8226582" y="6219825"/>
            <a:ext cx="3781206" cy="4617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2"/>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2"/>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2"/>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3"/>
          <p:cNvSpPr>
            <a:spLocks noGrp="1"/>
          </p:cNvSpPr>
          <p:nvPr>
            <p:ph type="pic" idx="2"/>
          </p:nvPr>
        </p:nvSpPr>
        <p:spPr>
          <a:xfrm>
            <a:off x="5183188" y="987425"/>
            <a:ext cx="6172200" cy="4873625"/>
          </a:xfrm>
          <a:prstGeom prst="rect">
            <a:avLst/>
          </a:prstGeom>
          <a:noFill/>
          <a:ln>
            <a:noFill/>
          </a:ln>
        </p:spPr>
      </p:sp>
      <p:sp>
        <p:nvSpPr>
          <p:cNvPr id="79" name="Google Shape;79;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43"/>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3"/>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4"/>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1" name="Google Shape;1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rebuchet MS"/>
              <a:buNone/>
              <a:defRPr sz="44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34"/>
          <p:cNvSpPr txBox="1">
            <a:spLocks noGrp="1"/>
          </p:cNvSpPr>
          <p:nvPr>
            <p:ph type="dt" idx="10"/>
          </p:nvPr>
        </p:nvSpPr>
        <p:spPr>
          <a:xfrm>
            <a:off x="838200" y="6356350"/>
            <a:ext cx="165208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34"/>
          <p:cNvSpPr txBox="1">
            <a:spLocks noGrp="1"/>
          </p:cNvSpPr>
          <p:nvPr>
            <p:ph type="ftr" idx="11"/>
          </p:nvPr>
        </p:nvSpPr>
        <p:spPr>
          <a:xfrm>
            <a:off x="2688301" y="6356350"/>
            <a:ext cx="2478122"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34"/>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rebuchet MS"/>
                <a:ea typeface="Trebuchet MS"/>
                <a:cs typeface="Trebuchet MS"/>
                <a:sym typeface="Trebuchet MS"/>
              </a:defRPr>
            </a:lvl1pPr>
            <a:lvl2pPr marL="0" marR="0" lvl="1" indent="0" algn="r" rtl="0">
              <a:spcBef>
                <a:spcPts val="0"/>
              </a:spcBef>
              <a:buNone/>
              <a:defRPr sz="1200" b="0" i="0" u="none" strike="noStrike" cap="none">
                <a:solidFill>
                  <a:srgbClr val="888888"/>
                </a:solidFill>
                <a:latin typeface="Trebuchet MS"/>
                <a:ea typeface="Trebuchet MS"/>
                <a:cs typeface="Trebuchet MS"/>
                <a:sym typeface="Trebuchet MS"/>
              </a:defRPr>
            </a:lvl2pPr>
            <a:lvl3pPr marL="0" marR="0" lvl="2" indent="0" algn="r" rtl="0">
              <a:spcBef>
                <a:spcPts val="0"/>
              </a:spcBef>
              <a:buNone/>
              <a:defRPr sz="1200" b="0" i="0" u="none" strike="noStrike" cap="none">
                <a:solidFill>
                  <a:srgbClr val="888888"/>
                </a:solidFill>
                <a:latin typeface="Trebuchet MS"/>
                <a:ea typeface="Trebuchet MS"/>
                <a:cs typeface="Trebuchet MS"/>
                <a:sym typeface="Trebuchet MS"/>
              </a:defRPr>
            </a:lvl3pPr>
            <a:lvl4pPr marL="0" marR="0" lvl="3" indent="0" algn="r" rtl="0">
              <a:spcBef>
                <a:spcPts val="0"/>
              </a:spcBef>
              <a:buNone/>
              <a:defRPr sz="1200" b="0" i="0" u="none" strike="noStrike" cap="none">
                <a:solidFill>
                  <a:srgbClr val="888888"/>
                </a:solidFill>
                <a:latin typeface="Trebuchet MS"/>
                <a:ea typeface="Trebuchet MS"/>
                <a:cs typeface="Trebuchet MS"/>
                <a:sym typeface="Trebuchet MS"/>
              </a:defRPr>
            </a:lvl4pPr>
            <a:lvl5pPr marL="0" marR="0" lvl="4" indent="0" algn="r" rtl="0">
              <a:spcBef>
                <a:spcPts val="0"/>
              </a:spcBef>
              <a:buNone/>
              <a:defRPr sz="1200" b="0" i="0" u="none" strike="noStrike" cap="none">
                <a:solidFill>
                  <a:srgbClr val="888888"/>
                </a:solidFill>
                <a:latin typeface="Trebuchet MS"/>
                <a:ea typeface="Trebuchet MS"/>
                <a:cs typeface="Trebuchet MS"/>
                <a:sym typeface="Trebuchet MS"/>
              </a:defRPr>
            </a:lvl5pPr>
            <a:lvl6pPr marL="0" marR="0" lvl="5" indent="0" algn="r" rtl="0">
              <a:spcBef>
                <a:spcPts val="0"/>
              </a:spcBef>
              <a:buNone/>
              <a:defRPr sz="1200" b="0" i="0" u="none" strike="noStrike" cap="none">
                <a:solidFill>
                  <a:srgbClr val="888888"/>
                </a:solidFill>
                <a:latin typeface="Trebuchet MS"/>
                <a:ea typeface="Trebuchet MS"/>
                <a:cs typeface="Trebuchet MS"/>
                <a:sym typeface="Trebuchet MS"/>
              </a:defRPr>
            </a:lvl6pPr>
            <a:lvl7pPr marL="0" marR="0" lvl="6" indent="0" algn="r" rtl="0">
              <a:spcBef>
                <a:spcPts val="0"/>
              </a:spcBef>
              <a:buNone/>
              <a:defRPr sz="1200" b="0" i="0" u="none" strike="noStrike" cap="none">
                <a:solidFill>
                  <a:srgbClr val="888888"/>
                </a:solidFill>
                <a:latin typeface="Trebuchet MS"/>
                <a:ea typeface="Trebuchet MS"/>
                <a:cs typeface="Trebuchet MS"/>
                <a:sym typeface="Trebuchet MS"/>
              </a:defRPr>
            </a:lvl7pPr>
            <a:lvl8pPr marL="0" marR="0" lvl="7" indent="0" algn="r" rtl="0">
              <a:spcBef>
                <a:spcPts val="0"/>
              </a:spcBef>
              <a:buNone/>
              <a:defRPr sz="1200" b="0" i="0" u="none" strike="noStrike" cap="none">
                <a:solidFill>
                  <a:srgbClr val="888888"/>
                </a:solidFill>
                <a:latin typeface="Trebuchet MS"/>
                <a:ea typeface="Trebuchet MS"/>
                <a:cs typeface="Trebuchet MS"/>
                <a:sym typeface="Trebuchet MS"/>
              </a:defRPr>
            </a:lvl8pPr>
            <a:lvl9pPr marL="0" marR="0" lvl="8" indent="0" algn="r" rtl="0">
              <a:spcBef>
                <a:spcPts val="0"/>
              </a:spcBef>
              <a:buNone/>
              <a:defRPr sz="12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34"/>
          <p:cNvPicPr preferRelativeResize="0"/>
          <p:nvPr/>
        </p:nvPicPr>
        <p:blipFill rotWithShape="1">
          <a:blip r:embed="rId14">
            <a:alphaModFix/>
          </a:blip>
          <a:srcRect/>
          <a:stretch/>
        </p:blipFill>
        <p:spPr>
          <a:xfrm>
            <a:off x="8226582" y="6219825"/>
            <a:ext cx="3781206" cy="4617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7.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p:nvPr/>
        </p:nvSpPr>
        <p:spPr>
          <a:xfrm>
            <a:off x="0" y="0"/>
            <a:ext cx="6096000" cy="6858000"/>
          </a:xfrm>
          <a:prstGeom prst="rect">
            <a:avLst/>
          </a:prstGeom>
          <a:solidFill>
            <a:srgbClr val="0C27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01" name="Google Shape;101;p1"/>
          <p:cNvSpPr txBox="1">
            <a:spLocks noGrp="1"/>
          </p:cNvSpPr>
          <p:nvPr>
            <p:ph type="ctrTitle"/>
          </p:nvPr>
        </p:nvSpPr>
        <p:spPr>
          <a:xfrm>
            <a:off x="168022" y="3472950"/>
            <a:ext cx="5852746" cy="71404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D9E188"/>
              </a:buClr>
              <a:buSzPct val="100000"/>
              <a:buFont typeface="Trebuchet MS"/>
              <a:buNone/>
            </a:pPr>
            <a:r>
              <a:rPr lang="en-US">
                <a:solidFill>
                  <a:srgbClr val="D9E188"/>
                </a:solidFill>
              </a:rPr>
              <a:t>National Budget Call FY 2024</a:t>
            </a:r>
            <a:endParaRPr/>
          </a:p>
        </p:txBody>
      </p:sp>
      <p:sp>
        <p:nvSpPr>
          <p:cNvPr id="102" name="Google Shape;102;p1"/>
          <p:cNvSpPr txBox="1">
            <a:spLocks noGrp="1"/>
          </p:cNvSpPr>
          <p:nvPr>
            <p:ph type="subTitle" idx="1"/>
          </p:nvPr>
        </p:nvSpPr>
        <p:spPr>
          <a:xfrm>
            <a:off x="168022" y="4323518"/>
            <a:ext cx="5852746" cy="7516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D9E188"/>
              </a:buClr>
              <a:buSzPts val="2400"/>
              <a:buNone/>
            </a:pPr>
            <a:r>
              <a:rPr lang="en-US">
                <a:solidFill>
                  <a:srgbClr val="D9E188"/>
                </a:solidFill>
              </a:rPr>
              <a:t>Reminders in Accomplishing Agency Tier 2 Budget Proposals</a:t>
            </a:r>
            <a:endParaRPr/>
          </a:p>
        </p:txBody>
      </p:sp>
      <p:pic>
        <p:nvPicPr>
          <p:cNvPr id="103" name="Google Shape;103;p1"/>
          <p:cNvPicPr preferRelativeResize="0"/>
          <p:nvPr/>
        </p:nvPicPr>
        <p:blipFill rotWithShape="1">
          <a:blip r:embed="rId3">
            <a:alphaModFix/>
          </a:blip>
          <a:srcRect/>
          <a:stretch/>
        </p:blipFill>
        <p:spPr>
          <a:xfrm>
            <a:off x="2388463" y="1265740"/>
            <a:ext cx="1319074" cy="13190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endParaRPr/>
          </a:p>
        </p:txBody>
      </p:sp>
      <p:sp>
        <p:nvSpPr>
          <p:cNvPr id="217" name="Google Shape;21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218" name="Google Shape;218;p9"/>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19" name="Google Shape;219;p9"/>
          <p:cNvPicPr preferRelativeResize="0"/>
          <p:nvPr/>
        </p:nvPicPr>
        <p:blipFill rotWithShape="1">
          <a:blip r:embed="rId3">
            <a:alphaModFix/>
          </a:blip>
          <a:srcRect/>
          <a:stretch/>
        </p:blipFill>
        <p:spPr>
          <a:xfrm>
            <a:off x="0" y="-136525"/>
            <a:ext cx="6731157" cy="6858000"/>
          </a:xfrm>
          <a:prstGeom prst="rect">
            <a:avLst/>
          </a:prstGeom>
          <a:noFill/>
          <a:ln>
            <a:noFill/>
          </a:ln>
        </p:spPr>
      </p:pic>
      <p:pic>
        <p:nvPicPr>
          <p:cNvPr id="220" name="Google Shape;220;p9"/>
          <p:cNvPicPr preferRelativeResize="0"/>
          <p:nvPr/>
        </p:nvPicPr>
        <p:blipFill rotWithShape="1">
          <a:blip r:embed="rId4">
            <a:alphaModFix/>
          </a:blip>
          <a:srcRect/>
          <a:stretch/>
        </p:blipFill>
        <p:spPr>
          <a:xfrm>
            <a:off x="6400800" y="-136525"/>
            <a:ext cx="57912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txBox="1">
            <a:spLocks noGrp="1"/>
          </p:cNvSpPr>
          <p:nvPr>
            <p:ph type="title"/>
          </p:nvPr>
        </p:nvSpPr>
        <p:spPr>
          <a:xfrm>
            <a:off x="839800" y="365125"/>
            <a:ext cx="10515600" cy="858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rebuchet MS"/>
              <a:buNone/>
            </a:pPr>
            <a:r>
              <a:rPr lang="en-US"/>
              <a:t>Details of Tier 2 Proposals</a:t>
            </a:r>
            <a:endParaRPr/>
          </a:p>
        </p:txBody>
      </p:sp>
      <p:sp>
        <p:nvSpPr>
          <p:cNvPr id="227" name="Google Shape;227;p10"/>
          <p:cNvSpPr txBox="1">
            <a:spLocks noGrp="1"/>
          </p:cNvSpPr>
          <p:nvPr>
            <p:ph type="body" idx="1"/>
          </p:nvPr>
        </p:nvSpPr>
        <p:spPr>
          <a:xfrm>
            <a:off x="2387976" y="1316963"/>
            <a:ext cx="8142300" cy="396600"/>
          </a:xfrm>
          <a:prstGeom prst="rect">
            <a:avLst/>
          </a:prstGeom>
          <a:noFill/>
          <a:ln>
            <a:noFill/>
          </a:ln>
        </p:spPr>
        <p:txBody>
          <a:bodyPr spcFirstLastPara="1" wrap="square" lIns="91425" tIns="45700" rIns="91425" bIns="45700" anchor="b" anchorCtr="0">
            <a:normAutofit lnSpcReduction="10000"/>
          </a:bodyPr>
          <a:lstStyle/>
          <a:p>
            <a:pPr marL="0" lvl="0" indent="0" algn="ctr" rtl="0">
              <a:lnSpc>
                <a:spcPct val="90000"/>
              </a:lnSpc>
              <a:spcBef>
                <a:spcPts val="0"/>
              </a:spcBef>
              <a:spcAft>
                <a:spcPts val="0"/>
              </a:spcAft>
              <a:buClr>
                <a:schemeClr val="dk1"/>
              </a:buClr>
              <a:buSzPts val="2400"/>
              <a:buNone/>
            </a:pPr>
            <a:r>
              <a:rPr lang="en-US"/>
              <a:t>Personnel Services – </a:t>
            </a:r>
            <a:r>
              <a:rPr lang="en-US">
                <a:solidFill>
                  <a:srgbClr val="F65040"/>
                </a:solidFill>
              </a:rPr>
              <a:t>For Inclusion in Agency PS Budget</a:t>
            </a:r>
            <a:endParaRPr>
              <a:solidFill>
                <a:srgbClr val="F65040"/>
              </a:solidFill>
            </a:endParaRPr>
          </a:p>
        </p:txBody>
      </p:sp>
      <p:graphicFrame>
        <p:nvGraphicFramePr>
          <p:cNvPr id="228" name="Google Shape;228;p10"/>
          <p:cNvGraphicFramePr/>
          <p:nvPr/>
        </p:nvGraphicFramePr>
        <p:xfrm>
          <a:off x="1146629" y="1806802"/>
          <a:ext cx="10481700" cy="4129435"/>
        </p:xfrm>
        <a:graphic>
          <a:graphicData uri="http://schemas.openxmlformats.org/drawingml/2006/table">
            <a:tbl>
              <a:tblPr firstRow="1" bandRow="1">
                <a:solidFill>
                  <a:srgbClr val="33473C"/>
                </a:solidFill>
                <a:tableStyleId>{68E0490C-77A5-4AC7-B112-ACE921C6CEF4}</a:tableStyleId>
              </a:tblPr>
              <a:tblGrid>
                <a:gridCol w="5326750"/>
                <a:gridCol w="5154950"/>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533825">
                <a:tc>
                  <a:txBody>
                    <a:bodyPr/>
                    <a:lstStyle/>
                    <a:p>
                      <a:pPr marL="0" marR="0" lvl="0" indent="0" algn="just" rtl="0">
                        <a:spcBef>
                          <a:spcPts val="0"/>
                        </a:spcBef>
                        <a:spcAft>
                          <a:spcPts val="0"/>
                        </a:spcAft>
                        <a:buNone/>
                      </a:pPr>
                      <a:r>
                        <a:rPr lang="en-US" sz="1800" u="none" strike="noStrike" cap="none"/>
                        <a:t>Adjustments in PS due to budget policy decisions such as:</a:t>
                      </a:r>
                      <a:endParaRPr/>
                    </a:p>
                    <a:p>
                      <a:pPr marL="0" marR="0" lvl="0" indent="0" algn="just" rtl="0">
                        <a:spcBef>
                          <a:spcPts val="0"/>
                        </a:spcBef>
                        <a:spcAft>
                          <a:spcPts val="0"/>
                        </a:spcAft>
                        <a:buNone/>
                      </a:pPr>
                      <a:r>
                        <a:rPr lang="en-US" sz="1800" u="none" strike="noStrike" cap="none"/>
                        <a:t>   - Implementation of a new program or</a:t>
                      </a:r>
                      <a:endParaRPr/>
                    </a:p>
                    <a:p>
                      <a:pPr marL="0" marR="0" lvl="0" indent="0" algn="just" rtl="0">
                        <a:spcBef>
                          <a:spcPts val="0"/>
                        </a:spcBef>
                        <a:spcAft>
                          <a:spcPts val="0"/>
                        </a:spcAft>
                        <a:buNone/>
                      </a:pPr>
                      <a:r>
                        <a:rPr lang="en-US" sz="1800" u="none" strike="noStrike" cap="none"/>
                        <a:t>      activity</a:t>
                      </a:r>
                      <a:endParaRPr/>
                    </a:p>
                    <a:p>
                      <a:pPr marL="0" marR="0" lvl="0" indent="0" algn="just" rtl="0">
                        <a:spcBef>
                          <a:spcPts val="0"/>
                        </a:spcBef>
                        <a:spcAft>
                          <a:spcPts val="0"/>
                        </a:spcAft>
                        <a:buNone/>
                      </a:pPr>
                      <a:r>
                        <a:rPr lang="en-US" sz="1800" u="none" strike="noStrike" cap="none"/>
                        <a:t>   - Abolition or expansion of PAP</a:t>
                      </a:r>
                      <a:endParaRPr/>
                    </a:p>
                    <a:p>
                      <a:pPr marL="0" marR="0" lvl="0" indent="0" algn="just" rtl="0">
                        <a:spcBef>
                          <a:spcPts val="0"/>
                        </a:spcBef>
                        <a:spcAft>
                          <a:spcPts val="0"/>
                        </a:spcAft>
                        <a:buNone/>
                      </a:pPr>
                      <a:r>
                        <a:rPr lang="en-US" sz="1800" u="none" strike="noStrike" cap="none"/>
                        <a:t>   - Major change in organizational structure</a:t>
                      </a:r>
                      <a:endParaRPr/>
                    </a:p>
                    <a:p>
                      <a:pPr marL="0" marR="0" lvl="0" indent="0" algn="just" rtl="0">
                        <a:spcBef>
                          <a:spcPts val="0"/>
                        </a:spcBef>
                        <a:spcAft>
                          <a:spcPts val="0"/>
                        </a:spcAft>
                        <a:buNone/>
                      </a:pPr>
                      <a:r>
                        <a:rPr lang="en-US" sz="1800" u="none" strike="noStrike" cap="none"/>
                        <a:t>   - Transfer of functions between agencies</a:t>
                      </a:r>
                      <a:endParaRPr/>
                    </a:p>
                    <a:p>
                      <a:pPr marL="0" marR="0" lvl="0" indent="0" algn="just" rtl="0">
                        <a:spcBef>
                          <a:spcPts val="0"/>
                        </a:spcBef>
                        <a:spcAft>
                          <a:spcPts val="0"/>
                        </a:spcAft>
                        <a:buNone/>
                      </a:pPr>
                      <a:endParaRPr sz="1800" u="none" strike="noStrike" cap="none"/>
                    </a:p>
                  </a:txBody>
                  <a:tcPr marL="91450" marR="91450" marT="45725" marB="45725"/>
                </a:tc>
                <a:tc>
                  <a:txBody>
                    <a:bodyPr/>
                    <a:lstStyle/>
                    <a:p>
                      <a:pPr marL="0" marR="0" lvl="0" indent="0" algn="just" rtl="0">
                        <a:spcBef>
                          <a:spcPts val="0"/>
                        </a:spcBef>
                        <a:spcAft>
                          <a:spcPts val="0"/>
                        </a:spcAft>
                        <a:buNone/>
                      </a:pPr>
                      <a:r>
                        <a:rPr lang="en-US" sz="1800" u="none" strike="noStrike" cap="none"/>
                        <a:t>Retained</a:t>
                      </a:r>
                      <a:endParaRPr/>
                    </a:p>
                  </a:txBody>
                  <a:tcPr marL="91450" marR="91450" marT="45725" marB="45725"/>
                </a:tc>
              </a:tr>
              <a:tr h="380375">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Additional Casual and Contractual positions </a:t>
                      </a:r>
                      <a:r>
                        <a:rPr lang="en-US" sz="1800" b="0" u="none" strike="noStrike" cap="none">
                          <a:solidFill>
                            <a:schemeClr val="dk1"/>
                          </a:solidFill>
                          <a:latin typeface="Trebuchet MS"/>
                          <a:ea typeface="Trebuchet MS"/>
                          <a:cs typeface="Trebuchet MS"/>
                          <a:sym typeface="Trebuchet MS"/>
                        </a:rPr>
                        <a:t>for</a:t>
                      </a:r>
                      <a:r>
                        <a:rPr lang="en-US" sz="1800" b="1" u="none" strike="noStrike" cap="none">
                          <a:solidFill>
                            <a:srgbClr val="FF0000"/>
                          </a:solidFill>
                          <a:latin typeface="Trebuchet MS"/>
                          <a:ea typeface="Trebuchet MS"/>
                          <a:cs typeface="Trebuchet MS"/>
                          <a:sym typeface="Trebuchet MS"/>
                        </a:rPr>
                        <a:t> duly established and functioning ad-hoc bodies coexistent with the operations of the particular ad-hoc units.</a:t>
                      </a:r>
                      <a:endParaRPr sz="1800" u="none" strike="noStrike" cap="none">
                        <a:solidFill>
                          <a:srgbClr val="FF0000"/>
                        </a:solidFill>
                      </a:endParaRPr>
                    </a:p>
                  </a:txBody>
                  <a:tcPr marL="91450" marR="91450" marT="45725" marB="45725"/>
                </a:tc>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Additional Casual and Contractual positions</a:t>
                      </a:r>
                      <a:r>
                        <a:rPr lang="en-US" sz="1800" u="none" strike="noStrike" cap="none">
                          <a:solidFill>
                            <a:srgbClr val="FF0000"/>
                          </a:solidFill>
                          <a:latin typeface="Trebuchet MS"/>
                          <a:ea typeface="Trebuchet MS"/>
                          <a:cs typeface="Trebuchet MS"/>
                          <a:sym typeface="Trebuchet MS"/>
                        </a:rPr>
                        <a:t> </a:t>
                      </a:r>
                      <a:r>
                        <a:rPr lang="en-US" sz="1800" b="0" u="none" strike="noStrike" cap="none">
                          <a:solidFill>
                            <a:schemeClr val="dk1"/>
                          </a:solidFill>
                          <a:latin typeface="Trebuchet MS"/>
                          <a:ea typeface="Trebuchet MS"/>
                          <a:cs typeface="Trebuchet MS"/>
                          <a:sym typeface="Trebuchet MS"/>
                        </a:rPr>
                        <a:t>for</a:t>
                      </a:r>
                      <a:r>
                        <a:rPr lang="en-US" sz="1800" b="1" u="none" strike="noStrike" cap="none">
                          <a:solidFill>
                            <a:srgbClr val="FF0000"/>
                          </a:solidFill>
                          <a:latin typeface="Trebuchet MS"/>
                          <a:ea typeface="Trebuchet MS"/>
                          <a:cs typeface="Trebuchet MS"/>
                          <a:sym typeface="Trebuchet MS"/>
                        </a:rPr>
                        <a:t> </a:t>
                      </a:r>
                      <a:endParaRPr sz="1800" u="none" strike="noStrike" cap="none">
                        <a:solidFill>
                          <a:srgbClr val="FF0000"/>
                        </a:solidFill>
                        <a:latin typeface="Trebuchet MS"/>
                        <a:ea typeface="Trebuchet MS"/>
                        <a:cs typeface="Trebuchet MS"/>
                        <a:sym typeface="Trebuchet MS"/>
                      </a:endParaRPr>
                    </a:p>
                    <a:p>
                      <a:pPr marL="0" marR="0" lvl="0"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ongoing/new/expanded programs, project and activities, coexistent with the operations of such programs, projects and activities, subject to the submission of BP 204</a:t>
                      </a:r>
                      <a:endParaRPr sz="1800" u="none" strike="noStrike" cap="none">
                        <a:solidFill>
                          <a:srgbClr val="FF0000"/>
                        </a:solidFill>
                      </a:endParaRPr>
                    </a:p>
                  </a:txBody>
                  <a:tcPr marL="91450" marR="91450" marT="45725" marB="457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rebuchet MS"/>
              <a:buNone/>
            </a:pPr>
            <a:r>
              <a:rPr lang="en-US"/>
              <a:t>Details of Tier 2 Proposals</a:t>
            </a:r>
            <a:endParaRPr/>
          </a:p>
        </p:txBody>
      </p:sp>
      <p:sp>
        <p:nvSpPr>
          <p:cNvPr id="235" name="Google Shape;235;p11"/>
          <p:cNvSpPr txBox="1">
            <a:spLocks noGrp="1"/>
          </p:cNvSpPr>
          <p:nvPr>
            <p:ph type="body" idx="1"/>
          </p:nvPr>
        </p:nvSpPr>
        <p:spPr>
          <a:xfrm>
            <a:off x="2147252" y="1352106"/>
            <a:ext cx="8480453" cy="396639"/>
          </a:xfrm>
          <a:prstGeom prst="rect">
            <a:avLst/>
          </a:prstGeom>
          <a:noFill/>
          <a:ln>
            <a:noFill/>
          </a:ln>
        </p:spPr>
        <p:txBody>
          <a:bodyPr spcFirstLastPara="1" wrap="square" lIns="91425" tIns="45700" rIns="91425" bIns="45700" anchor="b" anchorCtr="0">
            <a:normAutofit fontScale="92500"/>
          </a:bodyPr>
          <a:lstStyle/>
          <a:p>
            <a:pPr marL="0" lvl="0" indent="0" algn="ctr" rtl="0">
              <a:lnSpc>
                <a:spcPct val="90000"/>
              </a:lnSpc>
              <a:spcBef>
                <a:spcPts val="0"/>
              </a:spcBef>
              <a:spcAft>
                <a:spcPts val="0"/>
              </a:spcAft>
              <a:buClr>
                <a:schemeClr val="dk1"/>
              </a:buClr>
              <a:buSzPct val="100000"/>
              <a:buNone/>
            </a:pPr>
            <a:r>
              <a:rPr lang="en-US"/>
              <a:t>PS – </a:t>
            </a:r>
            <a:r>
              <a:rPr lang="en-US">
                <a:solidFill>
                  <a:srgbClr val="F65040"/>
                </a:solidFill>
              </a:rPr>
              <a:t>For Inclusion in Miscellaneous Personnel Benefits Fund</a:t>
            </a:r>
            <a:endParaRPr>
              <a:solidFill>
                <a:srgbClr val="F65040"/>
              </a:solidFill>
            </a:endParaRPr>
          </a:p>
        </p:txBody>
      </p:sp>
      <p:graphicFrame>
        <p:nvGraphicFramePr>
          <p:cNvPr id="236" name="Google Shape;236;p11"/>
          <p:cNvGraphicFramePr/>
          <p:nvPr/>
        </p:nvGraphicFramePr>
        <p:xfrm>
          <a:off x="1146629" y="1806802"/>
          <a:ext cx="10481700" cy="4312335"/>
        </p:xfrm>
        <a:graphic>
          <a:graphicData uri="http://schemas.openxmlformats.org/drawingml/2006/table">
            <a:tbl>
              <a:tblPr firstRow="1" bandRow="1">
                <a:solidFill>
                  <a:srgbClr val="33473C"/>
                </a:solidFill>
                <a:tableStyleId>{68E0490C-77A5-4AC7-B112-ACE921C6CEF4}</a:tableStyleId>
              </a:tblPr>
              <a:tblGrid>
                <a:gridCol w="5326750"/>
                <a:gridCol w="5154950"/>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533825">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100% of the PS cost of new positions and staffing modifications approved by the DBM after December 31, 2021</a:t>
                      </a:r>
                      <a:endParaRPr/>
                    </a:p>
                  </a:txBody>
                  <a:tcPr marL="91450" marR="91450" marT="45725" marB="45725"/>
                </a:tc>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100% of the PS cost of new positions and staffing modifications approved by the DBM after December 31, 2022, </a:t>
                      </a:r>
                      <a:r>
                        <a:rPr lang="en-US" sz="1800" b="1" u="none" strike="noStrike" cap="none">
                          <a:solidFill>
                            <a:srgbClr val="FF0000"/>
                          </a:solidFill>
                          <a:latin typeface="Trebuchet MS"/>
                          <a:ea typeface="Trebuchet MS"/>
                          <a:cs typeface="Trebuchet MS"/>
                          <a:sym typeface="Trebuchet MS"/>
                        </a:rPr>
                        <a:t>up to the prescribed cutoff date.</a:t>
                      </a:r>
                      <a:endParaRPr sz="1800" u="none" strike="noStrike" cap="none">
                        <a:solidFill>
                          <a:srgbClr val="FF0000"/>
                        </a:solidFill>
                        <a:latin typeface="Trebuchet MS"/>
                        <a:ea typeface="Trebuchet MS"/>
                        <a:cs typeface="Trebuchet MS"/>
                        <a:sym typeface="Trebuchet MS"/>
                      </a:endParaRPr>
                    </a:p>
                  </a:txBody>
                  <a:tcPr marL="91450" marR="91450" marT="45725" marB="45725"/>
                </a:tc>
              </a:tr>
              <a:tr h="491800">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75% of the PS cost of positions proposed for creation and staffing modifications with legal basis, established standards, or with evaluation based on complete agency submission of documentary requirement</a:t>
                      </a:r>
                      <a:endParaRPr sz="1800" u="none" strike="noStrike" cap="none"/>
                    </a:p>
                  </a:txBody>
                  <a:tcPr marL="91450" marR="91450" marT="45725" marB="45725"/>
                </a:tc>
                <a:tc>
                  <a:txBody>
                    <a:bodyPr/>
                    <a:lstStyle/>
                    <a:p>
                      <a:pPr marL="0" marR="0" lvl="0" indent="0" algn="just" rtl="0">
                        <a:spcBef>
                          <a:spcPts val="0"/>
                        </a:spcBef>
                        <a:spcAft>
                          <a:spcPts val="0"/>
                        </a:spcAft>
                        <a:buNone/>
                      </a:pPr>
                      <a:r>
                        <a:rPr lang="en-US" sz="1800" b="1" u="none" strike="noStrike" cap="none">
                          <a:solidFill>
                            <a:srgbClr val="F65040"/>
                          </a:solidFill>
                          <a:latin typeface="Trebuchet MS"/>
                          <a:ea typeface="Trebuchet MS"/>
                          <a:cs typeface="Trebuchet MS"/>
                          <a:sym typeface="Trebuchet MS"/>
                        </a:rPr>
                        <a:t>Up to</a:t>
                      </a:r>
                      <a:r>
                        <a:rPr lang="en-US" sz="1800" u="none" strike="noStrike" cap="none">
                          <a:solidFill>
                            <a:srgbClr val="F65040"/>
                          </a:solidFill>
                          <a:latin typeface="Trebuchet MS"/>
                          <a:ea typeface="Trebuchet MS"/>
                          <a:cs typeface="Trebuchet MS"/>
                          <a:sym typeface="Trebuchet MS"/>
                        </a:rPr>
                        <a:t> </a:t>
                      </a:r>
                      <a:r>
                        <a:rPr lang="en-US" sz="1800" u="none" strike="noStrike" cap="none">
                          <a:solidFill>
                            <a:schemeClr val="dk1"/>
                          </a:solidFill>
                          <a:latin typeface="Trebuchet MS"/>
                          <a:ea typeface="Trebuchet MS"/>
                          <a:cs typeface="Trebuchet MS"/>
                          <a:sym typeface="Trebuchet MS"/>
                        </a:rPr>
                        <a:t>75% of the PS cost of positions proposed for creation and staffing modifications with legal basis, established standards, or with evaluation based on complete agency submission of documentary requirement</a:t>
                      </a:r>
                      <a:endParaRPr/>
                    </a:p>
                  </a:txBody>
                  <a:tcPr marL="91450" marR="91450" marT="45725" marB="45725"/>
                </a:tc>
              </a:tr>
              <a:tr h="380375">
                <a:tc>
                  <a:txBody>
                    <a:bodyPr/>
                    <a:lstStyle/>
                    <a:p>
                      <a:pPr marL="0" marR="0" lvl="0" indent="0" algn="just" rtl="0">
                        <a:spcBef>
                          <a:spcPts val="0"/>
                        </a:spcBef>
                        <a:spcAft>
                          <a:spcPts val="0"/>
                        </a:spcAft>
                        <a:buNone/>
                      </a:pPr>
                      <a:r>
                        <a:rPr lang="en-US" sz="1800" u="none" strike="noStrike" cap="none"/>
                        <a:t>Step Increment due to Meritorious Performance per CSC-DBM JC No. 2012-1</a:t>
                      </a:r>
                      <a:endParaRPr/>
                    </a:p>
                  </a:txBody>
                  <a:tcPr marL="91450" marR="91450" marT="45725" marB="45725"/>
                </a:tc>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Retained</a:t>
                      </a:r>
                      <a:endParaRPr/>
                    </a:p>
                  </a:txBody>
                  <a:tcPr marL="91450" marR="91450" marT="45725" marB="45725"/>
                </a:tc>
              </a:tr>
              <a:tr h="380375">
                <a:tc>
                  <a:txBody>
                    <a:bodyPr/>
                    <a:lstStyle/>
                    <a:p>
                      <a:pPr marL="0" marR="0" lvl="0" indent="0" algn="just" rtl="0">
                        <a:spcBef>
                          <a:spcPts val="0"/>
                        </a:spcBef>
                        <a:spcAft>
                          <a:spcPts val="0"/>
                        </a:spcAft>
                        <a:buNone/>
                      </a:pPr>
                      <a:r>
                        <a:rPr lang="en-US" sz="1800" u="none" strike="noStrike" cap="none"/>
                        <a:t>Proposed overtime pay requirements per CSC-DBM JC No. 2015-2</a:t>
                      </a:r>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Retained</a:t>
                      </a:r>
                      <a:endParaRPr/>
                    </a:p>
                    <a:p>
                      <a:pPr marL="0" marR="0" lvl="0" indent="0" algn="just" rtl="0">
                        <a:spcBef>
                          <a:spcPts val="0"/>
                        </a:spcBef>
                        <a:spcAft>
                          <a:spcPts val="0"/>
                        </a:spcAft>
                        <a:buNone/>
                      </a:pPr>
                      <a:endParaRPr sz="1800" u="none" strike="noStrike" cap="none">
                        <a:solidFill>
                          <a:schemeClr val="dk1"/>
                        </a:solidFill>
                        <a:latin typeface="Trebuchet MS"/>
                        <a:ea typeface="Trebuchet MS"/>
                        <a:cs typeface="Trebuchet MS"/>
                        <a:sym typeface="Trebuchet MS"/>
                      </a:endParaRPr>
                    </a:p>
                  </a:txBody>
                  <a:tcPr marL="91450" marR="91450" marT="45725" marB="457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2"/>
          <p:cNvSpPr txBox="1">
            <a:spLocks noGrp="1"/>
          </p:cNvSpPr>
          <p:nvPr>
            <p:ph type="title"/>
          </p:nvPr>
        </p:nvSpPr>
        <p:spPr>
          <a:xfrm>
            <a:off x="670652" y="365125"/>
            <a:ext cx="1110224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Trebuchet MS"/>
              <a:buNone/>
            </a:pPr>
            <a:r>
              <a:rPr lang="en-US" sz="3200"/>
              <a:t>Updating of the Personal Services Itemization and Plantilla of Personnel (PSIPOP)</a:t>
            </a:r>
            <a:endParaRPr sz="3200"/>
          </a:p>
        </p:txBody>
      </p:sp>
      <p:sp>
        <p:nvSpPr>
          <p:cNvPr id="243" name="Google Shape;243;p12"/>
          <p:cNvSpPr txBox="1"/>
          <p:nvPr/>
        </p:nvSpPr>
        <p:spPr>
          <a:xfrm>
            <a:off x="447675" y="1552494"/>
            <a:ext cx="11296800" cy="4929300"/>
          </a:xfrm>
          <a:prstGeom prst="rect">
            <a:avLst/>
          </a:prstGeom>
          <a:noFill/>
          <a:ln>
            <a:noFill/>
          </a:ln>
        </p:spPr>
        <p:txBody>
          <a:bodyPr spcFirstLastPara="1" wrap="square" lIns="91400" tIns="45675" rIns="91400" bIns="45675" anchor="t" anchorCtr="0">
            <a:noAutofit/>
          </a:bodyPr>
          <a:lstStyle/>
          <a:p>
            <a:pPr marL="0" marR="0" lvl="0" indent="0" algn="just" rtl="0">
              <a:lnSpc>
                <a:spcPct val="90000"/>
              </a:lnSpc>
              <a:spcBef>
                <a:spcPts val="1000"/>
              </a:spcBef>
              <a:spcAft>
                <a:spcPts val="0"/>
              </a:spcAft>
              <a:buClr>
                <a:schemeClr val="dk1"/>
              </a:buClr>
              <a:buSzPts val="2000"/>
              <a:buFont typeface="Arial"/>
              <a:buChar char="•"/>
            </a:pPr>
            <a:r>
              <a:rPr lang="en-US" sz="2000" b="1">
                <a:solidFill>
                  <a:schemeClr val="dk1"/>
                </a:solidFill>
                <a:latin typeface="Trebuchet MS"/>
                <a:ea typeface="Trebuchet MS"/>
                <a:cs typeface="Trebuchet MS"/>
                <a:sym typeface="Trebuchet MS"/>
              </a:rPr>
              <a:t>Provided under National Budget Circular No. 549 dated October 21, 2013</a:t>
            </a:r>
            <a:endParaRPr/>
          </a:p>
          <a:p>
            <a:pPr marL="0" marR="0" lvl="0" indent="0" algn="just" rtl="0">
              <a:lnSpc>
                <a:spcPct val="90000"/>
              </a:lnSpc>
              <a:spcBef>
                <a:spcPts val="1000"/>
              </a:spcBef>
              <a:spcAft>
                <a:spcPts val="0"/>
              </a:spcAft>
              <a:buClr>
                <a:schemeClr val="dk1"/>
              </a:buClr>
              <a:buSzPts val="2000"/>
              <a:buFont typeface="Arial"/>
              <a:buNone/>
            </a:pPr>
            <a:endParaRPr sz="800" b="1">
              <a:solidFill>
                <a:schemeClr val="dk1"/>
              </a:solidFill>
              <a:latin typeface="Trebuchet MS"/>
              <a:ea typeface="Trebuchet MS"/>
              <a:cs typeface="Trebuchet MS"/>
              <a:sym typeface="Trebuchet MS"/>
            </a:endParaRPr>
          </a:p>
          <a:p>
            <a:pPr marL="457200" marR="0" lvl="1" indent="-457109" algn="just" rtl="0">
              <a:lnSpc>
                <a:spcPct val="90000"/>
              </a:lnSpc>
              <a:spcBef>
                <a:spcPts val="500"/>
              </a:spcBef>
              <a:spcAft>
                <a:spcPts val="0"/>
              </a:spcAft>
              <a:buClr>
                <a:schemeClr val="dk1"/>
              </a:buClr>
              <a:buSzPts val="2000"/>
              <a:buFont typeface="Arial"/>
              <a:buChar char="•"/>
            </a:pPr>
            <a:r>
              <a:rPr lang="en-US" sz="2000" b="1" i="0" u="none" strike="noStrike" cap="none">
                <a:solidFill>
                  <a:schemeClr val="dk1"/>
                </a:solidFill>
                <a:latin typeface="Trebuchet MS"/>
                <a:ea typeface="Trebuchet MS"/>
                <a:cs typeface="Trebuchet MS"/>
                <a:sym typeface="Trebuchet MS"/>
              </a:rPr>
              <a:t>NGAs with authorized permanent positions shall review the PSIPOP and update the POP portion on a </a:t>
            </a:r>
            <a:r>
              <a:rPr lang="en-US" sz="2000" b="1" i="0" u="none" strike="noStrike" cap="none">
                <a:solidFill>
                  <a:srgbClr val="FF0000"/>
                </a:solidFill>
                <a:latin typeface="Trebuchet MS"/>
                <a:ea typeface="Trebuchet MS"/>
                <a:cs typeface="Trebuchet MS"/>
                <a:sym typeface="Trebuchet MS"/>
              </a:rPr>
              <a:t>MONTHLY</a:t>
            </a:r>
            <a:r>
              <a:rPr lang="en-US" sz="2000" b="1" i="0" u="none" strike="noStrike" cap="none">
                <a:solidFill>
                  <a:schemeClr val="dk1"/>
                </a:solidFill>
                <a:latin typeface="Trebuchet MS"/>
                <a:ea typeface="Trebuchet MS"/>
                <a:cs typeface="Trebuchet MS"/>
                <a:sym typeface="Trebuchet MS"/>
              </a:rPr>
              <a:t> basis and uploaded to the DBM GMIS database every last week of the month starting October 2013</a:t>
            </a:r>
            <a:endParaRPr/>
          </a:p>
          <a:p>
            <a:pPr marL="91" marR="0" lvl="1" indent="0" algn="just" rtl="0">
              <a:lnSpc>
                <a:spcPct val="90000"/>
              </a:lnSpc>
              <a:spcBef>
                <a:spcPts val="500"/>
              </a:spcBef>
              <a:spcAft>
                <a:spcPts val="0"/>
              </a:spcAft>
              <a:buClr>
                <a:schemeClr val="dk1"/>
              </a:buClr>
              <a:buSzPts val="2000"/>
              <a:buFont typeface="Arial"/>
              <a:buNone/>
            </a:pPr>
            <a:endParaRPr sz="800" b="1" i="0" u="none" strike="noStrike" cap="none">
              <a:solidFill>
                <a:schemeClr val="dk1"/>
              </a:solidFill>
              <a:latin typeface="Trebuchet MS"/>
              <a:ea typeface="Trebuchet MS"/>
              <a:cs typeface="Trebuchet MS"/>
              <a:sym typeface="Trebuchet MS"/>
            </a:endParaRPr>
          </a:p>
          <a:p>
            <a:pPr marL="0" marR="0" lvl="0" indent="0" algn="just" rtl="0">
              <a:lnSpc>
                <a:spcPct val="90000"/>
              </a:lnSpc>
              <a:spcBef>
                <a:spcPts val="1000"/>
              </a:spcBef>
              <a:spcAft>
                <a:spcPts val="0"/>
              </a:spcAft>
              <a:buClr>
                <a:schemeClr val="dk1"/>
              </a:buClr>
              <a:buSzPts val="2000"/>
              <a:buFont typeface="Arial"/>
              <a:buChar char="•"/>
            </a:pPr>
            <a:r>
              <a:rPr lang="en-US" sz="2000" b="1">
                <a:solidFill>
                  <a:schemeClr val="dk1"/>
                </a:solidFill>
                <a:latin typeface="Trebuchet MS"/>
                <a:ea typeface="Trebuchet MS"/>
                <a:cs typeface="Trebuchet MS"/>
                <a:sym typeface="Trebuchet MS"/>
              </a:rPr>
              <a:t>Objectives:</a:t>
            </a:r>
            <a:endParaRPr/>
          </a:p>
          <a:p>
            <a:pPr marL="914309" marR="0" lvl="1" indent="-457200" algn="just" rtl="0">
              <a:lnSpc>
                <a:spcPct val="90000"/>
              </a:lnSpc>
              <a:spcBef>
                <a:spcPts val="1000"/>
              </a:spcBef>
              <a:spcAft>
                <a:spcPts val="0"/>
              </a:spcAft>
              <a:buClr>
                <a:schemeClr val="dk1"/>
              </a:buClr>
              <a:buSzPts val="2000"/>
              <a:buFont typeface="Trebuchet MS"/>
              <a:buAutoNum type="arabicPeriod"/>
            </a:pPr>
            <a:r>
              <a:rPr lang="en-US" sz="2000" b="1" i="0" u="none" strike="noStrike" cap="none">
                <a:solidFill>
                  <a:schemeClr val="dk1"/>
                </a:solidFill>
                <a:latin typeface="Trebuchet MS"/>
                <a:ea typeface="Trebuchet MS"/>
                <a:cs typeface="Trebuchet MS"/>
                <a:sym typeface="Trebuchet MS"/>
              </a:rPr>
              <a:t>To obtain real-time data on the status of agency staffing, particularly the number of filled and unfilled positions</a:t>
            </a:r>
            <a:endParaRPr/>
          </a:p>
          <a:p>
            <a:pPr marL="914309" marR="0" lvl="1" indent="-457200" algn="just" rtl="0">
              <a:lnSpc>
                <a:spcPct val="90000"/>
              </a:lnSpc>
              <a:spcBef>
                <a:spcPts val="1000"/>
              </a:spcBef>
              <a:spcAft>
                <a:spcPts val="0"/>
              </a:spcAft>
              <a:buClr>
                <a:srgbClr val="FF0000"/>
              </a:buClr>
              <a:buSzPts val="2000"/>
              <a:buFont typeface="Trebuchet MS"/>
              <a:buAutoNum type="arabicPeriod"/>
            </a:pPr>
            <a:r>
              <a:rPr lang="en-US" sz="2000" b="1" i="0" u="none" strike="noStrike" cap="none">
                <a:solidFill>
                  <a:srgbClr val="FF0000"/>
                </a:solidFill>
                <a:latin typeface="Trebuchet MS"/>
                <a:ea typeface="Trebuchet MS"/>
                <a:cs typeface="Trebuchet MS"/>
                <a:sym typeface="Trebuchet MS"/>
              </a:rPr>
              <a:t>To have a reliable basis for updating/determining the agency’s Personnel Services (PS) requirements, </a:t>
            </a:r>
            <a:r>
              <a:rPr lang="en-US" sz="2000" b="1" i="0" u="sng" strike="noStrike" cap="none">
                <a:solidFill>
                  <a:srgbClr val="FF0000"/>
                </a:solidFill>
                <a:latin typeface="Trebuchet MS"/>
                <a:ea typeface="Trebuchet MS"/>
                <a:cs typeface="Trebuchet MS"/>
                <a:sym typeface="Trebuchet MS"/>
              </a:rPr>
              <a:t>minimizing requests for PS deficiency against the MPBF</a:t>
            </a:r>
            <a:endParaRPr/>
          </a:p>
          <a:p>
            <a:pPr marL="914216" marR="0" lvl="1" indent="-457199" algn="just" rtl="0">
              <a:lnSpc>
                <a:spcPct val="90000"/>
              </a:lnSpc>
              <a:spcBef>
                <a:spcPts val="500"/>
              </a:spcBef>
              <a:spcAft>
                <a:spcPts val="0"/>
              </a:spcAft>
              <a:buClr>
                <a:schemeClr val="dk1"/>
              </a:buClr>
              <a:buSzPts val="2000"/>
              <a:buFont typeface="Trebuchet MS"/>
              <a:buAutoNum type="arabicPeriod"/>
            </a:pPr>
            <a:r>
              <a:rPr lang="en-US" sz="2000" b="1" i="0" u="none" strike="noStrike" cap="none">
                <a:solidFill>
                  <a:schemeClr val="dk1"/>
                </a:solidFill>
                <a:latin typeface="Trebuchet MS"/>
                <a:ea typeface="Trebuchet MS"/>
                <a:cs typeface="Trebuchet MS"/>
                <a:sym typeface="Trebuchet MS"/>
              </a:rPr>
              <a:t>To serve as basis for appointments to positions</a:t>
            </a:r>
            <a:endParaRPr/>
          </a:p>
          <a:p>
            <a:pPr marL="914216" marR="0" lvl="1" indent="-457199" algn="just" rtl="0">
              <a:lnSpc>
                <a:spcPct val="90000"/>
              </a:lnSpc>
              <a:spcBef>
                <a:spcPts val="500"/>
              </a:spcBef>
              <a:spcAft>
                <a:spcPts val="0"/>
              </a:spcAft>
              <a:buClr>
                <a:schemeClr val="dk1"/>
              </a:buClr>
              <a:buSzPts val="2000"/>
              <a:buFont typeface="Trebuchet MS"/>
              <a:buAutoNum type="arabicPeriod"/>
            </a:pPr>
            <a:r>
              <a:rPr lang="en-US" sz="2000" b="1" i="0" u="none" strike="noStrike" cap="none">
                <a:solidFill>
                  <a:schemeClr val="dk1"/>
                </a:solidFill>
                <a:latin typeface="Trebuchet MS"/>
                <a:ea typeface="Trebuchet MS"/>
                <a:cs typeface="Trebuchet MS"/>
                <a:sym typeface="Trebuchet MS"/>
              </a:rPr>
              <a:t>To tag the positions to the appropriate PAPs for greater accuracy of budget allocation for PAPs in the Budget</a:t>
            </a:r>
            <a:endParaRPr/>
          </a:p>
          <a:p>
            <a:pPr marL="457200" marR="0" lvl="1" indent="-330109" algn="just" rtl="0">
              <a:lnSpc>
                <a:spcPct val="90000"/>
              </a:lnSpc>
              <a:spcBef>
                <a:spcPts val="1000"/>
              </a:spcBef>
              <a:spcAft>
                <a:spcPts val="0"/>
              </a:spcAft>
              <a:buClr>
                <a:schemeClr val="dk1"/>
              </a:buClr>
              <a:buSzPts val="2000"/>
              <a:buFont typeface="Calibri"/>
              <a:buNone/>
            </a:pPr>
            <a:endParaRPr sz="2000" b="1" i="0" u="none" strike="noStrike" cap="none">
              <a:solidFill>
                <a:schemeClr val="dk1"/>
              </a:solidFill>
              <a:latin typeface="Trebuchet MS"/>
              <a:ea typeface="Trebuchet MS"/>
              <a:cs typeface="Trebuchet MS"/>
              <a:sym typeface="Trebuchet MS"/>
            </a:endParaRPr>
          </a:p>
          <a:p>
            <a:pPr marL="457200" marR="0" lvl="1" indent="-330109" algn="just" rtl="0">
              <a:lnSpc>
                <a:spcPct val="90000"/>
              </a:lnSpc>
              <a:spcBef>
                <a:spcPts val="1000"/>
              </a:spcBef>
              <a:spcAft>
                <a:spcPts val="0"/>
              </a:spcAft>
              <a:buClr>
                <a:schemeClr val="dk1"/>
              </a:buClr>
              <a:buSzPts val="2000"/>
              <a:buFont typeface="Calibri"/>
              <a:buNone/>
            </a:pPr>
            <a:endParaRPr sz="2000" b="1" i="0" u="none" strike="noStrike" cap="none">
              <a:solidFill>
                <a:schemeClr val="dk1"/>
              </a:solidFill>
              <a:latin typeface="Trebuchet MS"/>
              <a:ea typeface="Trebuchet MS"/>
              <a:cs typeface="Trebuchet MS"/>
              <a:sym typeface="Trebuchet MS"/>
            </a:endParaRPr>
          </a:p>
          <a:p>
            <a:pPr marL="457200" marR="0" lvl="1" indent="-330109" algn="just" rtl="0">
              <a:lnSpc>
                <a:spcPct val="90000"/>
              </a:lnSpc>
              <a:spcBef>
                <a:spcPts val="1000"/>
              </a:spcBef>
              <a:spcAft>
                <a:spcPts val="0"/>
              </a:spcAft>
              <a:buClr>
                <a:schemeClr val="dk1"/>
              </a:buClr>
              <a:buSzPts val="2000"/>
              <a:buFont typeface="Calibri"/>
              <a:buNone/>
            </a:pPr>
            <a:endParaRPr sz="2000" b="1"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3"/>
          <p:cNvSpPr txBox="1">
            <a:spLocks noGrp="1"/>
          </p:cNvSpPr>
          <p:nvPr>
            <p:ph type="title"/>
          </p:nvPr>
        </p:nvSpPr>
        <p:spPr>
          <a:xfrm>
            <a:off x="838199" y="4603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rebuchet MS"/>
              <a:buNone/>
            </a:pPr>
            <a:r>
              <a:rPr lang="en-US"/>
              <a:t>Details of Tier 2 Proposals</a:t>
            </a:r>
            <a:endParaRPr/>
          </a:p>
        </p:txBody>
      </p:sp>
      <p:sp>
        <p:nvSpPr>
          <p:cNvPr id="250" name="Google Shape;250;p13"/>
          <p:cNvSpPr txBox="1">
            <a:spLocks noGrp="1"/>
          </p:cNvSpPr>
          <p:nvPr>
            <p:ph type="body" idx="1"/>
          </p:nvPr>
        </p:nvSpPr>
        <p:spPr>
          <a:xfrm>
            <a:off x="2407564" y="974963"/>
            <a:ext cx="7376867" cy="396639"/>
          </a:xfrm>
          <a:prstGeom prst="rect">
            <a:avLst/>
          </a:prstGeom>
          <a:noFill/>
          <a:ln>
            <a:noFill/>
          </a:ln>
        </p:spPr>
        <p:txBody>
          <a:bodyPr spcFirstLastPara="1" wrap="square" lIns="91425" tIns="45700" rIns="91425" bIns="45700" anchor="b" anchorCtr="0">
            <a:normAutofit lnSpcReduction="10000"/>
          </a:bodyPr>
          <a:lstStyle/>
          <a:p>
            <a:pPr marL="0" lvl="0" indent="0" algn="ctr" rtl="0">
              <a:lnSpc>
                <a:spcPct val="90000"/>
              </a:lnSpc>
              <a:spcBef>
                <a:spcPts val="0"/>
              </a:spcBef>
              <a:spcAft>
                <a:spcPts val="0"/>
              </a:spcAft>
              <a:buClr>
                <a:schemeClr val="dk1"/>
              </a:buClr>
              <a:buSzPts val="2400"/>
              <a:buNone/>
            </a:pPr>
            <a:r>
              <a:rPr lang="en-US"/>
              <a:t>PS – </a:t>
            </a:r>
            <a:r>
              <a:rPr lang="en-US">
                <a:solidFill>
                  <a:srgbClr val="F65040"/>
                </a:solidFill>
              </a:rPr>
              <a:t>For Inclusion in Pension and Gratuity Fund</a:t>
            </a:r>
            <a:endParaRPr>
              <a:solidFill>
                <a:srgbClr val="F65040"/>
              </a:solidFill>
            </a:endParaRPr>
          </a:p>
        </p:txBody>
      </p:sp>
      <p:graphicFrame>
        <p:nvGraphicFramePr>
          <p:cNvPr id="251" name="Google Shape;251;p13"/>
          <p:cNvGraphicFramePr/>
          <p:nvPr/>
        </p:nvGraphicFramePr>
        <p:xfrm>
          <a:off x="441933" y="1371602"/>
          <a:ext cx="11308125" cy="4967030"/>
        </p:xfrm>
        <a:graphic>
          <a:graphicData uri="http://schemas.openxmlformats.org/drawingml/2006/table">
            <a:tbl>
              <a:tblPr firstRow="1" bandRow="1">
                <a:solidFill>
                  <a:srgbClr val="33473C"/>
                </a:solidFill>
                <a:tableStyleId>{68E0490C-77A5-4AC7-B112-ACE921C6CEF4}</a:tableStyleId>
              </a:tblPr>
              <a:tblGrid>
                <a:gridCol w="7235875"/>
                <a:gridCol w="4072250"/>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533825">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TL and RG for optional retirees</a:t>
                      </a:r>
                      <a:endParaRPr/>
                    </a:p>
                  </a:txBody>
                  <a:tcPr marL="91450" marR="91450" marT="45725" marB="45725"/>
                </a:tc>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TL and RG for optional retirees, </a:t>
                      </a:r>
                      <a:r>
                        <a:rPr lang="en-US" sz="1800" b="1" u="none" strike="noStrike" cap="none">
                          <a:solidFill>
                            <a:srgbClr val="FF0000"/>
                          </a:solidFill>
                          <a:latin typeface="Trebuchet MS"/>
                          <a:ea typeface="Trebuchet MS"/>
                          <a:cs typeface="Trebuchet MS"/>
                          <a:sym typeface="Trebuchet MS"/>
                        </a:rPr>
                        <a:t>subject to submission of BP Form 205</a:t>
                      </a:r>
                      <a:endParaRPr/>
                    </a:p>
                  </a:txBody>
                  <a:tcPr marL="91450" marR="91450" marT="45725" marB="45725"/>
                </a:tc>
              </a:tr>
              <a:tr h="491800">
                <a:tc>
                  <a:txBody>
                    <a:bodyPr/>
                    <a:lstStyle/>
                    <a:p>
                      <a:pPr marL="0" marR="0" lvl="0" indent="0" algn="just" rtl="0">
                        <a:spcBef>
                          <a:spcPts val="0"/>
                        </a:spcBef>
                        <a:spcAft>
                          <a:spcPts val="0"/>
                        </a:spcAft>
                        <a:buNone/>
                      </a:pPr>
                      <a:r>
                        <a:rPr lang="en-US" sz="1800" b="0" u="none" strike="noStrike" cap="none">
                          <a:solidFill>
                            <a:schemeClr val="dk1"/>
                          </a:solidFill>
                          <a:latin typeface="Trebuchet MS"/>
                          <a:ea typeface="Trebuchet MS"/>
                          <a:cs typeface="Trebuchet MS"/>
                          <a:sym typeface="Trebuchet MS"/>
                        </a:rPr>
                        <a:t>Pension payments for </a:t>
                      </a:r>
                      <a:r>
                        <a:rPr lang="en-US" sz="1800" b="1" u="none" strike="noStrike" cap="none">
                          <a:solidFill>
                            <a:schemeClr val="dk1"/>
                          </a:solidFill>
                          <a:latin typeface="Trebuchet MS"/>
                          <a:ea typeface="Trebuchet MS"/>
                          <a:cs typeface="Trebuchet MS"/>
                          <a:sym typeface="Trebuchet MS"/>
                        </a:rPr>
                        <a:t>new</a:t>
                      </a:r>
                      <a:r>
                        <a:rPr lang="en-US" sz="1800" b="0" u="none" strike="noStrike" cap="none">
                          <a:solidFill>
                            <a:schemeClr val="dk1"/>
                          </a:solidFill>
                          <a:latin typeface="Trebuchet MS"/>
                          <a:ea typeface="Trebuchet MS"/>
                          <a:cs typeface="Trebuchet MS"/>
                          <a:sym typeface="Trebuchet MS"/>
                        </a:rPr>
                        <a:t> retirees for Military/Uniformed Personnel, and agencies covered by special laws, i.e., OSG, OGCC, NLRC, PRC, ERC, LRA, DOJ-National Prosecution Service, and PAO</a:t>
                      </a:r>
                      <a:endParaRPr sz="1800" u="none" strike="noStrike" cap="none"/>
                    </a:p>
                  </a:txBody>
                  <a:tcPr marL="91450" marR="91450" marT="45725" marB="45725"/>
                </a:tc>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Retained</a:t>
                      </a:r>
                      <a:endParaRPr/>
                    </a:p>
                  </a:txBody>
                  <a:tcPr marL="91450" marR="91450" marT="45725" marB="45725"/>
                </a:tc>
              </a:tr>
              <a:tr h="380375">
                <a:tc>
                  <a:txBody>
                    <a:bodyPr/>
                    <a:lstStyle/>
                    <a:p>
                      <a:pPr marL="0" marR="0" lvl="0" indent="0" algn="just" rtl="0">
                        <a:spcBef>
                          <a:spcPts val="0"/>
                        </a:spcBef>
                        <a:spcAft>
                          <a:spcPts val="0"/>
                        </a:spcAft>
                        <a:buNone/>
                      </a:pPr>
                      <a:r>
                        <a:rPr lang="en-US" sz="1800" u="none" strike="noStrike" cap="none"/>
                        <a:t>Monetization of Leave Credits</a:t>
                      </a:r>
                      <a:endParaRPr/>
                    </a:p>
                  </a:txBody>
                  <a:tcPr marL="91450" marR="91450" marT="45725" marB="45725"/>
                </a:tc>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Retained</a:t>
                      </a:r>
                      <a:endParaRPr/>
                    </a:p>
                  </a:txBody>
                  <a:tcPr marL="91450" marR="91450" marT="45725" marB="45725"/>
                </a:tc>
              </a:tr>
              <a:tr h="380375">
                <a:tc>
                  <a:txBody>
                    <a:bodyPr/>
                    <a:lstStyle/>
                    <a:p>
                      <a:pPr marL="0" marR="0" lvl="0" indent="0" algn="just" rtl="0">
                        <a:spcBef>
                          <a:spcPts val="0"/>
                        </a:spcBef>
                        <a:spcAft>
                          <a:spcPts val="0"/>
                        </a:spcAft>
                        <a:buNone/>
                      </a:pPr>
                      <a:r>
                        <a:rPr lang="en-US" sz="1800" u="none" strike="noStrike" cap="none"/>
                        <a:t>Separation benefits and/or incentives of affected personnel pursuant to reorganization, streamlining, rightsizing, devolution of functions to local government units, merger/consolidation, abolition, privatization, and other forms of organizational structuring authorized under applicable laws, rules and regulations</a:t>
                      </a:r>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Retained</a:t>
                      </a:r>
                      <a:endParaRPr/>
                    </a:p>
                    <a:p>
                      <a:pPr marL="0" marR="0" lvl="0" indent="0" algn="just" rtl="0">
                        <a:spcBef>
                          <a:spcPts val="0"/>
                        </a:spcBef>
                        <a:spcAft>
                          <a:spcPts val="0"/>
                        </a:spcAft>
                        <a:buNone/>
                      </a:pPr>
                      <a:endParaRPr sz="1800" u="none" strike="noStrike" cap="none">
                        <a:solidFill>
                          <a:schemeClr val="dk1"/>
                        </a:solidFill>
                        <a:latin typeface="Trebuchet MS"/>
                        <a:ea typeface="Trebuchet MS"/>
                        <a:cs typeface="Trebuchet MS"/>
                        <a:sym typeface="Trebuchet MS"/>
                      </a:endParaRPr>
                    </a:p>
                  </a:txBody>
                  <a:tcPr marL="91450" marR="91450" marT="45725" marB="45725"/>
                </a:tc>
              </a:tr>
              <a:tr h="380375">
                <a:tc>
                  <a:txBody>
                    <a:bodyPr/>
                    <a:lstStyle/>
                    <a:p>
                      <a:pPr marL="0" marR="0" lvl="0" indent="0" algn="just" rtl="0">
                        <a:spcBef>
                          <a:spcPts val="0"/>
                        </a:spcBef>
                        <a:spcAft>
                          <a:spcPts val="0"/>
                        </a:spcAft>
                        <a:buNone/>
                      </a:pPr>
                      <a:r>
                        <a:rPr lang="en-US" sz="1800" b="1" u="none" strike="noStrike" cap="none"/>
                        <a:t>May be transferred to Agency Budget during Tier 2 deliberation</a:t>
                      </a:r>
                      <a:r>
                        <a:rPr lang="en-US" sz="1800" u="none" strike="noStrike" cap="none"/>
                        <a:t>:</a:t>
                      </a:r>
                      <a:endParaRPr/>
                    </a:p>
                    <a:p>
                      <a:pPr marL="0" marR="0" lvl="0" indent="0" algn="just" rtl="0">
                        <a:spcBef>
                          <a:spcPts val="0"/>
                        </a:spcBef>
                        <a:spcAft>
                          <a:spcPts val="0"/>
                        </a:spcAft>
                        <a:buNone/>
                      </a:pPr>
                      <a:r>
                        <a:rPr lang="en-US" sz="1800" u="none" strike="noStrike" cap="none"/>
                        <a:t>Pension payments for </a:t>
                      </a:r>
                      <a:r>
                        <a:rPr lang="en-US" sz="1800" b="1" u="none" strike="noStrike" cap="none"/>
                        <a:t>new</a:t>
                      </a:r>
                      <a:r>
                        <a:rPr lang="en-US" sz="1800" u="none" strike="noStrike" cap="none"/>
                        <a:t> retirees under CFAG, i.e., Judiciary and Ombudsman</a:t>
                      </a:r>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Retained</a:t>
                      </a:r>
                      <a:endParaRPr/>
                    </a:p>
                    <a:p>
                      <a:pPr marL="0" marR="0" lvl="0" indent="0" algn="just" rtl="0">
                        <a:spcBef>
                          <a:spcPts val="0"/>
                        </a:spcBef>
                        <a:spcAft>
                          <a:spcPts val="0"/>
                        </a:spcAft>
                        <a:buNone/>
                      </a:pPr>
                      <a:endParaRPr sz="1800" u="none" strike="noStrike" cap="none">
                        <a:solidFill>
                          <a:schemeClr val="dk1"/>
                        </a:solidFill>
                        <a:latin typeface="Trebuchet MS"/>
                        <a:ea typeface="Trebuchet MS"/>
                        <a:cs typeface="Trebuchet MS"/>
                        <a:sym typeface="Trebuchet MS"/>
                      </a:endParaRPr>
                    </a:p>
                  </a:txBody>
                  <a:tcPr marL="91450" marR="91450" marT="45725" marB="457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838200" y="101418"/>
            <a:ext cx="105156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rebuchet MS"/>
              <a:buNone/>
            </a:pPr>
            <a:r>
              <a:rPr lang="en-US"/>
              <a:t>Details of Tier 2 Proposals</a:t>
            </a:r>
            <a:endParaRPr/>
          </a:p>
        </p:txBody>
      </p:sp>
      <p:sp>
        <p:nvSpPr>
          <p:cNvPr id="258" name="Google Shape;258;p14"/>
          <p:cNvSpPr txBox="1">
            <a:spLocks noGrp="1"/>
          </p:cNvSpPr>
          <p:nvPr>
            <p:ph type="body" idx="1"/>
          </p:nvPr>
        </p:nvSpPr>
        <p:spPr>
          <a:xfrm>
            <a:off x="436180" y="633963"/>
            <a:ext cx="11319640" cy="674357"/>
          </a:xfrm>
          <a:prstGeom prst="rect">
            <a:avLst/>
          </a:prstGeom>
          <a:noFill/>
          <a:ln>
            <a:noFill/>
          </a:ln>
        </p:spPr>
        <p:txBody>
          <a:bodyPr spcFirstLastPara="1" wrap="square" lIns="91425" tIns="45700" rIns="91425" bIns="45700" anchor="b" anchorCtr="0">
            <a:normAutofit fontScale="92500"/>
          </a:bodyPr>
          <a:lstStyle/>
          <a:p>
            <a:pPr marL="0" lvl="0" indent="0" algn="ctr" rtl="0">
              <a:lnSpc>
                <a:spcPct val="90000"/>
              </a:lnSpc>
              <a:spcBef>
                <a:spcPts val="0"/>
              </a:spcBef>
              <a:spcAft>
                <a:spcPts val="0"/>
              </a:spcAft>
              <a:buClr>
                <a:schemeClr val="dk1"/>
              </a:buClr>
              <a:buSzPct val="100000"/>
              <a:buNone/>
            </a:pPr>
            <a:r>
              <a:rPr lang="en-US"/>
              <a:t>Maintenance and Other Operating Expenses – </a:t>
            </a:r>
            <a:r>
              <a:rPr lang="en-US">
                <a:solidFill>
                  <a:srgbClr val="F65040"/>
                </a:solidFill>
              </a:rPr>
              <a:t>For Inclusion in Agency MOOE Budget</a:t>
            </a:r>
            <a:endParaRPr>
              <a:solidFill>
                <a:srgbClr val="F65040"/>
              </a:solidFill>
            </a:endParaRPr>
          </a:p>
        </p:txBody>
      </p:sp>
      <p:graphicFrame>
        <p:nvGraphicFramePr>
          <p:cNvPr id="259" name="Google Shape;259;p14"/>
          <p:cNvGraphicFramePr/>
          <p:nvPr/>
        </p:nvGraphicFramePr>
        <p:xfrm>
          <a:off x="183931" y="1308320"/>
          <a:ext cx="11824125" cy="5501065"/>
        </p:xfrm>
        <a:graphic>
          <a:graphicData uri="http://schemas.openxmlformats.org/drawingml/2006/table">
            <a:tbl>
              <a:tblPr firstRow="1" bandRow="1">
                <a:solidFill>
                  <a:srgbClr val="33473C"/>
                </a:solidFill>
                <a:tableStyleId>{68E0490C-77A5-4AC7-B112-ACE921C6CEF4}</a:tableStyleId>
              </a:tblPr>
              <a:tblGrid>
                <a:gridCol w="6910550"/>
                <a:gridCol w="4913575"/>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533825">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Funding requirements to cover new or expanded existing PAPs, as identified under the PDP and BPF.</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u="none" strike="noStrike" cap="none"/>
                        <a:t>Retained</a:t>
                      </a:r>
                      <a:endParaRPr/>
                    </a:p>
                  </a:txBody>
                  <a:tcPr marL="91450" marR="91450" marT="45725" marB="45725"/>
                </a:tc>
              </a:tr>
              <a:tr h="380375">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MOOE costs to implement approved major changes in the organization or structure of an agency, including downsizing or mergers.</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t>Retained</a:t>
                      </a:r>
                      <a:endParaRPr/>
                    </a:p>
                    <a:p>
                      <a:pPr marL="0" marR="0" lvl="0" indent="0" algn="just" rtl="0">
                        <a:spcBef>
                          <a:spcPts val="0"/>
                        </a:spcBef>
                        <a:spcAft>
                          <a:spcPts val="0"/>
                        </a:spcAft>
                        <a:buNone/>
                      </a:pPr>
                      <a:endParaRPr sz="1800" u="none" strike="noStrike" cap="none"/>
                    </a:p>
                  </a:txBody>
                  <a:tcPr marL="91450" marR="91450" marT="45725" marB="45725"/>
                </a:tc>
              </a:tr>
              <a:tr h="380375">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MOOE costs not included in the FEs:</a:t>
                      </a:r>
                      <a:endParaRPr sz="1800"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Due to changes in demand-driven parameters of Medium-Term Expenditure Plans (MTEP); and</a:t>
                      </a:r>
                      <a:endParaRPr sz="1800"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Already approved rolling development or expansion plans. </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t>Retained</a:t>
                      </a:r>
                      <a:endParaRPr/>
                    </a:p>
                    <a:p>
                      <a:pPr marL="0" marR="0" lvl="0" indent="0" algn="just" rtl="0">
                        <a:spcBef>
                          <a:spcPts val="0"/>
                        </a:spcBef>
                        <a:spcAft>
                          <a:spcPts val="0"/>
                        </a:spcAft>
                        <a:buNone/>
                      </a:pPr>
                      <a:endParaRPr sz="1800" u="none" strike="noStrike" cap="none"/>
                    </a:p>
                  </a:txBody>
                  <a:tcPr marL="91450" marR="91450" marT="45725" marB="45725"/>
                </a:tc>
              </a:tr>
              <a:tr h="380375">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Proposed resources needed for pursuing initiatives in promoting and enhancing agency performance, including improved public service delivery.</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t>Retained</a:t>
                      </a:r>
                      <a:endParaRPr/>
                    </a:p>
                    <a:p>
                      <a:pPr marL="0" marR="0" lvl="0" indent="0" algn="just" rtl="0">
                        <a:spcBef>
                          <a:spcPts val="0"/>
                        </a:spcBef>
                        <a:spcAft>
                          <a:spcPts val="0"/>
                        </a:spcAft>
                        <a:buNone/>
                      </a:pPr>
                      <a:endParaRPr sz="1800" u="none" strike="noStrike" cap="none"/>
                    </a:p>
                  </a:txBody>
                  <a:tcPr marL="91450" marR="91450" marT="45725" marB="45725"/>
                </a:tc>
              </a:tr>
              <a:tr h="380375">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Expanded/new ICT PAPs with BP Form 202, which are in accordance with the </a:t>
                      </a:r>
                      <a:r>
                        <a:rPr lang="en-US" sz="1800" b="1" u="none" strike="noStrike" cap="none">
                          <a:solidFill>
                            <a:srgbClr val="FF0000"/>
                          </a:solidFill>
                          <a:latin typeface="Trebuchet MS"/>
                          <a:ea typeface="Trebuchet MS"/>
                          <a:cs typeface="Trebuchet MS"/>
                          <a:sym typeface="Trebuchet MS"/>
                        </a:rPr>
                        <a:t>agency’s Information Systems Strategic Plan </a:t>
                      </a:r>
                      <a:r>
                        <a:rPr lang="en-US" sz="1800" u="none" strike="noStrike" cap="none">
                          <a:solidFill>
                            <a:schemeClr val="dk1"/>
                          </a:solidFill>
                          <a:latin typeface="Trebuchet MS"/>
                          <a:ea typeface="Trebuchet MS"/>
                          <a:cs typeface="Trebuchet MS"/>
                          <a:sym typeface="Trebuchet MS"/>
                        </a:rPr>
                        <a:t>consistent with the guidelines to be issued by the DICT.</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Expanded/new ICT PAPs with BP Form 202, which are in accordance with the </a:t>
                      </a:r>
                      <a:r>
                        <a:rPr lang="en-US" sz="1800" b="1" u="none" strike="noStrike" cap="none">
                          <a:solidFill>
                            <a:srgbClr val="FF0000"/>
                          </a:solidFill>
                          <a:latin typeface="Trebuchet MS"/>
                          <a:ea typeface="Trebuchet MS"/>
                          <a:cs typeface="Trebuchet MS"/>
                          <a:sym typeface="Trebuchet MS"/>
                        </a:rPr>
                        <a:t>DICT-endorsed ISSP </a:t>
                      </a:r>
                      <a:r>
                        <a:rPr lang="en-US" sz="1800" u="none" strike="noStrike" cap="none">
                          <a:solidFill>
                            <a:schemeClr val="dk1"/>
                          </a:solidFill>
                          <a:latin typeface="Trebuchet MS"/>
                          <a:ea typeface="Trebuchet MS"/>
                          <a:cs typeface="Trebuchet MS"/>
                          <a:sym typeface="Trebuchet MS"/>
                        </a:rPr>
                        <a:t>consistent with the guidelines to be issued by the DICT </a:t>
                      </a:r>
                      <a:r>
                        <a:rPr lang="en-US" sz="1800" b="1" u="none" strike="noStrike" cap="none">
                          <a:solidFill>
                            <a:srgbClr val="FF0000"/>
                          </a:solidFill>
                          <a:latin typeface="Trebuchet MS"/>
                          <a:ea typeface="Trebuchet MS"/>
                          <a:cs typeface="Trebuchet MS"/>
                          <a:sym typeface="Trebuchet MS"/>
                        </a:rPr>
                        <a:t>and such other guidelines to be issued for the purpose.</a:t>
                      </a:r>
                      <a:endParaRPr sz="1800" u="none" strike="noStrike" cap="none"/>
                    </a:p>
                  </a:txBody>
                  <a:tcPr marL="91450" marR="91450" marT="45725" marB="457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5"/>
          <p:cNvSpPr txBox="1">
            <a:spLocks noGrp="1"/>
          </p:cNvSpPr>
          <p:nvPr>
            <p:ph type="title"/>
          </p:nvPr>
        </p:nvSpPr>
        <p:spPr>
          <a:xfrm>
            <a:off x="838200" y="223314"/>
            <a:ext cx="105156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rebuchet MS"/>
              <a:buNone/>
            </a:pPr>
            <a:r>
              <a:rPr lang="en-US"/>
              <a:t>Details of Tier 2 Proposals</a:t>
            </a:r>
            <a:endParaRPr/>
          </a:p>
        </p:txBody>
      </p:sp>
      <p:graphicFrame>
        <p:nvGraphicFramePr>
          <p:cNvPr id="266" name="Google Shape;266;p15"/>
          <p:cNvGraphicFramePr/>
          <p:nvPr/>
        </p:nvGraphicFramePr>
        <p:xfrm>
          <a:off x="183931" y="1370241"/>
          <a:ext cx="11824125" cy="4860975"/>
        </p:xfrm>
        <a:graphic>
          <a:graphicData uri="http://schemas.openxmlformats.org/drawingml/2006/table">
            <a:tbl>
              <a:tblPr firstRow="1" bandRow="1">
                <a:solidFill>
                  <a:srgbClr val="33473C"/>
                </a:solidFill>
                <a:tableStyleId>{68E0490C-77A5-4AC7-B112-ACE921C6CEF4}</a:tableStyleId>
              </a:tblPr>
              <a:tblGrid>
                <a:gridCol w="6910550"/>
                <a:gridCol w="4913575"/>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533825">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New/expansion of subsidy support to LGUs.</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New/expansion of </a:t>
                      </a:r>
                      <a:r>
                        <a:rPr lang="en-US" sz="1800" b="1" u="none" strike="noStrike" cap="none">
                          <a:solidFill>
                            <a:srgbClr val="FF0000"/>
                          </a:solidFill>
                          <a:latin typeface="Trebuchet MS"/>
                          <a:ea typeface="Trebuchet MS"/>
                          <a:cs typeface="Trebuchet MS"/>
                          <a:sym typeface="Trebuchet MS"/>
                        </a:rPr>
                        <a:t>infrastructure</a:t>
                      </a:r>
                      <a:r>
                        <a:rPr lang="en-US" sz="1800" u="none" strike="noStrike" cap="none">
                          <a:solidFill>
                            <a:schemeClr val="dk1"/>
                          </a:solidFill>
                          <a:latin typeface="Trebuchet MS"/>
                          <a:ea typeface="Trebuchet MS"/>
                          <a:cs typeface="Trebuchet MS"/>
                          <a:sym typeface="Trebuchet MS"/>
                        </a:rPr>
                        <a:t> subsidy</a:t>
                      </a:r>
                      <a:r>
                        <a:rPr lang="en-US" sz="1800" b="1" u="none" strike="noStrike" cap="none">
                          <a:solidFill>
                            <a:srgbClr val="FF0000"/>
                          </a:solidFill>
                          <a:latin typeface="Trebuchet MS"/>
                          <a:ea typeface="Trebuchet MS"/>
                          <a:cs typeface="Trebuchet MS"/>
                          <a:sym typeface="Trebuchet MS"/>
                        </a:rPr>
                        <a:t>/equity </a:t>
                      </a:r>
                      <a:r>
                        <a:rPr lang="en-US" sz="1800" u="none" strike="noStrike" cap="none">
                          <a:solidFill>
                            <a:schemeClr val="dk1"/>
                          </a:solidFill>
                          <a:latin typeface="Trebuchet MS"/>
                          <a:ea typeface="Trebuchet MS"/>
                          <a:cs typeface="Trebuchet MS"/>
                          <a:sym typeface="Trebuchet MS"/>
                        </a:rPr>
                        <a:t>support to </a:t>
                      </a:r>
                      <a:r>
                        <a:rPr lang="en-US" sz="1800" b="1" u="none" strike="noStrike" cap="none">
                          <a:solidFill>
                            <a:srgbClr val="FF0000"/>
                          </a:solidFill>
                          <a:latin typeface="Trebuchet MS"/>
                          <a:ea typeface="Trebuchet MS"/>
                          <a:cs typeface="Trebuchet MS"/>
                          <a:sym typeface="Trebuchet MS"/>
                        </a:rPr>
                        <a:t>GOCCs and </a:t>
                      </a:r>
                      <a:r>
                        <a:rPr lang="en-US" sz="1800" u="none" strike="noStrike" cap="none">
                          <a:solidFill>
                            <a:schemeClr val="dk1"/>
                          </a:solidFill>
                          <a:latin typeface="Trebuchet MS"/>
                          <a:ea typeface="Trebuchet MS"/>
                          <a:cs typeface="Trebuchet MS"/>
                          <a:sym typeface="Trebuchet MS"/>
                        </a:rPr>
                        <a:t>LGUs.</a:t>
                      </a:r>
                      <a:endParaRPr sz="1800" u="none" strike="noStrike" cap="none">
                        <a:solidFill>
                          <a:schemeClr val="dk1"/>
                        </a:solidFill>
                        <a:latin typeface="Trebuchet MS"/>
                        <a:ea typeface="Trebuchet MS"/>
                        <a:cs typeface="Trebuchet MS"/>
                        <a:sym typeface="Trebuchet MS"/>
                      </a:endParaRPr>
                    </a:p>
                  </a:txBody>
                  <a:tcPr marL="91450" marR="91450" marT="45725" marB="45725"/>
                </a:tc>
              </a:tr>
              <a:tr h="380375">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Maintenance costs and spare parts for projects </a:t>
                      </a:r>
                      <a:r>
                        <a:rPr lang="en-US" sz="1800" b="1" u="none" strike="noStrike" cap="none">
                          <a:solidFill>
                            <a:schemeClr val="dk1"/>
                          </a:solidFill>
                          <a:latin typeface="Trebuchet MS"/>
                          <a:ea typeface="Trebuchet MS"/>
                          <a:cs typeface="Trebuchet MS"/>
                          <a:sym typeface="Trebuchet MS"/>
                        </a:rPr>
                        <a:t>to be completed</a:t>
                      </a:r>
                      <a:r>
                        <a:rPr lang="en-US" sz="1800" u="none" strike="noStrike" cap="none">
                          <a:solidFill>
                            <a:schemeClr val="dk1"/>
                          </a:solidFill>
                          <a:latin typeface="Trebuchet MS"/>
                          <a:ea typeface="Trebuchet MS"/>
                          <a:cs typeface="Trebuchet MS"/>
                          <a:sym typeface="Trebuchet MS"/>
                        </a:rPr>
                        <a:t> by </a:t>
                      </a:r>
                      <a:r>
                        <a:rPr lang="en-US" sz="1800" b="1" u="none" strike="noStrike" cap="none">
                          <a:solidFill>
                            <a:srgbClr val="FF0000"/>
                          </a:solidFill>
                          <a:latin typeface="Trebuchet MS"/>
                          <a:ea typeface="Trebuchet MS"/>
                          <a:cs typeface="Trebuchet MS"/>
                          <a:sym typeface="Trebuchet MS"/>
                        </a:rPr>
                        <a:t>2022</a:t>
                      </a:r>
                      <a:r>
                        <a:rPr lang="en-US" sz="1800" u="none" strike="noStrike" cap="none">
                          <a:solidFill>
                            <a:schemeClr val="dk1"/>
                          </a:solidFill>
                          <a:latin typeface="Trebuchet MS"/>
                          <a:ea typeface="Trebuchet MS"/>
                          <a:cs typeface="Trebuchet MS"/>
                          <a:sym typeface="Trebuchet MS"/>
                        </a:rPr>
                        <a:t>.</a:t>
                      </a:r>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Maintenance costs and spare parts for projects </a:t>
                      </a:r>
                      <a:r>
                        <a:rPr lang="en-US" sz="1800" b="1" u="none" strike="noStrike" cap="none">
                          <a:solidFill>
                            <a:schemeClr val="dk1"/>
                          </a:solidFill>
                          <a:latin typeface="Trebuchet MS"/>
                          <a:ea typeface="Trebuchet MS"/>
                          <a:cs typeface="Trebuchet MS"/>
                          <a:sym typeface="Trebuchet MS"/>
                        </a:rPr>
                        <a:t>to be completed</a:t>
                      </a:r>
                      <a:r>
                        <a:rPr lang="en-US" sz="1800" u="none" strike="noStrike" cap="none">
                          <a:solidFill>
                            <a:schemeClr val="dk1"/>
                          </a:solidFill>
                          <a:latin typeface="Trebuchet MS"/>
                          <a:ea typeface="Trebuchet MS"/>
                          <a:cs typeface="Trebuchet MS"/>
                          <a:sym typeface="Trebuchet MS"/>
                        </a:rPr>
                        <a:t> by </a:t>
                      </a:r>
                      <a:r>
                        <a:rPr lang="en-US" sz="1800" b="1" u="none" strike="noStrike" cap="none">
                          <a:solidFill>
                            <a:srgbClr val="FF0000"/>
                          </a:solidFill>
                          <a:latin typeface="Trebuchet MS"/>
                          <a:ea typeface="Trebuchet MS"/>
                          <a:cs typeface="Trebuchet MS"/>
                          <a:sym typeface="Trebuchet MS"/>
                        </a:rPr>
                        <a:t>2023</a:t>
                      </a:r>
                      <a:r>
                        <a:rPr lang="en-US" sz="1800" b="1" u="none" strike="noStrike" cap="none">
                          <a:solidFill>
                            <a:schemeClr val="dk1"/>
                          </a:solidFill>
                          <a:latin typeface="Trebuchet MS"/>
                          <a:ea typeface="Trebuchet MS"/>
                          <a:cs typeface="Trebuchet MS"/>
                          <a:sym typeface="Trebuchet MS"/>
                        </a:rPr>
                        <a:t>.</a:t>
                      </a:r>
                      <a:endParaRPr/>
                    </a:p>
                  </a:txBody>
                  <a:tcPr marL="91450" marR="91450" marT="45725" marB="45725"/>
                </a:tc>
              </a:tr>
              <a:tr h="380375">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Adjustments based on submission of certifications not received before the deadline of the submission of Tier 1 for the funding requirements to cover the transfers from the NG to the LGUs as mentioned in Tier 1.</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b="0" u="none" strike="noStrike" cap="none">
                          <a:solidFill>
                            <a:schemeClr val="dk1"/>
                          </a:solidFill>
                          <a:latin typeface="Trebuchet MS"/>
                          <a:ea typeface="Trebuchet MS"/>
                          <a:cs typeface="Trebuchet MS"/>
                          <a:sym typeface="Trebuchet MS"/>
                        </a:rPr>
                        <a:t>Retained</a:t>
                      </a:r>
                      <a:endParaRPr/>
                    </a:p>
                  </a:txBody>
                  <a:tcPr marL="91450" marR="91450" marT="45725" marB="45725"/>
                </a:tc>
              </a:tr>
              <a:tr h="380375">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New major capital projects to be implemented starting </a:t>
                      </a:r>
                      <a:r>
                        <a:rPr lang="en-US" sz="1800" b="1" u="none" strike="noStrike" cap="none">
                          <a:solidFill>
                            <a:srgbClr val="FF0000"/>
                          </a:solidFill>
                          <a:latin typeface="Trebuchet MS"/>
                          <a:ea typeface="Trebuchet MS"/>
                          <a:cs typeface="Trebuchet MS"/>
                          <a:sym typeface="Trebuchet MS"/>
                        </a:rPr>
                        <a:t>FY 2023</a:t>
                      </a:r>
                      <a:r>
                        <a:rPr lang="en-US" sz="1800" u="none" strike="noStrike" cap="none">
                          <a:solidFill>
                            <a:schemeClr val="dk1"/>
                          </a:solidFill>
                          <a:latin typeface="Trebuchet MS"/>
                          <a:ea typeface="Trebuchet MS"/>
                          <a:cs typeface="Trebuchet MS"/>
                          <a:sym typeface="Trebuchet MS"/>
                        </a:rPr>
                        <a:t>, and ongoing major capital projects with updated project scope/cost, implementation and loan validity schedule, and source of financing approved by the NEDA Board and/or ICC-Cabinet Committee as of March 31, </a:t>
                      </a:r>
                      <a:r>
                        <a:rPr lang="en-US" sz="1800" b="1" u="none" strike="noStrike" cap="none">
                          <a:solidFill>
                            <a:srgbClr val="FF0000"/>
                          </a:solidFill>
                          <a:latin typeface="Trebuchet MS"/>
                          <a:ea typeface="Trebuchet MS"/>
                          <a:cs typeface="Trebuchet MS"/>
                          <a:sym typeface="Trebuchet MS"/>
                        </a:rPr>
                        <a:t>2022</a:t>
                      </a:r>
                      <a:r>
                        <a:rPr lang="en-US" sz="1800" u="none" strike="noStrike" cap="none">
                          <a:solidFill>
                            <a:schemeClr val="dk1"/>
                          </a:solidFill>
                          <a:latin typeface="Trebuchet MS"/>
                          <a:ea typeface="Trebuchet MS"/>
                          <a:cs typeface="Trebuchet MS"/>
                          <a:sym typeface="Trebuchet MS"/>
                        </a:rPr>
                        <a:t>. </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New major capital projects to be implemented starting </a:t>
                      </a:r>
                      <a:r>
                        <a:rPr lang="en-US" sz="1800" b="1" u="none" strike="noStrike" cap="none">
                          <a:solidFill>
                            <a:srgbClr val="FF0000"/>
                          </a:solidFill>
                          <a:latin typeface="Trebuchet MS"/>
                          <a:ea typeface="Trebuchet MS"/>
                          <a:cs typeface="Trebuchet MS"/>
                          <a:sym typeface="Trebuchet MS"/>
                        </a:rPr>
                        <a:t>FY 2024</a:t>
                      </a:r>
                      <a:r>
                        <a:rPr lang="en-US" sz="1800" u="none" strike="noStrike" cap="none">
                          <a:solidFill>
                            <a:schemeClr val="dk1"/>
                          </a:solidFill>
                          <a:latin typeface="Trebuchet MS"/>
                          <a:ea typeface="Trebuchet MS"/>
                          <a:cs typeface="Trebuchet MS"/>
                          <a:sym typeface="Trebuchet MS"/>
                        </a:rPr>
                        <a:t>, and ongoing major capital projects with updated project scope/cost, implementation and loan validity schedule, and source of financing approved by the NEDA Board and/or ICC-Cabinet Committee as of March 31, </a:t>
                      </a:r>
                      <a:r>
                        <a:rPr lang="en-US" sz="1800" b="1" u="none" strike="noStrike" cap="none">
                          <a:solidFill>
                            <a:srgbClr val="FF0000"/>
                          </a:solidFill>
                          <a:latin typeface="Trebuchet MS"/>
                          <a:ea typeface="Trebuchet MS"/>
                          <a:cs typeface="Trebuchet MS"/>
                          <a:sym typeface="Trebuchet MS"/>
                        </a:rPr>
                        <a:t>2023</a:t>
                      </a:r>
                      <a:r>
                        <a:rPr lang="en-US" sz="1800" u="none" strike="noStrike" cap="none">
                          <a:solidFill>
                            <a:schemeClr val="dk1"/>
                          </a:solidFill>
                          <a:latin typeface="Trebuchet MS"/>
                          <a:ea typeface="Trebuchet MS"/>
                          <a:cs typeface="Trebuchet MS"/>
                          <a:sym typeface="Trebuchet MS"/>
                        </a:rPr>
                        <a:t>. </a:t>
                      </a:r>
                      <a:endParaRPr sz="1800" u="none" strike="noStrike" cap="none">
                        <a:solidFill>
                          <a:schemeClr val="dk1"/>
                        </a:solidFill>
                        <a:latin typeface="Trebuchet MS"/>
                        <a:ea typeface="Trebuchet MS"/>
                        <a:cs typeface="Trebuchet MS"/>
                        <a:sym typeface="Trebuchet MS"/>
                      </a:endParaRPr>
                    </a:p>
                  </a:txBody>
                  <a:tcPr marL="91450" marR="91450" marT="45725" marB="45725"/>
                </a:tc>
              </a:tr>
            </a:tbl>
          </a:graphicData>
        </a:graphic>
      </p:graphicFrame>
      <p:sp>
        <p:nvSpPr>
          <p:cNvPr id="267" name="Google Shape;267;p15"/>
          <p:cNvSpPr txBox="1"/>
          <p:nvPr/>
        </p:nvSpPr>
        <p:spPr>
          <a:xfrm>
            <a:off x="436180" y="654965"/>
            <a:ext cx="11319640" cy="674357"/>
          </a:xfrm>
          <a:prstGeom prst="rect">
            <a:avLst/>
          </a:prstGeom>
          <a:noFill/>
          <a:ln>
            <a:noFill/>
          </a:ln>
        </p:spPr>
        <p:txBody>
          <a:bodyPr spcFirstLastPara="1" wrap="square" lIns="91425" tIns="45700" rIns="91425" bIns="45700" anchor="b" anchorCtr="0">
            <a:normAutofit fontScale="92500"/>
          </a:bodyPr>
          <a:lstStyle/>
          <a:p>
            <a:pPr marL="0" marR="0" lvl="0" indent="0" algn="ctr" rtl="0">
              <a:lnSpc>
                <a:spcPct val="90000"/>
              </a:lnSpc>
              <a:spcBef>
                <a:spcPts val="0"/>
              </a:spcBef>
              <a:spcAft>
                <a:spcPts val="0"/>
              </a:spcAft>
              <a:buClr>
                <a:schemeClr val="dk1"/>
              </a:buClr>
              <a:buSzPct val="100000"/>
              <a:buFont typeface="Arial"/>
              <a:buNone/>
            </a:pPr>
            <a:r>
              <a:rPr lang="en-US" sz="2400" b="1">
                <a:solidFill>
                  <a:schemeClr val="dk1"/>
                </a:solidFill>
                <a:latin typeface="Trebuchet MS"/>
                <a:ea typeface="Trebuchet MS"/>
                <a:cs typeface="Trebuchet MS"/>
                <a:sym typeface="Trebuchet MS"/>
              </a:rPr>
              <a:t>Maintenance and Other Operating Expenses – </a:t>
            </a:r>
            <a:r>
              <a:rPr lang="en-US" sz="2400" b="1">
                <a:solidFill>
                  <a:srgbClr val="F65040"/>
                </a:solidFill>
                <a:latin typeface="Trebuchet MS"/>
                <a:ea typeface="Trebuchet MS"/>
                <a:cs typeface="Trebuchet MS"/>
                <a:sym typeface="Trebuchet MS"/>
              </a:rPr>
              <a:t>For Inclusion in Agency MOOE Budget</a:t>
            </a:r>
            <a:endParaRPr sz="2400" b="1">
              <a:solidFill>
                <a:srgbClr val="F65040"/>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6"/>
          <p:cNvSpPr txBox="1">
            <a:spLocks noGrp="1"/>
          </p:cNvSpPr>
          <p:nvPr>
            <p:ph type="title"/>
          </p:nvPr>
        </p:nvSpPr>
        <p:spPr>
          <a:xfrm>
            <a:off x="838200" y="223314"/>
            <a:ext cx="105156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rebuchet MS"/>
              <a:buNone/>
            </a:pPr>
            <a:r>
              <a:rPr lang="en-US"/>
              <a:t>Details of Tier 2 Proposals</a:t>
            </a:r>
            <a:endParaRPr/>
          </a:p>
        </p:txBody>
      </p:sp>
      <p:graphicFrame>
        <p:nvGraphicFramePr>
          <p:cNvPr id="274" name="Google Shape;274;p16"/>
          <p:cNvGraphicFramePr/>
          <p:nvPr/>
        </p:nvGraphicFramePr>
        <p:xfrm>
          <a:off x="183931" y="1370241"/>
          <a:ext cx="11824125" cy="2392065"/>
        </p:xfrm>
        <a:graphic>
          <a:graphicData uri="http://schemas.openxmlformats.org/drawingml/2006/table">
            <a:tbl>
              <a:tblPr firstRow="1" bandRow="1">
                <a:solidFill>
                  <a:srgbClr val="33473C"/>
                </a:solidFill>
                <a:tableStyleId>{68E0490C-77A5-4AC7-B112-ACE921C6CEF4}</a:tableStyleId>
              </a:tblPr>
              <a:tblGrid>
                <a:gridCol w="6311450"/>
                <a:gridCol w="5512675"/>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380375">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New foreign-assisted projects due for negotiation in </a:t>
                      </a:r>
                      <a:r>
                        <a:rPr lang="en-US" sz="1800" b="1" u="none" strike="noStrike" cap="none">
                          <a:solidFill>
                            <a:srgbClr val="FF0000"/>
                          </a:solidFill>
                          <a:latin typeface="Trebuchet MS"/>
                          <a:ea typeface="Trebuchet MS"/>
                          <a:cs typeface="Trebuchet MS"/>
                          <a:sym typeface="Trebuchet MS"/>
                        </a:rPr>
                        <a:t>FY 2022 </a:t>
                      </a:r>
                      <a:r>
                        <a:rPr lang="en-US" sz="1800" u="none" strike="noStrike" cap="none">
                          <a:solidFill>
                            <a:schemeClr val="dk1"/>
                          </a:solidFill>
                          <a:latin typeface="Trebuchet MS"/>
                          <a:ea typeface="Trebuchet MS"/>
                          <a:cs typeface="Trebuchet MS"/>
                          <a:sym typeface="Trebuchet MS"/>
                        </a:rPr>
                        <a:t>and implementation in </a:t>
                      </a:r>
                      <a:r>
                        <a:rPr lang="en-US" sz="1800" b="1" u="none" strike="noStrike" cap="none">
                          <a:solidFill>
                            <a:srgbClr val="FF0000"/>
                          </a:solidFill>
                          <a:latin typeface="Trebuchet MS"/>
                          <a:ea typeface="Trebuchet MS"/>
                          <a:cs typeface="Trebuchet MS"/>
                          <a:sym typeface="Trebuchet MS"/>
                        </a:rPr>
                        <a:t>FY 2023 </a:t>
                      </a:r>
                      <a:r>
                        <a:rPr lang="en-US" sz="1800" u="none" strike="noStrike" cap="none">
                          <a:solidFill>
                            <a:schemeClr val="dk1"/>
                          </a:solidFill>
                          <a:latin typeface="Trebuchet MS"/>
                          <a:ea typeface="Trebuchet MS"/>
                          <a:cs typeface="Trebuchet MS"/>
                          <a:sym typeface="Trebuchet MS"/>
                        </a:rPr>
                        <a:t>as contained in the programming documents of the lending institutions/donor/grantor as certified by the DOF. These shall be evaluated by the DBM for possible inclusion of the loan proceeds component under the Unprogrammed Appropriations.</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New foreign-assisted projects due for negotiation in </a:t>
                      </a:r>
                      <a:r>
                        <a:rPr lang="en-US" sz="1800" b="1" u="none" strike="noStrike" cap="none">
                          <a:solidFill>
                            <a:srgbClr val="FF0000"/>
                          </a:solidFill>
                          <a:latin typeface="Trebuchet MS"/>
                          <a:ea typeface="Trebuchet MS"/>
                          <a:cs typeface="Trebuchet MS"/>
                          <a:sym typeface="Trebuchet MS"/>
                        </a:rPr>
                        <a:t>FY 2023 </a:t>
                      </a:r>
                      <a:r>
                        <a:rPr lang="en-US" sz="1800" u="none" strike="noStrike" cap="none">
                          <a:solidFill>
                            <a:schemeClr val="dk1"/>
                          </a:solidFill>
                          <a:latin typeface="Trebuchet MS"/>
                          <a:ea typeface="Trebuchet MS"/>
                          <a:cs typeface="Trebuchet MS"/>
                          <a:sym typeface="Trebuchet MS"/>
                        </a:rPr>
                        <a:t>and implementation in </a:t>
                      </a:r>
                      <a:r>
                        <a:rPr lang="en-US" sz="1800" b="1" u="none" strike="noStrike" cap="none">
                          <a:solidFill>
                            <a:srgbClr val="FF0000"/>
                          </a:solidFill>
                          <a:latin typeface="Trebuchet MS"/>
                          <a:ea typeface="Trebuchet MS"/>
                          <a:cs typeface="Trebuchet MS"/>
                          <a:sym typeface="Trebuchet MS"/>
                        </a:rPr>
                        <a:t>FY 2024 </a:t>
                      </a:r>
                      <a:r>
                        <a:rPr lang="en-US" sz="1800" u="none" strike="noStrike" cap="none">
                          <a:solidFill>
                            <a:schemeClr val="dk1"/>
                          </a:solidFill>
                          <a:latin typeface="Trebuchet MS"/>
                          <a:ea typeface="Trebuchet MS"/>
                          <a:cs typeface="Trebuchet MS"/>
                          <a:sym typeface="Trebuchet MS"/>
                        </a:rPr>
                        <a:t>as contained in the programming documents of the lending institutions/donor/grantor as certified by the DOF. These shall be evaluated by the DBM for possible inclusion of the loan proceeds component under the Unprogrammed Appropriations.</a:t>
                      </a:r>
                      <a:endParaRPr sz="1800" u="none" strike="noStrike" cap="none">
                        <a:solidFill>
                          <a:schemeClr val="dk1"/>
                        </a:solidFill>
                        <a:latin typeface="Trebuchet MS"/>
                        <a:ea typeface="Trebuchet MS"/>
                        <a:cs typeface="Trebuchet MS"/>
                        <a:sym typeface="Trebuchet MS"/>
                      </a:endParaRPr>
                    </a:p>
                  </a:txBody>
                  <a:tcPr marL="91450" marR="91450" marT="45725" marB="45725"/>
                </a:tc>
              </a:tr>
            </a:tbl>
          </a:graphicData>
        </a:graphic>
      </p:graphicFrame>
      <p:sp>
        <p:nvSpPr>
          <p:cNvPr id="275" name="Google Shape;275;p16"/>
          <p:cNvSpPr txBox="1"/>
          <p:nvPr/>
        </p:nvSpPr>
        <p:spPr>
          <a:xfrm>
            <a:off x="337755" y="695884"/>
            <a:ext cx="11319640" cy="674357"/>
          </a:xfrm>
          <a:prstGeom prst="rect">
            <a:avLst/>
          </a:prstGeom>
          <a:noFill/>
          <a:ln>
            <a:noFill/>
          </a:ln>
        </p:spPr>
        <p:txBody>
          <a:bodyPr spcFirstLastPara="1" wrap="square" lIns="91425" tIns="45700" rIns="91425" bIns="45700" anchor="b" anchorCtr="0">
            <a:normAutofit/>
          </a:bodyPr>
          <a:lstStyle/>
          <a:p>
            <a:pPr marL="0" marR="0" lvl="0" indent="0" algn="ctr" rtl="0">
              <a:lnSpc>
                <a:spcPct val="70000"/>
              </a:lnSpc>
              <a:spcBef>
                <a:spcPts val="0"/>
              </a:spcBef>
              <a:spcAft>
                <a:spcPts val="0"/>
              </a:spcAft>
              <a:buClr>
                <a:schemeClr val="dk1"/>
              </a:buClr>
              <a:buSzPts val="2400"/>
              <a:buFont typeface="Arial"/>
              <a:buNone/>
            </a:pPr>
            <a:r>
              <a:rPr lang="en-US" sz="2200" b="1">
                <a:solidFill>
                  <a:schemeClr val="dk1"/>
                </a:solidFill>
                <a:latin typeface="Trebuchet MS"/>
                <a:ea typeface="Trebuchet MS"/>
                <a:cs typeface="Trebuchet MS"/>
                <a:sym typeface="Trebuchet MS"/>
              </a:rPr>
              <a:t>Maintenance and Other Operating Expenses – </a:t>
            </a:r>
            <a:r>
              <a:rPr lang="en-US" sz="2200" b="1">
                <a:solidFill>
                  <a:srgbClr val="F65040"/>
                </a:solidFill>
                <a:latin typeface="Trebuchet MS"/>
                <a:ea typeface="Trebuchet MS"/>
                <a:cs typeface="Trebuchet MS"/>
                <a:sym typeface="Trebuchet MS"/>
              </a:rPr>
              <a:t>For Inclusion in Agency MOOE Budget</a:t>
            </a:r>
            <a:endParaRPr sz="2200" b="1">
              <a:solidFill>
                <a:srgbClr val="F65040"/>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title"/>
          </p:nvPr>
        </p:nvSpPr>
        <p:spPr>
          <a:xfrm>
            <a:off x="838200" y="81425"/>
            <a:ext cx="105156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rebuchet MS"/>
              <a:buNone/>
            </a:pPr>
            <a:r>
              <a:rPr lang="en-US"/>
              <a:t>Details of Tier 2 Proposals</a:t>
            </a:r>
            <a:endParaRPr/>
          </a:p>
        </p:txBody>
      </p:sp>
      <p:graphicFrame>
        <p:nvGraphicFramePr>
          <p:cNvPr id="282" name="Google Shape;282;p17"/>
          <p:cNvGraphicFramePr/>
          <p:nvPr/>
        </p:nvGraphicFramePr>
        <p:xfrm>
          <a:off x="462455" y="1543661"/>
          <a:ext cx="11267075" cy="1569105"/>
        </p:xfrm>
        <a:graphic>
          <a:graphicData uri="http://schemas.openxmlformats.org/drawingml/2006/table">
            <a:tbl>
              <a:tblPr firstRow="1" bandRow="1">
                <a:solidFill>
                  <a:srgbClr val="33473C"/>
                </a:solidFill>
                <a:tableStyleId>{68E0490C-77A5-4AC7-B112-ACE921C6CEF4}</a:tableStyleId>
              </a:tblPr>
              <a:tblGrid>
                <a:gridCol w="4755925"/>
                <a:gridCol w="6511150"/>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380375">
                <a:tc>
                  <a:txBody>
                    <a:bodyPr/>
                    <a:lstStyle/>
                    <a:p>
                      <a:pPr marL="0" marR="0" lvl="0" indent="0" algn="just" rtl="0">
                        <a:lnSpc>
                          <a:spcPct val="100000"/>
                        </a:lnSpc>
                        <a:spcBef>
                          <a:spcPts val="0"/>
                        </a:spcBef>
                        <a:spcAft>
                          <a:spcPts val="0"/>
                        </a:spcAft>
                        <a:buClr>
                          <a:srgbClr val="FF0000"/>
                        </a:buClr>
                        <a:buSzPts val="1800"/>
                        <a:buFont typeface="Trebuchet MS"/>
                        <a:buNone/>
                      </a:pPr>
                      <a:r>
                        <a:rPr lang="en-US" sz="1800" b="1" u="none" strike="noStrike" cap="none">
                          <a:solidFill>
                            <a:srgbClr val="FF0000"/>
                          </a:solidFill>
                          <a:latin typeface="Trebuchet MS"/>
                          <a:ea typeface="Trebuchet MS"/>
                          <a:cs typeface="Trebuchet MS"/>
                          <a:sym typeface="Trebuchet MS"/>
                        </a:rPr>
                        <a:t>None</a:t>
                      </a:r>
                      <a:endParaRPr sz="1800" b="1" u="none" strike="noStrike" cap="none">
                        <a:solidFill>
                          <a:srgbClr val="FF0000"/>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rgbClr val="FF0000"/>
                        </a:buClr>
                        <a:buSzPts val="1800"/>
                        <a:buFont typeface="Trebuchet MS"/>
                        <a:buNone/>
                      </a:pPr>
                      <a:r>
                        <a:rPr lang="en-US" sz="1800" b="1" u="none" strike="noStrike" cap="none">
                          <a:solidFill>
                            <a:srgbClr val="FF0000"/>
                          </a:solidFill>
                          <a:latin typeface="Trebuchet MS"/>
                          <a:ea typeface="Trebuchet MS"/>
                          <a:cs typeface="Trebuchet MS"/>
                          <a:sym typeface="Trebuchet MS"/>
                        </a:rPr>
                        <a:t>Adjustments based on submission of certifications received beyond the deadline of the submission of Tier 1 for the funding requirements to cover the transfers from the NG to the LGUs as mentioned in Tier 1*</a:t>
                      </a:r>
                      <a:endParaRPr sz="1800" b="1" u="none" strike="noStrike" cap="none">
                        <a:solidFill>
                          <a:srgbClr val="FF0000"/>
                        </a:solidFill>
                        <a:latin typeface="Trebuchet MS"/>
                        <a:ea typeface="Trebuchet MS"/>
                        <a:cs typeface="Trebuchet MS"/>
                        <a:sym typeface="Trebuchet MS"/>
                      </a:endParaRPr>
                    </a:p>
                  </a:txBody>
                  <a:tcPr marL="91450" marR="91450" marT="45725" marB="45725"/>
                </a:tc>
              </a:tr>
            </a:tbl>
          </a:graphicData>
        </a:graphic>
      </p:graphicFrame>
      <p:sp>
        <p:nvSpPr>
          <p:cNvPr id="283" name="Google Shape;283;p17"/>
          <p:cNvSpPr txBox="1"/>
          <p:nvPr/>
        </p:nvSpPr>
        <p:spPr>
          <a:xfrm>
            <a:off x="-315310" y="695884"/>
            <a:ext cx="12691241" cy="67435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400" b="1">
                <a:solidFill>
                  <a:schemeClr val="dk1"/>
                </a:solidFill>
                <a:latin typeface="Trebuchet MS"/>
                <a:ea typeface="Trebuchet MS"/>
                <a:cs typeface="Trebuchet MS"/>
                <a:sym typeface="Trebuchet MS"/>
              </a:rPr>
              <a:t>MOOE – </a:t>
            </a:r>
            <a:r>
              <a:rPr lang="en-US" sz="2400" b="1">
                <a:solidFill>
                  <a:srgbClr val="FF0000"/>
                </a:solidFill>
                <a:latin typeface="Trebuchet MS"/>
                <a:ea typeface="Trebuchet MS"/>
                <a:cs typeface="Trebuchet MS"/>
                <a:sym typeface="Trebuchet MS"/>
              </a:rPr>
              <a:t>For Inclusion in the Budget for Allocation to LGUs</a:t>
            </a:r>
            <a:endParaRPr sz="2400" b="1">
              <a:solidFill>
                <a:srgbClr val="FF0000"/>
              </a:solidFill>
              <a:latin typeface="Trebuchet MS"/>
              <a:ea typeface="Trebuchet MS"/>
              <a:cs typeface="Trebuchet MS"/>
              <a:sym typeface="Trebuchet MS"/>
            </a:endParaRPr>
          </a:p>
        </p:txBody>
      </p:sp>
      <p:sp>
        <p:nvSpPr>
          <p:cNvPr id="284" name="Google Shape;284;p17"/>
          <p:cNvSpPr txBox="1"/>
          <p:nvPr/>
        </p:nvSpPr>
        <p:spPr>
          <a:xfrm>
            <a:off x="731425" y="4381250"/>
            <a:ext cx="10941900" cy="9327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1000"/>
              </a:spcBef>
              <a:spcAft>
                <a:spcPts val="0"/>
              </a:spcAft>
              <a:buClr>
                <a:srgbClr val="FF0000"/>
              </a:buClr>
              <a:buSzPts val="1800"/>
              <a:buFont typeface="Arial"/>
              <a:buNone/>
            </a:pPr>
            <a:r>
              <a:rPr lang="en-US" sz="1800">
                <a:solidFill>
                  <a:srgbClr val="FF0000"/>
                </a:solidFill>
                <a:latin typeface="Trebuchet MS"/>
                <a:ea typeface="Trebuchet MS"/>
                <a:cs typeface="Trebuchet MS"/>
                <a:sym typeface="Trebuchet MS"/>
              </a:rPr>
              <a:t>* National Tax Allotment (NTA), Special Shares of LGUs in the Proceeds of National Taxes, Barangay Official Death Benefits, Special Shares of LGUs in the Proceeds of Fire Code Fees, and Local Government Support Fund</a:t>
            </a:r>
            <a:endParaRPr>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8"/>
          <p:cNvSpPr txBox="1">
            <a:spLocks noGrp="1"/>
          </p:cNvSpPr>
          <p:nvPr>
            <p:ph type="title"/>
          </p:nvPr>
        </p:nvSpPr>
        <p:spPr>
          <a:xfrm>
            <a:off x="838200" y="122420"/>
            <a:ext cx="105156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rebuchet MS"/>
              <a:buNone/>
            </a:pPr>
            <a:r>
              <a:rPr lang="en-US"/>
              <a:t>Details of Tier 2 Proposals</a:t>
            </a:r>
            <a:endParaRPr/>
          </a:p>
        </p:txBody>
      </p:sp>
      <p:graphicFrame>
        <p:nvGraphicFramePr>
          <p:cNvPr id="291" name="Google Shape;291;p18"/>
          <p:cNvGraphicFramePr/>
          <p:nvPr/>
        </p:nvGraphicFramePr>
        <p:xfrm>
          <a:off x="183931" y="1213314"/>
          <a:ext cx="11824125" cy="5683935"/>
        </p:xfrm>
        <a:graphic>
          <a:graphicData uri="http://schemas.openxmlformats.org/drawingml/2006/table">
            <a:tbl>
              <a:tblPr firstRow="1" bandRow="1">
                <a:solidFill>
                  <a:srgbClr val="33473C"/>
                </a:solidFill>
                <a:tableStyleId>{68E0490C-77A5-4AC7-B112-ACE921C6CEF4}</a:tableStyleId>
              </a:tblPr>
              <a:tblGrid>
                <a:gridCol w="5444350"/>
                <a:gridCol w="6379775"/>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533825">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Proposed new infrastructure projects included in the approved </a:t>
                      </a:r>
                      <a:r>
                        <a:rPr lang="en-US" sz="1800" b="1" i="0" u="none" strike="noStrike" cap="none">
                          <a:solidFill>
                            <a:srgbClr val="FF0000"/>
                          </a:solidFill>
                          <a:latin typeface="Trebuchet MS"/>
                          <a:ea typeface="Trebuchet MS"/>
                          <a:cs typeface="Trebuchet MS"/>
                          <a:sym typeface="Trebuchet MS"/>
                        </a:rPr>
                        <a:t>FY 2023-2025 </a:t>
                      </a:r>
                      <a:r>
                        <a:rPr lang="en-US" sz="1800" u="none" strike="noStrike" cap="none">
                          <a:solidFill>
                            <a:schemeClr val="dk1"/>
                          </a:solidFill>
                          <a:latin typeface="Trebuchet MS"/>
                          <a:ea typeface="Trebuchet MS"/>
                          <a:cs typeface="Trebuchet MS"/>
                          <a:sym typeface="Trebuchet MS"/>
                        </a:rPr>
                        <a:t>TRIP.</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Proposed new infrastructure projects included in the approved </a:t>
                      </a:r>
                      <a:r>
                        <a:rPr lang="en-US" sz="1800" b="1" u="none" strike="noStrike" cap="none">
                          <a:solidFill>
                            <a:srgbClr val="FF0000"/>
                          </a:solidFill>
                          <a:latin typeface="Trebuchet MS"/>
                          <a:ea typeface="Trebuchet MS"/>
                          <a:cs typeface="Trebuchet MS"/>
                          <a:sym typeface="Trebuchet MS"/>
                        </a:rPr>
                        <a:t>FY 2024-2026 </a:t>
                      </a:r>
                      <a:r>
                        <a:rPr lang="en-US" sz="1800" u="none" strike="noStrike" cap="none">
                          <a:solidFill>
                            <a:schemeClr val="dk1"/>
                          </a:solidFill>
                          <a:latin typeface="Trebuchet MS"/>
                          <a:ea typeface="Trebuchet MS"/>
                          <a:cs typeface="Trebuchet MS"/>
                          <a:sym typeface="Trebuchet MS"/>
                        </a:rPr>
                        <a:t>TRIP.</a:t>
                      </a:r>
                      <a:endParaRPr sz="1800" u="none" strike="noStrike" cap="none">
                        <a:solidFill>
                          <a:schemeClr val="dk1"/>
                        </a:solidFill>
                        <a:latin typeface="Trebuchet MS"/>
                        <a:ea typeface="Trebuchet MS"/>
                        <a:cs typeface="Trebuchet MS"/>
                        <a:sym typeface="Trebuchet MS"/>
                      </a:endParaRPr>
                    </a:p>
                  </a:txBody>
                  <a:tcPr marL="91450" marR="91450" marT="45725" marB="45725"/>
                </a:tc>
              </a:tr>
              <a:tr h="380375">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New major capital projects to be implemented starting </a:t>
                      </a:r>
                      <a:r>
                        <a:rPr lang="en-US" sz="1800" b="1" u="none" strike="noStrike" cap="none">
                          <a:solidFill>
                            <a:srgbClr val="FF0000"/>
                          </a:solidFill>
                          <a:latin typeface="Trebuchet MS"/>
                          <a:ea typeface="Trebuchet MS"/>
                          <a:cs typeface="Trebuchet MS"/>
                          <a:sym typeface="Trebuchet MS"/>
                        </a:rPr>
                        <a:t>FY 2023</a:t>
                      </a:r>
                      <a:r>
                        <a:rPr lang="en-US" sz="1800" u="none" strike="noStrike" cap="none">
                          <a:solidFill>
                            <a:schemeClr val="dk1"/>
                          </a:solidFill>
                          <a:latin typeface="Trebuchet MS"/>
                          <a:ea typeface="Trebuchet MS"/>
                          <a:cs typeface="Trebuchet MS"/>
                          <a:sym typeface="Trebuchet MS"/>
                        </a:rPr>
                        <a:t>, and ongoing major capital projects with updated project scope/cost, implementation and loan validity schedule, and source of financing approved by the NEDA Board and/or ICC-Cabinet Committee as of March 31, </a:t>
                      </a:r>
                      <a:r>
                        <a:rPr lang="en-US" sz="1800" b="1" u="none" strike="noStrike" cap="none">
                          <a:solidFill>
                            <a:srgbClr val="FF0000"/>
                          </a:solidFill>
                          <a:latin typeface="Trebuchet MS"/>
                          <a:ea typeface="Trebuchet MS"/>
                          <a:cs typeface="Trebuchet MS"/>
                          <a:sym typeface="Trebuchet MS"/>
                        </a:rPr>
                        <a:t>2022</a:t>
                      </a:r>
                      <a:r>
                        <a:rPr lang="en-US" sz="1800" u="none" strike="noStrike" cap="none">
                          <a:solidFill>
                            <a:schemeClr val="dk1"/>
                          </a:solidFill>
                          <a:latin typeface="Trebuchet MS"/>
                          <a:ea typeface="Trebuchet MS"/>
                          <a:cs typeface="Trebuchet MS"/>
                          <a:sym typeface="Trebuchet MS"/>
                        </a:rPr>
                        <a:t>. </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New major capital projects </a:t>
                      </a:r>
                      <a:r>
                        <a:rPr lang="en-US" sz="1800" b="1" i="1" u="none" strike="noStrike" cap="none">
                          <a:solidFill>
                            <a:srgbClr val="FF0000"/>
                          </a:solidFill>
                          <a:latin typeface="Trebuchet MS"/>
                          <a:ea typeface="Trebuchet MS"/>
                          <a:cs typeface="Trebuchet MS"/>
                          <a:sym typeface="Trebuchet MS"/>
                        </a:rPr>
                        <a:t>(infrastructure/non-infrastructure in nature), </a:t>
                      </a:r>
                      <a:r>
                        <a:rPr lang="en-US" sz="1800" b="1" i="0" u="none" strike="noStrike" cap="none">
                          <a:solidFill>
                            <a:srgbClr val="FF0000"/>
                          </a:solidFill>
                          <a:latin typeface="Trebuchet MS"/>
                          <a:ea typeface="Trebuchet MS"/>
                          <a:cs typeface="Trebuchet MS"/>
                          <a:sym typeface="Trebuchet MS"/>
                        </a:rPr>
                        <a:t>which are implementation-ready </a:t>
                      </a:r>
                      <a:r>
                        <a:rPr lang="en-US" sz="1800" u="none" strike="noStrike" cap="none">
                          <a:solidFill>
                            <a:schemeClr val="dk1"/>
                          </a:solidFill>
                          <a:latin typeface="Trebuchet MS"/>
                          <a:ea typeface="Trebuchet MS"/>
                          <a:cs typeface="Trebuchet MS"/>
                          <a:sym typeface="Trebuchet MS"/>
                        </a:rPr>
                        <a:t>to be implemented starting </a:t>
                      </a:r>
                      <a:r>
                        <a:rPr lang="en-US" sz="1800" b="1" u="none" strike="noStrike" cap="none">
                          <a:solidFill>
                            <a:srgbClr val="FF0000"/>
                          </a:solidFill>
                          <a:latin typeface="Trebuchet MS"/>
                          <a:ea typeface="Trebuchet MS"/>
                          <a:cs typeface="Trebuchet MS"/>
                          <a:sym typeface="Trebuchet MS"/>
                        </a:rPr>
                        <a:t>FY 2024, with BP Form 202</a:t>
                      </a:r>
                      <a:r>
                        <a:rPr lang="en-US" sz="1800" u="none" strike="noStrike" cap="none">
                          <a:solidFill>
                            <a:schemeClr val="dk1"/>
                          </a:solidFill>
                          <a:latin typeface="Trebuchet MS"/>
                          <a:ea typeface="Trebuchet MS"/>
                          <a:cs typeface="Trebuchet MS"/>
                          <a:sym typeface="Trebuchet MS"/>
                        </a:rPr>
                        <a:t> and ongoing major capital projects </a:t>
                      </a:r>
                      <a:r>
                        <a:rPr lang="en-US" sz="1800" b="1" i="1" u="none" strike="noStrike" cap="none">
                          <a:solidFill>
                            <a:srgbClr val="FF0000"/>
                          </a:solidFill>
                          <a:latin typeface="Trebuchet MS"/>
                          <a:ea typeface="Trebuchet MS"/>
                          <a:cs typeface="Trebuchet MS"/>
                          <a:sym typeface="Trebuchet MS"/>
                        </a:rPr>
                        <a:t>(infrastructure/non-infrastructure in nature), </a:t>
                      </a:r>
                      <a:r>
                        <a:rPr lang="en-US" sz="1800" u="none" strike="noStrike" cap="none">
                          <a:solidFill>
                            <a:schemeClr val="dk1"/>
                          </a:solidFill>
                          <a:latin typeface="Trebuchet MS"/>
                          <a:ea typeface="Trebuchet MS"/>
                          <a:cs typeface="Trebuchet MS"/>
                          <a:sym typeface="Trebuchet MS"/>
                        </a:rPr>
                        <a:t> with updated project scope/cost, implementation per </a:t>
                      </a:r>
                      <a:r>
                        <a:rPr lang="en-US" sz="1800" b="1" u="none" strike="noStrike" cap="none">
                          <a:solidFill>
                            <a:srgbClr val="FF0000"/>
                          </a:solidFill>
                          <a:latin typeface="Trebuchet MS"/>
                          <a:ea typeface="Trebuchet MS"/>
                          <a:cs typeface="Trebuchet MS"/>
                          <a:sym typeface="Trebuchet MS"/>
                        </a:rPr>
                        <a:t>BP Form 202</a:t>
                      </a:r>
                      <a:r>
                        <a:rPr lang="en-US" sz="1800" u="none" strike="noStrike" cap="none">
                          <a:solidFill>
                            <a:schemeClr val="dk1"/>
                          </a:solidFill>
                          <a:latin typeface="Trebuchet MS"/>
                          <a:ea typeface="Trebuchet MS"/>
                          <a:cs typeface="Trebuchet MS"/>
                          <a:sym typeface="Trebuchet MS"/>
                        </a:rPr>
                        <a:t> and loan validity schedule, and source of financing approved by the NEDA Board and/or ICC-Cabinet Committee as of March 31, </a:t>
                      </a:r>
                      <a:r>
                        <a:rPr lang="en-US" sz="1800" b="1" u="none" strike="noStrike" cap="none">
                          <a:solidFill>
                            <a:srgbClr val="FF0000"/>
                          </a:solidFill>
                          <a:latin typeface="Trebuchet MS"/>
                          <a:ea typeface="Trebuchet MS"/>
                          <a:cs typeface="Trebuchet MS"/>
                          <a:sym typeface="Trebuchet MS"/>
                        </a:rPr>
                        <a:t>2023</a:t>
                      </a:r>
                      <a:r>
                        <a:rPr lang="en-US" sz="1800" u="none" strike="noStrike" cap="none">
                          <a:solidFill>
                            <a:schemeClr val="dk1"/>
                          </a:solidFill>
                          <a:latin typeface="Trebuchet MS"/>
                          <a:ea typeface="Trebuchet MS"/>
                          <a:cs typeface="Trebuchet MS"/>
                          <a:sym typeface="Trebuchet MS"/>
                        </a:rPr>
                        <a:t>. </a:t>
                      </a:r>
                      <a:endParaRPr sz="1800" u="none" strike="noStrike" cap="none">
                        <a:solidFill>
                          <a:schemeClr val="dk1"/>
                        </a:solidFill>
                        <a:latin typeface="Trebuchet MS"/>
                        <a:ea typeface="Trebuchet MS"/>
                        <a:cs typeface="Trebuchet MS"/>
                        <a:sym typeface="Trebuchet MS"/>
                      </a:endParaRPr>
                    </a:p>
                  </a:txBody>
                  <a:tcPr marL="91450" marR="91450" marT="45725" marB="45725"/>
                </a:tc>
              </a:tr>
              <a:tr h="380375">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Proposed requirements for the purchase of motor vehicles for additional/ newly-entitled officials and/or functions of a newly-created agency.</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Retained</a:t>
                      </a:r>
                      <a:endParaRPr sz="1800" u="none" strike="noStrike" cap="none">
                        <a:solidFill>
                          <a:schemeClr val="dk1"/>
                        </a:solidFill>
                        <a:latin typeface="Trebuchet MS"/>
                        <a:ea typeface="Trebuchet MS"/>
                        <a:cs typeface="Trebuchet MS"/>
                        <a:sym typeface="Trebuchet MS"/>
                      </a:endParaRPr>
                    </a:p>
                  </a:txBody>
                  <a:tcPr marL="91450" marR="91450" marT="45725" marB="45725"/>
                </a:tc>
              </a:tr>
              <a:tr h="380375">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Expanded/new ICT PAPs with BP Form 202, which are in accordance with the </a:t>
                      </a:r>
                      <a:r>
                        <a:rPr lang="en-US" sz="1800" b="1" u="none" strike="noStrike" cap="none">
                          <a:solidFill>
                            <a:srgbClr val="FF0000"/>
                          </a:solidFill>
                          <a:latin typeface="Trebuchet MS"/>
                          <a:ea typeface="Trebuchet MS"/>
                          <a:cs typeface="Trebuchet MS"/>
                          <a:sym typeface="Trebuchet MS"/>
                        </a:rPr>
                        <a:t>agency’s Information Systems Strategic Plan </a:t>
                      </a:r>
                      <a:r>
                        <a:rPr lang="en-US" sz="1800" u="none" strike="noStrike" cap="none">
                          <a:solidFill>
                            <a:schemeClr val="dk1"/>
                          </a:solidFill>
                          <a:latin typeface="Trebuchet MS"/>
                          <a:ea typeface="Trebuchet MS"/>
                          <a:cs typeface="Trebuchet MS"/>
                          <a:sym typeface="Trebuchet MS"/>
                        </a:rPr>
                        <a:t>consistent with the guidelines to be issued by the DICT.</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Expanded/new ICT PAPs with BP Form 202, which are in accordance with the </a:t>
                      </a:r>
                      <a:r>
                        <a:rPr lang="en-US" sz="1800" b="1" u="none" strike="noStrike" cap="none">
                          <a:solidFill>
                            <a:srgbClr val="FF0000"/>
                          </a:solidFill>
                          <a:latin typeface="Trebuchet MS"/>
                          <a:ea typeface="Trebuchet MS"/>
                          <a:cs typeface="Trebuchet MS"/>
                          <a:sym typeface="Trebuchet MS"/>
                        </a:rPr>
                        <a:t>DICT-endorsed ISSP </a:t>
                      </a:r>
                      <a:r>
                        <a:rPr lang="en-US" sz="1800" u="none" strike="noStrike" cap="none">
                          <a:solidFill>
                            <a:schemeClr val="dk1"/>
                          </a:solidFill>
                          <a:latin typeface="Trebuchet MS"/>
                          <a:ea typeface="Trebuchet MS"/>
                          <a:cs typeface="Trebuchet MS"/>
                          <a:sym typeface="Trebuchet MS"/>
                        </a:rPr>
                        <a:t>consistent with the guidelines to be issued by the DICT </a:t>
                      </a:r>
                      <a:r>
                        <a:rPr lang="en-US" sz="1800" b="1" u="none" strike="noStrike" cap="none">
                          <a:solidFill>
                            <a:srgbClr val="FF0000"/>
                          </a:solidFill>
                          <a:latin typeface="Trebuchet MS"/>
                          <a:ea typeface="Trebuchet MS"/>
                          <a:cs typeface="Trebuchet MS"/>
                          <a:sym typeface="Trebuchet MS"/>
                        </a:rPr>
                        <a:t>and such other guidelines to be issued for the purpose.</a:t>
                      </a:r>
                      <a:endParaRPr sz="1800" u="none" strike="noStrike" cap="none"/>
                    </a:p>
                  </a:txBody>
                  <a:tcPr marL="91450" marR="91450" marT="45725" marB="45725"/>
                </a:tc>
              </a:tr>
            </a:tbl>
          </a:graphicData>
        </a:graphic>
      </p:graphicFrame>
      <p:sp>
        <p:nvSpPr>
          <p:cNvPr id="292" name="Google Shape;292;p18"/>
          <p:cNvSpPr txBox="1"/>
          <p:nvPr/>
        </p:nvSpPr>
        <p:spPr>
          <a:xfrm>
            <a:off x="436180" y="547155"/>
            <a:ext cx="11319640" cy="67435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400" b="1">
                <a:solidFill>
                  <a:schemeClr val="dk1"/>
                </a:solidFill>
                <a:latin typeface="Trebuchet MS"/>
                <a:ea typeface="Trebuchet MS"/>
                <a:cs typeface="Trebuchet MS"/>
                <a:sym typeface="Trebuchet MS"/>
              </a:rPr>
              <a:t>Capital Outlays – </a:t>
            </a:r>
            <a:r>
              <a:rPr lang="en-US" sz="2400" b="1">
                <a:solidFill>
                  <a:srgbClr val="F65040"/>
                </a:solidFill>
                <a:latin typeface="Trebuchet MS"/>
                <a:ea typeface="Trebuchet MS"/>
                <a:cs typeface="Trebuchet MS"/>
                <a:sym typeface="Trebuchet MS"/>
              </a:rPr>
              <a:t>For Inclusion in Agency CO Budget</a:t>
            </a:r>
            <a:endParaRPr sz="2400" b="1">
              <a:solidFill>
                <a:srgbClr val="F65040"/>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eda19d8213_0_0"/>
          <p:cNvSpPr txBox="1">
            <a:spLocks noGrp="1"/>
          </p:cNvSpPr>
          <p:nvPr>
            <p:ph type="ctrTitle"/>
          </p:nvPr>
        </p:nvSpPr>
        <p:spPr>
          <a:xfrm>
            <a:off x="1" y="86450"/>
            <a:ext cx="12097800" cy="714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3300"/>
              <a:t>Furthering Our Pursuit of Economic Transformation</a:t>
            </a:r>
            <a:endParaRPr sz="3300"/>
          </a:p>
        </p:txBody>
      </p:sp>
      <p:pic>
        <p:nvPicPr>
          <p:cNvPr id="110" name="Google Shape;110;g1eda19d8213_0_0"/>
          <p:cNvPicPr preferRelativeResize="0"/>
          <p:nvPr/>
        </p:nvPicPr>
        <p:blipFill>
          <a:blip r:embed="rId3">
            <a:alphaModFix/>
          </a:blip>
          <a:stretch>
            <a:fillRect/>
          </a:stretch>
        </p:blipFill>
        <p:spPr>
          <a:xfrm>
            <a:off x="6269975" y="1233450"/>
            <a:ext cx="4631751" cy="5418426"/>
          </a:xfrm>
          <a:prstGeom prst="rect">
            <a:avLst/>
          </a:prstGeom>
          <a:noFill/>
          <a:ln>
            <a:noFill/>
          </a:ln>
        </p:spPr>
      </p:pic>
      <p:pic>
        <p:nvPicPr>
          <p:cNvPr id="111" name="Google Shape;111;g1eda19d8213_0_0"/>
          <p:cNvPicPr preferRelativeResize="0"/>
          <p:nvPr/>
        </p:nvPicPr>
        <p:blipFill>
          <a:blip r:embed="rId4">
            <a:alphaModFix/>
          </a:blip>
          <a:stretch>
            <a:fillRect/>
          </a:stretch>
        </p:blipFill>
        <p:spPr>
          <a:xfrm>
            <a:off x="783950" y="800450"/>
            <a:ext cx="5057699" cy="6057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txBox="1">
            <a:spLocks noGrp="1"/>
          </p:cNvSpPr>
          <p:nvPr>
            <p:ph type="title"/>
          </p:nvPr>
        </p:nvSpPr>
        <p:spPr>
          <a:xfrm>
            <a:off x="838200" y="223314"/>
            <a:ext cx="105156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rebuchet MS"/>
              <a:buNone/>
            </a:pPr>
            <a:r>
              <a:rPr lang="en-US"/>
              <a:t>Details of Tier 2 Proposals</a:t>
            </a:r>
            <a:endParaRPr/>
          </a:p>
        </p:txBody>
      </p:sp>
      <p:graphicFrame>
        <p:nvGraphicFramePr>
          <p:cNvPr id="299" name="Google Shape;299;p19"/>
          <p:cNvGraphicFramePr/>
          <p:nvPr/>
        </p:nvGraphicFramePr>
        <p:xfrm>
          <a:off x="183931" y="1370241"/>
          <a:ext cx="11824125" cy="2940705"/>
        </p:xfrm>
        <a:graphic>
          <a:graphicData uri="http://schemas.openxmlformats.org/drawingml/2006/table">
            <a:tbl>
              <a:tblPr firstRow="1" bandRow="1">
                <a:solidFill>
                  <a:srgbClr val="33473C"/>
                </a:solidFill>
                <a:tableStyleId>{68E0490C-77A5-4AC7-B112-ACE921C6CEF4}</a:tableStyleId>
              </a:tblPr>
              <a:tblGrid>
                <a:gridCol w="6910550"/>
                <a:gridCol w="4913575"/>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380375">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New foreign-assisted projects due for negotiation in </a:t>
                      </a:r>
                      <a:r>
                        <a:rPr lang="en-US" sz="1800" b="1" u="none" strike="noStrike" cap="none">
                          <a:solidFill>
                            <a:srgbClr val="FF0000"/>
                          </a:solidFill>
                          <a:latin typeface="Trebuchet MS"/>
                          <a:ea typeface="Trebuchet MS"/>
                          <a:cs typeface="Trebuchet MS"/>
                          <a:sym typeface="Trebuchet MS"/>
                        </a:rPr>
                        <a:t>FY 2022 </a:t>
                      </a:r>
                      <a:r>
                        <a:rPr lang="en-US" sz="1800" u="none" strike="noStrike" cap="none">
                          <a:solidFill>
                            <a:schemeClr val="dk1"/>
                          </a:solidFill>
                          <a:latin typeface="Trebuchet MS"/>
                          <a:ea typeface="Trebuchet MS"/>
                          <a:cs typeface="Trebuchet MS"/>
                          <a:sym typeface="Trebuchet MS"/>
                        </a:rPr>
                        <a:t>and implementation in </a:t>
                      </a:r>
                      <a:r>
                        <a:rPr lang="en-US" sz="1800" b="1" u="none" strike="noStrike" cap="none">
                          <a:solidFill>
                            <a:srgbClr val="FF0000"/>
                          </a:solidFill>
                          <a:latin typeface="Trebuchet MS"/>
                          <a:ea typeface="Trebuchet MS"/>
                          <a:cs typeface="Trebuchet MS"/>
                          <a:sym typeface="Trebuchet MS"/>
                        </a:rPr>
                        <a:t>FY 2023 </a:t>
                      </a:r>
                      <a:r>
                        <a:rPr lang="en-US" sz="1800" u="none" strike="noStrike" cap="none">
                          <a:solidFill>
                            <a:schemeClr val="dk1"/>
                          </a:solidFill>
                          <a:latin typeface="Trebuchet MS"/>
                          <a:ea typeface="Trebuchet MS"/>
                          <a:cs typeface="Trebuchet MS"/>
                          <a:sym typeface="Trebuchet MS"/>
                        </a:rPr>
                        <a:t>as contained in the programming documents of the lending institutions/donor/grantor as certified by the DOF. These shall be evaluated by the DBM for possible inclusion of the loan proceeds component under the Unprogrammed Appropriations.</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New foreign-assisted projects due for negotiation in </a:t>
                      </a:r>
                      <a:r>
                        <a:rPr lang="en-US" sz="1800" b="1" u="none" strike="noStrike" cap="none">
                          <a:solidFill>
                            <a:srgbClr val="FF0000"/>
                          </a:solidFill>
                          <a:latin typeface="Trebuchet MS"/>
                          <a:ea typeface="Trebuchet MS"/>
                          <a:cs typeface="Trebuchet MS"/>
                          <a:sym typeface="Trebuchet MS"/>
                        </a:rPr>
                        <a:t>FY 2023 </a:t>
                      </a:r>
                      <a:r>
                        <a:rPr lang="en-US" sz="1800" u="none" strike="noStrike" cap="none">
                          <a:solidFill>
                            <a:schemeClr val="dk1"/>
                          </a:solidFill>
                          <a:latin typeface="Trebuchet MS"/>
                          <a:ea typeface="Trebuchet MS"/>
                          <a:cs typeface="Trebuchet MS"/>
                          <a:sym typeface="Trebuchet MS"/>
                        </a:rPr>
                        <a:t>and implementation in </a:t>
                      </a:r>
                      <a:r>
                        <a:rPr lang="en-US" sz="1800" b="1" u="none" strike="noStrike" cap="none">
                          <a:solidFill>
                            <a:srgbClr val="FF0000"/>
                          </a:solidFill>
                          <a:latin typeface="Trebuchet MS"/>
                          <a:ea typeface="Trebuchet MS"/>
                          <a:cs typeface="Trebuchet MS"/>
                          <a:sym typeface="Trebuchet MS"/>
                        </a:rPr>
                        <a:t>FY 2024 </a:t>
                      </a:r>
                      <a:r>
                        <a:rPr lang="en-US" sz="1800" u="none" strike="noStrike" cap="none">
                          <a:solidFill>
                            <a:schemeClr val="dk1"/>
                          </a:solidFill>
                          <a:latin typeface="Trebuchet MS"/>
                          <a:ea typeface="Trebuchet MS"/>
                          <a:cs typeface="Trebuchet MS"/>
                          <a:sym typeface="Trebuchet MS"/>
                        </a:rPr>
                        <a:t>as contained in the programming documents of the lending institutions/donor/grantor as certified by the DOF. These shall be evaluated by the DBM for possible inclusion of the loan proceeds component under the Unprogrammed Appropriations.</a:t>
                      </a:r>
                      <a:endParaRPr sz="1800" u="none" strike="noStrike" cap="none">
                        <a:solidFill>
                          <a:schemeClr val="dk1"/>
                        </a:solidFill>
                        <a:latin typeface="Trebuchet MS"/>
                        <a:ea typeface="Trebuchet MS"/>
                        <a:cs typeface="Trebuchet MS"/>
                        <a:sym typeface="Trebuchet MS"/>
                      </a:endParaRPr>
                    </a:p>
                  </a:txBody>
                  <a:tcPr marL="91450" marR="91450" marT="45725" marB="45725"/>
                </a:tc>
              </a:tr>
            </a:tbl>
          </a:graphicData>
        </a:graphic>
      </p:graphicFrame>
      <p:sp>
        <p:nvSpPr>
          <p:cNvPr id="300" name="Google Shape;300;p19"/>
          <p:cNvSpPr txBox="1"/>
          <p:nvPr/>
        </p:nvSpPr>
        <p:spPr>
          <a:xfrm>
            <a:off x="436180" y="695884"/>
            <a:ext cx="11319640" cy="67435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2400"/>
              <a:buFont typeface="Arial"/>
              <a:buNone/>
            </a:pPr>
            <a:r>
              <a:rPr lang="en-US" sz="2400" b="1">
                <a:solidFill>
                  <a:schemeClr val="dk1"/>
                </a:solidFill>
                <a:latin typeface="Trebuchet MS"/>
                <a:ea typeface="Trebuchet MS"/>
                <a:cs typeface="Trebuchet MS"/>
                <a:sym typeface="Trebuchet MS"/>
              </a:rPr>
              <a:t>Capital Outlays – </a:t>
            </a:r>
            <a:r>
              <a:rPr lang="en-US" sz="2400" b="1">
                <a:solidFill>
                  <a:srgbClr val="F65040"/>
                </a:solidFill>
                <a:latin typeface="Trebuchet MS"/>
                <a:ea typeface="Trebuchet MS"/>
                <a:cs typeface="Trebuchet MS"/>
                <a:sym typeface="Trebuchet MS"/>
              </a:rPr>
              <a:t>For Inclusion in Agency CO Budget</a:t>
            </a:r>
            <a:endParaRPr sz="2400" b="1">
              <a:solidFill>
                <a:srgbClr val="F65040"/>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0"/>
          <p:cNvSpPr txBox="1">
            <a:spLocks noGrp="1"/>
          </p:cNvSpPr>
          <p:nvPr>
            <p:ph type="title"/>
          </p:nvPr>
        </p:nvSpPr>
        <p:spPr>
          <a:xfrm>
            <a:off x="831850" y="153631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Trebuchet MS"/>
              <a:buNone/>
            </a:pPr>
            <a:r>
              <a:rPr lang="en-US"/>
              <a:t>Changes in the Contents of Annex B of the Budget Call </a:t>
            </a:r>
            <a:br>
              <a:rPr lang="en-US"/>
            </a:br>
            <a:r>
              <a:rPr lang="en-US"/>
              <a:t>vs Last Year</a:t>
            </a:r>
            <a:endParaRPr/>
          </a:p>
        </p:txBody>
      </p:sp>
      <p:sp>
        <p:nvSpPr>
          <p:cNvPr id="307" name="Google Shape;307;p20"/>
          <p:cNvSpPr txBox="1">
            <a:spLocks noGrp="1"/>
          </p:cNvSpPr>
          <p:nvPr>
            <p:ph type="body" idx="1"/>
          </p:nvPr>
        </p:nvSpPr>
        <p:spPr>
          <a:xfrm>
            <a:off x="831850" y="4589463"/>
            <a:ext cx="10156716"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a:solidFill>
                  <a:schemeClr val="dk2"/>
                </a:solidFill>
              </a:rPr>
              <a:t>FY 2023 National Budget Call (National Budget Memorandum No. 142) vs FY 2024 National Budget Call (National Budget Memorandum No. 145)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1"/>
          <p:cNvSpPr txBox="1">
            <a:spLocks noGrp="1"/>
          </p:cNvSpPr>
          <p:nvPr>
            <p:ph type="title"/>
          </p:nvPr>
        </p:nvSpPr>
        <p:spPr>
          <a:xfrm>
            <a:off x="831850" y="1536318"/>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rebuchet MS"/>
              <a:buNone/>
            </a:pPr>
            <a:r>
              <a:rPr lang="en-US"/>
              <a:t>Personnel Services</a:t>
            </a:r>
            <a:br>
              <a:rPr lang="en-US"/>
            </a:br>
            <a:r>
              <a:rPr lang="en-US"/>
              <a:t>BP Form 201-A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2"/>
          <p:cNvSpPr txBox="1">
            <a:spLocks noGrp="1"/>
          </p:cNvSpPr>
          <p:nvPr>
            <p:ph type="title"/>
          </p:nvPr>
        </p:nvSpPr>
        <p:spPr>
          <a:xfrm>
            <a:off x="15766" y="166319"/>
            <a:ext cx="121920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rebuchet MS"/>
              <a:buNone/>
            </a:pPr>
            <a:r>
              <a:rPr lang="en-US" sz="3000" b="1"/>
              <a:t>Specific Guidelines on the Allocation for Objects of Expenditure</a:t>
            </a:r>
            <a:endParaRPr/>
          </a:p>
        </p:txBody>
      </p:sp>
      <p:graphicFrame>
        <p:nvGraphicFramePr>
          <p:cNvPr id="320" name="Google Shape;320;p22"/>
          <p:cNvGraphicFramePr/>
          <p:nvPr/>
        </p:nvGraphicFramePr>
        <p:xfrm>
          <a:off x="-15766" y="1007777"/>
          <a:ext cx="12207750" cy="5683915"/>
        </p:xfrm>
        <a:graphic>
          <a:graphicData uri="http://schemas.openxmlformats.org/drawingml/2006/table">
            <a:tbl>
              <a:tblPr firstRow="1" bandRow="1">
                <a:solidFill>
                  <a:srgbClr val="33473C"/>
                </a:solidFill>
                <a:tableStyleId>{68E0490C-77A5-4AC7-B112-ACE921C6CEF4}</a:tableStyleId>
              </a:tblPr>
              <a:tblGrid>
                <a:gridCol w="6048700"/>
                <a:gridCol w="6159050"/>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222175">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Salaries and Wages</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Requests for Additional Casual and Contractual positions for </a:t>
                      </a:r>
                      <a:r>
                        <a:rPr lang="en-US" sz="1800" b="1" u="none" strike="noStrike" cap="none">
                          <a:solidFill>
                            <a:srgbClr val="FF0000"/>
                          </a:solidFill>
                          <a:latin typeface="Trebuchet MS"/>
                          <a:ea typeface="Trebuchet MS"/>
                          <a:cs typeface="Trebuchet MS"/>
                          <a:sym typeface="Trebuchet MS"/>
                        </a:rPr>
                        <a:t>duly established and functioning </a:t>
                      </a:r>
                      <a:r>
                        <a:rPr lang="en-US" sz="1800" b="1" i="1" u="none" strike="noStrike" cap="none">
                          <a:solidFill>
                            <a:srgbClr val="FF0000"/>
                          </a:solidFill>
                          <a:latin typeface="Trebuchet MS"/>
                          <a:ea typeface="Trebuchet MS"/>
                          <a:cs typeface="Trebuchet MS"/>
                          <a:sym typeface="Trebuchet MS"/>
                        </a:rPr>
                        <a:t>ad-hoc</a:t>
                      </a:r>
                      <a:r>
                        <a:rPr lang="en-US" sz="1800" b="1" u="none" strike="noStrike" cap="none">
                          <a:solidFill>
                            <a:srgbClr val="FF0000"/>
                          </a:solidFill>
                          <a:latin typeface="Trebuchet MS"/>
                          <a:ea typeface="Trebuchet MS"/>
                          <a:cs typeface="Trebuchet MS"/>
                          <a:sym typeface="Trebuchet MS"/>
                        </a:rPr>
                        <a:t> bodies, coexistent with the operations of the particular </a:t>
                      </a:r>
                      <a:r>
                        <a:rPr lang="en-US" sz="1800" b="1" i="1" u="none" strike="noStrike" cap="none">
                          <a:solidFill>
                            <a:srgbClr val="FF0000"/>
                          </a:solidFill>
                          <a:latin typeface="Trebuchet MS"/>
                          <a:ea typeface="Trebuchet MS"/>
                          <a:cs typeface="Trebuchet MS"/>
                          <a:sym typeface="Trebuchet MS"/>
                        </a:rPr>
                        <a:t>ad-hoc</a:t>
                      </a:r>
                      <a:r>
                        <a:rPr lang="en-US" sz="1800" b="1" u="none" strike="noStrike" cap="none">
                          <a:solidFill>
                            <a:srgbClr val="FF0000"/>
                          </a:solidFill>
                          <a:latin typeface="Trebuchet MS"/>
                          <a:ea typeface="Trebuchet MS"/>
                          <a:cs typeface="Trebuchet MS"/>
                          <a:sym typeface="Trebuchet MS"/>
                        </a:rPr>
                        <a:t> units</a:t>
                      </a:r>
                      <a:r>
                        <a:rPr lang="en-US" sz="1800" u="none" strike="noStrike" cap="none">
                          <a:solidFill>
                            <a:schemeClr val="dk1"/>
                          </a:solidFill>
                          <a:latin typeface="Trebuchet MS"/>
                          <a:ea typeface="Trebuchet MS"/>
                          <a:cs typeface="Trebuchet MS"/>
                          <a:sym typeface="Trebuchet MS"/>
                        </a:rPr>
                        <a:t>, may be proposed in Tier 2.</a:t>
                      </a:r>
                      <a:endParaRPr/>
                    </a:p>
                    <a:p>
                      <a:pPr marL="457200" marR="0" lvl="1" indent="0" algn="just" rtl="0">
                        <a:spcBef>
                          <a:spcPts val="0"/>
                        </a:spcBef>
                        <a:spcAft>
                          <a:spcPts val="0"/>
                        </a:spcAft>
                        <a:buNone/>
                      </a:pPr>
                      <a:endParaRPr sz="1200"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Moreover, positions for development projects to augment the core staff of the Project Office/Unified PMO may be created, subject to the scrap and build policy and the provisions of NBC No. 485 dated March 13, 2003.</a:t>
                      </a:r>
                      <a:endParaRPr sz="12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Salaries and Wages</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Requests for Additional Casual and Contractual positions for </a:t>
                      </a:r>
                      <a:r>
                        <a:rPr lang="en-US" sz="1800" b="1" u="none" strike="noStrike" cap="none">
                          <a:solidFill>
                            <a:srgbClr val="FF0000"/>
                          </a:solidFill>
                          <a:latin typeface="Trebuchet MS"/>
                          <a:ea typeface="Trebuchet MS"/>
                          <a:cs typeface="Trebuchet MS"/>
                          <a:sym typeface="Trebuchet MS"/>
                        </a:rPr>
                        <a:t>existing/new/expanded programs, activities, and projects, co-existent with the operations of such programs, activities, and projects,</a:t>
                      </a:r>
                      <a:r>
                        <a:rPr lang="en-US" sz="1800" u="none" strike="noStrike" cap="none">
                          <a:solidFill>
                            <a:schemeClr val="dk1"/>
                          </a:solidFill>
                          <a:latin typeface="Trebuchet MS"/>
                          <a:ea typeface="Trebuchet MS"/>
                          <a:cs typeface="Trebuchet MS"/>
                          <a:sym typeface="Trebuchet MS"/>
                        </a:rPr>
                        <a:t> may be proposed in Tier 2.</a:t>
                      </a:r>
                      <a:endParaRPr/>
                    </a:p>
                    <a:p>
                      <a:pPr marL="457200" marR="0" lvl="1" indent="0" algn="just" rtl="0">
                        <a:spcBef>
                          <a:spcPts val="0"/>
                        </a:spcBef>
                        <a:spcAft>
                          <a:spcPts val="0"/>
                        </a:spcAft>
                        <a:buNone/>
                      </a:pPr>
                      <a:endParaRPr sz="1200"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Moreover, positions for development projects to augment the core staff of the Project Office/Unified PMO may be created, subject to the scrap and build policy and the provisions of NBC No. 485 dated March 13, 2003.</a:t>
                      </a:r>
                      <a:endParaRPr sz="1800" u="none" strike="noStrike" cap="none"/>
                    </a:p>
                  </a:txBody>
                  <a:tcPr marL="91450" marR="91450" marT="45725" marB="45725"/>
                </a:tc>
              </a:tr>
              <a:tr h="380375">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Personnel Economic Relief Allowance (PERA)</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The PERA of P2,000.00/month shall cover all positions entitled thereto pursuant to Budget Circular (BC) No. 2009-3. The total amount shall be based on the number of filled itemized positions as of </a:t>
                      </a:r>
                      <a:r>
                        <a:rPr lang="en-US" sz="1800" u="sng" strike="noStrike" cap="none">
                          <a:solidFill>
                            <a:schemeClr val="dk1"/>
                          </a:solidFill>
                          <a:latin typeface="Trebuchet MS"/>
                          <a:ea typeface="Trebuchet MS"/>
                          <a:cs typeface="Trebuchet MS"/>
                          <a:sym typeface="Trebuchet MS"/>
                        </a:rPr>
                        <a:t>December 31, </a:t>
                      </a:r>
                      <a:r>
                        <a:rPr lang="en-US" sz="1800" b="1" u="sng" strike="noStrike" cap="none">
                          <a:solidFill>
                            <a:srgbClr val="FF0000"/>
                          </a:solidFill>
                          <a:latin typeface="Trebuchet MS"/>
                          <a:ea typeface="Trebuchet MS"/>
                          <a:cs typeface="Trebuchet MS"/>
                          <a:sym typeface="Trebuchet MS"/>
                        </a:rPr>
                        <a:t>2021</a:t>
                      </a:r>
                      <a:r>
                        <a:rPr lang="en-US" sz="1800" u="sng" strike="noStrike" cap="none">
                          <a:solidFill>
                            <a:schemeClr val="dk1"/>
                          </a:solidFill>
                          <a:latin typeface="Trebuchet MS"/>
                          <a:ea typeface="Trebuchet MS"/>
                          <a:cs typeface="Trebuchet MS"/>
                          <a:sym typeface="Trebuchet MS"/>
                        </a:rPr>
                        <a:t>.</a:t>
                      </a: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Personnel Economic Relief Allowance (PERA)</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The PERA of P2,000.00/month shall cover all positions entitled thereto pursuant to Budget Circular (BC) No. 2009-3 </a:t>
                      </a:r>
                      <a:r>
                        <a:rPr lang="en-US" sz="1800" b="1" u="none" strike="noStrike" cap="none">
                          <a:solidFill>
                            <a:srgbClr val="FF0000"/>
                          </a:solidFill>
                          <a:latin typeface="Trebuchet MS"/>
                          <a:ea typeface="Trebuchet MS"/>
                          <a:cs typeface="Trebuchet MS"/>
                          <a:sym typeface="Trebuchet MS"/>
                        </a:rPr>
                        <a:t>as amended by BC No. 2011-2</a:t>
                      </a:r>
                      <a:r>
                        <a:rPr lang="en-US" sz="1800" u="none" strike="noStrike" cap="none">
                          <a:solidFill>
                            <a:schemeClr val="dk1"/>
                          </a:solidFill>
                          <a:latin typeface="Trebuchet MS"/>
                          <a:ea typeface="Trebuchet MS"/>
                          <a:cs typeface="Trebuchet MS"/>
                          <a:sym typeface="Trebuchet MS"/>
                        </a:rPr>
                        <a:t>. The total amount shall be based on the number of filled itemized positions as of </a:t>
                      </a:r>
                      <a:r>
                        <a:rPr lang="en-US" sz="1800" u="sng" strike="noStrike" cap="none">
                          <a:solidFill>
                            <a:schemeClr val="dk1"/>
                          </a:solidFill>
                          <a:latin typeface="Trebuchet MS"/>
                          <a:ea typeface="Trebuchet MS"/>
                          <a:cs typeface="Trebuchet MS"/>
                          <a:sym typeface="Trebuchet MS"/>
                        </a:rPr>
                        <a:t>December 31, </a:t>
                      </a:r>
                      <a:r>
                        <a:rPr lang="en-US" sz="1800" b="1" u="sng" strike="noStrike" cap="none">
                          <a:solidFill>
                            <a:srgbClr val="FF0000"/>
                          </a:solidFill>
                          <a:latin typeface="Trebuchet MS"/>
                          <a:ea typeface="Trebuchet MS"/>
                          <a:cs typeface="Trebuchet MS"/>
                          <a:sym typeface="Trebuchet MS"/>
                        </a:rPr>
                        <a:t>2022</a:t>
                      </a:r>
                      <a:r>
                        <a:rPr lang="en-US" sz="1800" u="sng" strike="noStrike" cap="none">
                          <a:solidFill>
                            <a:schemeClr val="dk1"/>
                          </a:solidFill>
                          <a:latin typeface="Trebuchet MS"/>
                          <a:ea typeface="Trebuchet MS"/>
                          <a:cs typeface="Trebuchet MS"/>
                          <a:sym typeface="Trebuchet MS"/>
                        </a:rPr>
                        <a:t>.</a:t>
                      </a:r>
                      <a:endParaRPr sz="1800" u="none" strike="noStrike" cap="none">
                        <a:solidFill>
                          <a:schemeClr val="dk1"/>
                        </a:solidFill>
                        <a:latin typeface="Trebuchet MS"/>
                        <a:ea typeface="Trebuchet MS"/>
                        <a:cs typeface="Trebuchet MS"/>
                        <a:sym typeface="Trebuchet MS"/>
                      </a:endParaRPr>
                    </a:p>
                  </a:txBody>
                  <a:tcPr marL="91450" marR="91450" marT="45725" marB="457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3"/>
          <p:cNvSpPr txBox="1">
            <a:spLocks noGrp="1"/>
          </p:cNvSpPr>
          <p:nvPr>
            <p:ph type="title"/>
          </p:nvPr>
        </p:nvSpPr>
        <p:spPr>
          <a:xfrm>
            <a:off x="15766" y="166319"/>
            <a:ext cx="121920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rebuchet MS"/>
              <a:buNone/>
            </a:pPr>
            <a:r>
              <a:rPr lang="en-US" sz="3000" b="1"/>
              <a:t>Specific Guidelines on the Allocation for Objects of Expenditure</a:t>
            </a:r>
            <a:endParaRPr/>
          </a:p>
        </p:txBody>
      </p:sp>
      <p:graphicFrame>
        <p:nvGraphicFramePr>
          <p:cNvPr id="327" name="Google Shape;327;p23"/>
          <p:cNvGraphicFramePr/>
          <p:nvPr/>
        </p:nvGraphicFramePr>
        <p:xfrm>
          <a:off x="-15766" y="1042222"/>
          <a:ext cx="12207750" cy="5135295"/>
        </p:xfrm>
        <a:graphic>
          <a:graphicData uri="http://schemas.openxmlformats.org/drawingml/2006/table">
            <a:tbl>
              <a:tblPr firstRow="1" bandRow="1">
                <a:solidFill>
                  <a:srgbClr val="33473C"/>
                </a:solidFill>
                <a:tableStyleId>{68E0490C-77A5-4AC7-B112-ACE921C6CEF4}</a:tableStyleId>
              </a:tblPr>
              <a:tblGrid>
                <a:gridCol w="6048700"/>
                <a:gridCol w="6159050"/>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354050">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Cash Gift</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Cash Gift equivalent to P5,000.00 shall be computed based on the number of filled positions as of </a:t>
                      </a:r>
                      <a:r>
                        <a:rPr lang="en-US" sz="1800" u="sng" strike="noStrike" cap="none">
                          <a:solidFill>
                            <a:schemeClr val="dk1"/>
                          </a:solidFill>
                          <a:latin typeface="Trebuchet MS"/>
                          <a:ea typeface="Trebuchet MS"/>
                          <a:cs typeface="Trebuchet MS"/>
                          <a:sym typeface="Trebuchet MS"/>
                        </a:rPr>
                        <a:t>December 31,</a:t>
                      </a:r>
                      <a:r>
                        <a:rPr lang="en-US" sz="1800" b="1" u="sng" strike="noStrike" cap="none">
                          <a:solidFill>
                            <a:srgbClr val="FF0000"/>
                          </a:solidFill>
                          <a:latin typeface="Trebuchet MS"/>
                          <a:ea typeface="Trebuchet MS"/>
                          <a:cs typeface="Trebuchet MS"/>
                          <a:sym typeface="Trebuchet MS"/>
                        </a:rPr>
                        <a:t> 2021</a:t>
                      </a:r>
                      <a:r>
                        <a:rPr lang="en-US" sz="1800" u="none" strike="noStrike" cap="none">
                          <a:solidFill>
                            <a:schemeClr val="dk1"/>
                          </a:solidFill>
                          <a:latin typeface="Trebuchet MS"/>
                          <a:ea typeface="Trebuchet MS"/>
                          <a:cs typeface="Trebuchet MS"/>
                          <a:sym typeface="Trebuchet MS"/>
                        </a:rPr>
                        <a:t>.</a:t>
                      </a:r>
                      <a:endParaRPr sz="12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Cash Gift</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Cash Gift equivalent to P5,000.00 shall be computed based on the number of filled positions as of </a:t>
                      </a:r>
                      <a:r>
                        <a:rPr lang="en-US" sz="1800" u="sng" strike="noStrike" cap="none">
                          <a:solidFill>
                            <a:schemeClr val="dk1"/>
                          </a:solidFill>
                          <a:latin typeface="Trebuchet MS"/>
                          <a:ea typeface="Trebuchet MS"/>
                          <a:cs typeface="Trebuchet MS"/>
                          <a:sym typeface="Trebuchet MS"/>
                        </a:rPr>
                        <a:t>December 31,</a:t>
                      </a:r>
                      <a:r>
                        <a:rPr lang="en-US" sz="1800" b="1" u="sng" strike="noStrike" cap="none">
                          <a:solidFill>
                            <a:srgbClr val="FF0000"/>
                          </a:solidFill>
                          <a:latin typeface="Trebuchet MS"/>
                          <a:ea typeface="Trebuchet MS"/>
                          <a:cs typeface="Trebuchet MS"/>
                          <a:sym typeface="Trebuchet MS"/>
                        </a:rPr>
                        <a:t> 2022</a:t>
                      </a:r>
                      <a:r>
                        <a:rPr lang="en-US" sz="1800" u="none" strike="noStrike" cap="none">
                          <a:solidFill>
                            <a:schemeClr val="dk1"/>
                          </a:solidFill>
                          <a:latin typeface="Trebuchet MS"/>
                          <a:ea typeface="Trebuchet MS"/>
                          <a:cs typeface="Trebuchet MS"/>
                          <a:sym typeface="Trebuchet MS"/>
                        </a:rPr>
                        <a:t>.</a:t>
                      </a:r>
                      <a:endParaRPr sz="1200" u="none" strike="noStrike" cap="none">
                        <a:solidFill>
                          <a:schemeClr val="dk1"/>
                        </a:solidFill>
                        <a:latin typeface="Trebuchet MS"/>
                        <a:ea typeface="Trebuchet MS"/>
                        <a:cs typeface="Trebuchet MS"/>
                        <a:sym typeface="Trebuchet MS"/>
                      </a:endParaRPr>
                    </a:p>
                  </a:txBody>
                  <a:tcPr marL="91450" marR="91450" marT="45725" marB="45725"/>
                </a:tc>
              </a:tr>
              <a:tr h="380375">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Year-End Bonus</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Year-end Bonus equivalent to one (1) month basic salary or base pay shall be computed based on the number of filled positions as of </a:t>
                      </a:r>
                      <a:r>
                        <a:rPr lang="en-US" sz="1800" u="sng" strike="noStrike" cap="none">
                          <a:solidFill>
                            <a:schemeClr val="dk1"/>
                          </a:solidFill>
                          <a:latin typeface="Trebuchet MS"/>
                          <a:ea typeface="Trebuchet MS"/>
                          <a:cs typeface="Trebuchet MS"/>
                          <a:sym typeface="Trebuchet MS"/>
                        </a:rPr>
                        <a:t>December 31, </a:t>
                      </a:r>
                      <a:r>
                        <a:rPr lang="en-US" sz="1800" b="1" u="sng" strike="noStrike" cap="none">
                          <a:solidFill>
                            <a:srgbClr val="FF0000"/>
                          </a:solidFill>
                          <a:latin typeface="Trebuchet MS"/>
                          <a:ea typeface="Trebuchet MS"/>
                          <a:cs typeface="Trebuchet MS"/>
                          <a:sym typeface="Trebuchet MS"/>
                        </a:rPr>
                        <a:t>2021</a:t>
                      </a:r>
                      <a:r>
                        <a:rPr lang="en-US" sz="1800" u="none" strike="noStrike" cap="none">
                          <a:solidFill>
                            <a:schemeClr val="dk1"/>
                          </a:solidFill>
                          <a:latin typeface="Trebuchet MS"/>
                          <a:ea typeface="Trebuchet MS"/>
                          <a:cs typeface="Trebuchet MS"/>
                          <a:sym typeface="Trebuchet MS"/>
                        </a:rPr>
                        <a:t>.</a:t>
                      </a:r>
                      <a:endParaRPr sz="12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Year-End Bonus</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Year-end Bonus equivalent to one (1) month basic salary or base pay shall be computed based on the number of filled positions as of </a:t>
                      </a:r>
                      <a:r>
                        <a:rPr lang="en-US" sz="1800" u="sng" strike="noStrike" cap="none">
                          <a:solidFill>
                            <a:schemeClr val="dk1"/>
                          </a:solidFill>
                          <a:latin typeface="Trebuchet MS"/>
                          <a:ea typeface="Trebuchet MS"/>
                          <a:cs typeface="Trebuchet MS"/>
                          <a:sym typeface="Trebuchet MS"/>
                        </a:rPr>
                        <a:t>December 31, </a:t>
                      </a:r>
                      <a:r>
                        <a:rPr lang="en-US" sz="1800" b="1" u="sng" strike="noStrike" cap="none">
                          <a:solidFill>
                            <a:srgbClr val="FF0000"/>
                          </a:solidFill>
                          <a:latin typeface="Trebuchet MS"/>
                          <a:ea typeface="Trebuchet MS"/>
                          <a:cs typeface="Trebuchet MS"/>
                          <a:sym typeface="Trebuchet MS"/>
                        </a:rPr>
                        <a:t>2022</a:t>
                      </a:r>
                      <a:r>
                        <a:rPr lang="en-US" sz="1800" u="none" strike="noStrike" cap="none">
                          <a:solidFill>
                            <a:schemeClr val="dk1"/>
                          </a:solidFill>
                          <a:latin typeface="Trebuchet MS"/>
                          <a:ea typeface="Trebuchet MS"/>
                          <a:cs typeface="Trebuchet MS"/>
                          <a:sym typeface="Trebuchet MS"/>
                        </a:rPr>
                        <a:t>.</a:t>
                      </a:r>
                      <a:endParaRPr sz="1200" u="none" strike="noStrike" cap="none">
                        <a:solidFill>
                          <a:schemeClr val="dk1"/>
                        </a:solidFill>
                        <a:latin typeface="Trebuchet MS"/>
                        <a:ea typeface="Trebuchet MS"/>
                        <a:cs typeface="Trebuchet MS"/>
                        <a:sym typeface="Trebuchet MS"/>
                      </a:endParaRPr>
                    </a:p>
                  </a:txBody>
                  <a:tcPr marL="91450" marR="91450" marT="45725" marB="45725"/>
                </a:tc>
              </a:tr>
              <a:tr h="380375">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Mid-Year Bonus</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Mid-Year Bonus equivalent to one (1) month basic salary or base pay shall be computed based on the number of filled positions as of </a:t>
                      </a:r>
                      <a:r>
                        <a:rPr lang="en-US" sz="1800" u="sng" strike="noStrike" cap="none">
                          <a:solidFill>
                            <a:schemeClr val="dk1"/>
                          </a:solidFill>
                          <a:latin typeface="Trebuchet MS"/>
                          <a:ea typeface="Trebuchet MS"/>
                          <a:cs typeface="Trebuchet MS"/>
                          <a:sym typeface="Trebuchet MS"/>
                        </a:rPr>
                        <a:t>December 31, </a:t>
                      </a:r>
                      <a:r>
                        <a:rPr lang="en-US" sz="1800" b="1" u="sng" strike="noStrike" cap="none">
                          <a:solidFill>
                            <a:srgbClr val="FF0000"/>
                          </a:solidFill>
                          <a:latin typeface="Trebuchet MS"/>
                          <a:ea typeface="Trebuchet MS"/>
                          <a:cs typeface="Trebuchet MS"/>
                          <a:sym typeface="Trebuchet MS"/>
                        </a:rPr>
                        <a:t>2021</a:t>
                      </a:r>
                      <a:r>
                        <a:rPr lang="en-US" sz="1800" u="none" strike="noStrike" cap="none">
                          <a:solidFill>
                            <a:schemeClr val="dk1"/>
                          </a:solidFill>
                          <a:latin typeface="Trebuchet MS"/>
                          <a:ea typeface="Trebuchet MS"/>
                          <a:cs typeface="Trebuchet MS"/>
                          <a:sym typeface="Trebuchet MS"/>
                        </a:rPr>
                        <a:t>.</a:t>
                      </a:r>
                      <a:endParaRPr sz="12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Mid-Year Bonus</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Mid-Year Bonus equivalent to one (1) month basic salary or base pay shall be computed based on the number of filled positions as of </a:t>
                      </a:r>
                      <a:r>
                        <a:rPr lang="en-US" sz="1800" u="sng" strike="noStrike" cap="none">
                          <a:solidFill>
                            <a:schemeClr val="dk1"/>
                          </a:solidFill>
                          <a:latin typeface="Trebuchet MS"/>
                          <a:ea typeface="Trebuchet MS"/>
                          <a:cs typeface="Trebuchet MS"/>
                          <a:sym typeface="Trebuchet MS"/>
                        </a:rPr>
                        <a:t>December 31, </a:t>
                      </a:r>
                      <a:r>
                        <a:rPr lang="en-US" sz="1800" b="1" u="sng" strike="noStrike" cap="none">
                          <a:solidFill>
                            <a:srgbClr val="FF0000"/>
                          </a:solidFill>
                          <a:latin typeface="Trebuchet MS"/>
                          <a:ea typeface="Trebuchet MS"/>
                          <a:cs typeface="Trebuchet MS"/>
                          <a:sym typeface="Trebuchet MS"/>
                        </a:rPr>
                        <a:t>2022.</a:t>
                      </a:r>
                      <a:endParaRPr sz="1200" u="none" strike="noStrike" cap="none">
                        <a:solidFill>
                          <a:schemeClr val="dk1"/>
                        </a:solidFill>
                        <a:latin typeface="Trebuchet MS"/>
                        <a:ea typeface="Trebuchet MS"/>
                        <a:cs typeface="Trebuchet MS"/>
                        <a:sym typeface="Trebuchet MS"/>
                      </a:endParaRPr>
                    </a:p>
                  </a:txBody>
                  <a:tcPr marL="91450" marR="91450" marT="45725" marB="45725"/>
                </a:tc>
              </a:tr>
              <a:tr h="380375">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Productivity Enhancement Incentive (PEI)</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PEI equivalent to P5,000.00 shall be computed based on the number of filled positions as of </a:t>
                      </a:r>
                      <a:r>
                        <a:rPr lang="en-US" sz="1800" u="sng" strike="noStrike" cap="none">
                          <a:solidFill>
                            <a:schemeClr val="dk1"/>
                          </a:solidFill>
                          <a:latin typeface="Trebuchet MS"/>
                          <a:ea typeface="Trebuchet MS"/>
                          <a:cs typeface="Trebuchet MS"/>
                          <a:sym typeface="Trebuchet MS"/>
                        </a:rPr>
                        <a:t>December 31, </a:t>
                      </a:r>
                      <a:r>
                        <a:rPr lang="en-US" sz="1800" b="1" u="sng" strike="noStrike" cap="none">
                          <a:solidFill>
                            <a:srgbClr val="FF0000"/>
                          </a:solidFill>
                          <a:latin typeface="Trebuchet MS"/>
                          <a:ea typeface="Trebuchet MS"/>
                          <a:cs typeface="Trebuchet MS"/>
                          <a:sym typeface="Trebuchet MS"/>
                        </a:rPr>
                        <a:t>2021</a:t>
                      </a:r>
                      <a:r>
                        <a:rPr lang="en-US" sz="1800" b="1" u="none" strike="noStrike" cap="none">
                          <a:solidFill>
                            <a:srgbClr val="FF0000"/>
                          </a:solidFill>
                          <a:latin typeface="Trebuchet MS"/>
                          <a:ea typeface="Trebuchet MS"/>
                          <a:cs typeface="Trebuchet MS"/>
                          <a:sym typeface="Trebuchet MS"/>
                        </a:rPr>
                        <a:t>.</a:t>
                      </a:r>
                      <a:endParaRPr sz="12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Productivity Enhancement Incentive (PEI)</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PEI equivalent to P5,000.00 shall be computed based on the number of filled positions as of </a:t>
                      </a:r>
                      <a:r>
                        <a:rPr lang="en-US" sz="1800" u="sng" strike="noStrike" cap="none">
                          <a:solidFill>
                            <a:schemeClr val="dk1"/>
                          </a:solidFill>
                          <a:latin typeface="Trebuchet MS"/>
                          <a:ea typeface="Trebuchet MS"/>
                          <a:cs typeface="Trebuchet MS"/>
                          <a:sym typeface="Trebuchet MS"/>
                        </a:rPr>
                        <a:t>December 31, </a:t>
                      </a:r>
                      <a:r>
                        <a:rPr lang="en-US" sz="1800" b="1" u="sng" strike="noStrike" cap="none">
                          <a:solidFill>
                            <a:srgbClr val="FF0000"/>
                          </a:solidFill>
                          <a:latin typeface="Trebuchet MS"/>
                          <a:ea typeface="Trebuchet MS"/>
                          <a:cs typeface="Trebuchet MS"/>
                          <a:sym typeface="Trebuchet MS"/>
                        </a:rPr>
                        <a:t>2022</a:t>
                      </a:r>
                      <a:r>
                        <a:rPr lang="en-US" sz="1800" b="1" u="none" strike="noStrike" cap="none">
                          <a:solidFill>
                            <a:srgbClr val="FF0000"/>
                          </a:solidFill>
                          <a:latin typeface="Trebuchet MS"/>
                          <a:ea typeface="Trebuchet MS"/>
                          <a:cs typeface="Trebuchet MS"/>
                          <a:sym typeface="Trebuchet MS"/>
                        </a:rPr>
                        <a:t>.</a:t>
                      </a:r>
                      <a:endParaRPr sz="1200" u="none" strike="noStrike" cap="none">
                        <a:solidFill>
                          <a:schemeClr val="dk1"/>
                        </a:solidFill>
                        <a:latin typeface="Trebuchet MS"/>
                        <a:ea typeface="Trebuchet MS"/>
                        <a:cs typeface="Trebuchet MS"/>
                        <a:sym typeface="Trebuchet MS"/>
                      </a:endParaRPr>
                    </a:p>
                  </a:txBody>
                  <a:tcPr marL="91450" marR="91450" marT="45725" marB="457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4"/>
          <p:cNvSpPr txBox="1">
            <a:spLocks noGrp="1"/>
          </p:cNvSpPr>
          <p:nvPr>
            <p:ph type="title"/>
          </p:nvPr>
        </p:nvSpPr>
        <p:spPr>
          <a:xfrm>
            <a:off x="15766" y="166319"/>
            <a:ext cx="121920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rebuchet MS"/>
              <a:buNone/>
            </a:pPr>
            <a:r>
              <a:rPr lang="en-US" sz="3000" b="1"/>
              <a:t>Specific Guidelines on the Allocation for Objects of Expenditure</a:t>
            </a:r>
            <a:endParaRPr/>
          </a:p>
        </p:txBody>
      </p:sp>
      <p:graphicFrame>
        <p:nvGraphicFramePr>
          <p:cNvPr id="334" name="Google Shape;334;p24"/>
          <p:cNvGraphicFramePr/>
          <p:nvPr/>
        </p:nvGraphicFramePr>
        <p:xfrm>
          <a:off x="-15766" y="1042222"/>
          <a:ext cx="12207750" cy="5775355"/>
        </p:xfrm>
        <a:graphic>
          <a:graphicData uri="http://schemas.openxmlformats.org/drawingml/2006/table">
            <a:tbl>
              <a:tblPr firstRow="1" bandRow="1">
                <a:solidFill>
                  <a:srgbClr val="33473C"/>
                </a:solidFill>
                <a:tableStyleId>{68E0490C-77A5-4AC7-B112-ACE921C6CEF4}</a:tableStyleId>
              </a:tblPr>
              <a:tblGrid>
                <a:gridCol w="4477400"/>
                <a:gridCol w="7730350"/>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624650">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Subsistence, Laundry, and Quarters Allowances (SLQA)</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The SLQA under the Magna Carta Benefits of Public Health Workers pursuant to R.A. No. 7305 shall be in accordance with the DBM-DOH JC No. 1, s. 2012 as amended by DBM-DOH JC No. 2016-01.</a:t>
                      </a:r>
                      <a:endParaRPr sz="1200"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 </a:t>
                      </a:r>
                      <a:endParaRPr sz="1200"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The SLQA authorized for specific positions other than public health workers shall be computed based on the rates authorized under specific laws, rules and regulations.</a:t>
                      </a:r>
                      <a:endParaRPr sz="12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Subsistence, Laundry, and Quarters Allowances (SLQA)</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The SLQA under the Magna Carta Benefits of Public Health Workers pursuant to R.A. No. 7305 shall be in accordance with the DBM-DOH JC No. 1, s. 2012 as amended by DBM-DOH JC No. 2016-01.</a:t>
                      </a:r>
                      <a:endParaRPr/>
                    </a:p>
                    <a:p>
                      <a:pPr marL="457200" marR="0" lvl="1" indent="0" algn="just" rtl="0">
                        <a:spcBef>
                          <a:spcPts val="0"/>
                        </a:spcBef>
                        <a:spcAft>
                          <a:spcPts val="0"/>
                        </a:spcAft>
                        <a:buNone/>
                      </a:pPr>
                      <a:endParaRPr sz="1800"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The SLQA under the Magna for Scientists, Engineers, Researchers, and Other S&amp;T Personnel in Government pursuant to R.A. No. 8439 shall be in accordance with the DBM-DOST Joint Circular No. 1, s. 2013.</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 </a:t>
                      </a:r>
                      <a:endParaRPr sz="1200"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The SLQA authorized for specific positions other than public health workers, </a:t>
                      </a:r>
                      <a:r>
                        <a:rPr lang="en-US" sz="1800" b="1" u="none" strike="noStrike" cap="none">
                          <a:solidFill>
                            <a:srgbClr val="FF0000"/>
                          </a:solidFill>
                          <a:latin typeface="Trebuchet MS"/>
                          <a:ea typeface="Trebuchet MS"/>
                          <a:cs typeface="Trebuchet MS"/>
                          <a:sym typeface="Trebuchet MS"/>
                        </a:rPr>
                        <a:t>scientists, engineers, researchers, and other S&amp;T Personnel in government </a:t>
                      </a:r>
                      <a:r>
                        <a:rPr lang="en-US" sz="1800" u="none" strike="noStrike" cap="none">
                          <a:solidFill>
                            <a:schemeClr val="dk1"/>
                          </a:solidFill>
                          <a:latin typeface="Trebuchet MS"/>
                          <a:ea typeface="Trebuchet MS"/>
                          <a:cs typeface="Trebuchet MS"/>
                          <a:sym typeface="Trebuchet MS"/>
                        </a:rPr>
                        <a:t> shall be computed based on the rates authorized under specific laws, rules and regulations.</a:t>
                      </a:r>
                      <a:endParaRPr sz="1200" u="none" strike="noStrike" cap="none">
                        <a:solidFill>
                          <a:schemeClr val="dk1"/>
                        </a:solidFill>
                        <a:latin typeface="Trebuchet MS"/>
                        <a:ea typeface="Trebuchet MS"/>
                        <a:cs typeface="Trebuchet MS"/>
                        <a:sym typeface="Trebuchet MS"/>
                      </a:endParaRPr>
                    </a:p>
                  </a:txBody>
                  <a:tcPr marL="91450" marR="91450" marT="45725" marB="45725"/>
                </a:tc>
              </a:tr>
              <a:tr h="380375">
                <a:tc>
                  <a:txBody>
                    <a:bodyPr/>
                    <a:lstStyle/>
                    <a:p>
                      <a:pPr marL="0" marR="0" lvl="0"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None</a:t>
                      </a:r>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Hazard Allowance</a:t>
                      </a:r>
                      <a:endParaRPr/>
                    </a:p>
                    <a:p>
                      <a:pPr marL="457200" marR="0" lvl="1"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The Hazard Allowance under the Magna for Scientists, Engineers, Researchers, and Other S&amp;T Personnel in Government pursuant to R.A. No. 8439 shall be in accordance with the DBM-DOST Joint Circular No. 1, s. 2013.</a:t>
                      </a:r>
                      <a:endParaRPr/>
                    </a:p>
                  </a:txBody>
                  <a:tcPr marL="91450" marR="91450" marT="45725" marB="457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5"/>
          <p:cNvSpPr txBox="1">
            <a:spLocks noGrp="1"/>
          </p:cNvSpPr>
          <p:nvPr>
            <p:ph type="title"/>
          </p:nvPr>
        </p:nvSpPr>
        <p:spPr>
          <a:xfrm>
            <a:off x="15766" y="166319"/>
            <a:ext cx="121920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rebuchet MS"/>
              <a:buNone/>
            </a:pPr>
            <a:r>
              <a:rPr lang="en-US" sz="3000" b="1"/>
              <a:t>Specific Guidelines on the Allocation for Objects of Expenditure</a:t>
            </a:r>
            <a:endParaRPr/>
          </a:p>
        </p:txBody>
      </p:sp>
      <p:graphicFrame>
        <p:nvGraphicFramePr>
          <p:cNvPr id="341" name="Google Shape;341;p25"/>
          <p:cNvGraphicFramePr/>
          <p:nvPr/>
        </p:nvGraphicFramePr>
        <p:xfrm>
          <a:off x="97221" y="930961"/>
          <a:ext cx="12029100" cy="6035070"/>
        </p:xfrm>
        <a:graphic>
          <a:graphicData uri="http://schemas.openxmlformats.org/drawingml/2006/table">
            <a:tbl>
              <a:tblPr firstRow="1" bandRow="1">
                <a:solidFill>
                  <a:srgbClr val="33473C"/>
                </a:solidFill>
                <a:tableStyleId>{68E0490C-77A5-4AC7-B112-ACE921C6CEF4}</a:tableStyleId>
              </a:tblPr>
              <a:tblGrid>
                <a:gridCol w="3349525"/>
                <a:gridCol w="8679575"/>
              </a:tblGrid>
              <a:tr h="380375">
                <a:tc>
                  <a:txBody>
                    <a:bodyPr/>
                    <a:lstStyle/>
                    <a:p>
                      <a:pPr marL="0" marR="0" lvl="0" indent="0" algn="ctr" rtl="0">
                        <a:spcBef>
                          <a:spcPts val="0"/>
                        </a:spcBef>
                        <a:spcAft>
                          <a:spcPts val="0"/>
                        </a:spcAft>
                        <a:buNone/>
                      </a:pPr>
                      <a:r>
                        <a:rPr lang="en-US" sz="1800" u="none" strike="noStrike" cap="none"/>
                        <a:t>FY 2023 Budget Call </a:t>
                      </a:r>
                      <a:endParaRPr/>
                    </a:p>
                    <a:p>
                      <a:pPr marL="0" marR="0" lvl="0" indent="0" algn="ctr" rtl="0">
                        <a:spcBef>
                          <a:spcPts val="0"/>
                        </a:spcBef>
                        <a:spcAft>
                          <a:spcPts val="0"/>
                        </a:spcAft>
                        <a:buNone/>
                      </a:pPr>
                      <a:r>
                        <a:rPr lang="en-US" sz="1800" u="none" strike="noStrike" cap="none"/>
                        <a:t>(NBM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380375">
                <a:tc>
                  <a:txBody>
                    <a:bodyPr/>
                    <a:lstStyle/>
                    <a:p>
                      <a:pPr marL="0" marR="0" lvl="0"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Overseas Allowances</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The allowances of personnel assigned abroad such as overseas, living quarters, family, clothing, post and representation allowances shall be at rates authorized under R.A. No. 7157 and E.O. No. 156, s. 2013.</a:t>
                      </a:r>
                      <a:endParaRPr sz="12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Allowances of Foreign Service Personnel</a:t>
                      </a:r>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Retained</a:t>
                      </a:r>
                      <a:endParaRPr sz="1200" u="none" strike="noStrike" cap="none">
                        <a:solidFill>
                          <a:schemeClr val="dk1"/>
                        </a:solidFill>
                        <a:latin typeface="Trebuchet MS"/>
                        <a:ea typeface="Trebuchet MS"/>
                        <a:cs typeface="Trebuchet MS"/>
                        <a:sym typeface="Trebuchet MS"/>
                      </a:endParaRPr>
                    </a:p>
                  </a:txBody>
                  <a:tcPr marL="91450" marR="91450" marT="45725" marB="45725"/>
                </a:tc>
              </a:tr>
              <a:tr h="380375">
                <a:tc>
                  <a:txBody>
                    <a:bodyPr/>
                    <a:lstStyle/>
                    <a:p>
                      <a:pPr marL="0" marR="0" lvl="0"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None</a:t>
                      </a:r>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Night Shift Differential</a:t>
                      </a:r>
                      <a:endParaRPr/>
                    </a:p>
                    <a:p>
                      <a:pPr marL="457200" marR="0" lvl="1"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Night Shift Differential shall be granted at a rate not exceeding 20% of the hourly basic rate of the government employee occupying positions from Division Chief and below or their equivalent whether permanent, contractual, temporary, or casual, for each hour of work performed between the hours of 6:00 in the evening and 6:00 in the morning of the following day, pursuant to RA No. 11701 and its Implementing Rules and Regulations to be issued by the Civil Service Commission.</a:t>
                      </a:r>
                      <a:endParaRPr/>
                    </a:p>
                  </a:txBody>
                  <a:tcPr marL="91450" marR="91450" marT="45725" marB="457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6"/>
          <p:cNvSpPr txBox="1">
            <a:spLocks noGrp="1"/>
          </p:cNvSpPr>
          <p:nvPr>
            <p:ph type="title"/>
          </p:nvPr>
        </p:nvSpPr>
        <p:spPr>
          <a:xfrm>
            <a:off x="831850" y="1536318"/>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rebuchet MS"/>
              <a:buNone/>
            </a:pPr>
            <a:r>
              <a:rPr lang="en-US"/>
              <a:t>MOOE</a:t>
            </a:r>
            <a:br>
              <a:rPr lang="en-US"/>
            </a:br>
            <a:r>
              <a:rPr lang="en-US"/>
              <a:t>BP Form 201-B</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7"/>
          <p:cNvSpPr txBox="1">
            <a:spLocks noGrp="1"/>
          </p:cNvSpPr>
          <p:nvPr>
            <p:ph type="title"/>
          </p:nvPr>
        </p:nvSpPr>
        <p:spPr>
          <a:xfrm>
            <a:off x="15766" y="166319"/>
            <a:ext cx="121920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rebuchet MS"/>
              <a:buNone/>
            </a:pPr>
            <a:r>
              <a:rPr lang="en-US" sz="3000" b="1"/>
              <a:t>Specific Guidelines on the Allocation for Objects of Expenditure</a:t>
            </a:r>
            <a:endParaRPr/>
          </a:p>
        </p:txBody>
      </p:sp>
      <p:graphicFrame>
        <p:nvGraphicFramePr>
          <p:cNvPr id="354" name="Google Shape;354;p27"/>
          <p:cNvGraphicFramePr/>
          <p:nvPr/>
        </p:nvGraphicFramePr>
        <p:xfrm>
          <a:off x="15766" y="1105284"/>
          <a:ext cx="12207750" cy="4754920"/>
        </p:xfrm>
        <a:graphic>
          <a:graphicData uri="http://schemas.openxmlformats.org/drawingml/2006/table">
            <a:tbl>
              <a:tblPr firstRow="1" bandRow="1">
                <a:solidFill>
                  <a:srgbClr val="33473C"/>
                </a:solidFill>
                <a:tableStyleId>{68E0490C-77A5-4AC7-B112-ACE921C6CEF4}</a:tableStyleId>
              </a:tblPr>
              <a:tblGrid>
                <a:gridCol w="2774725"/>
                <a:gridCol w="9433025"/>
              </a:tblGrid>
              <a:tr h="380375">
                <a:tc>
                  <a:txBody>
                    <a:bodyPr/>
                    <a:lstStyle/>
                    <a:p>
                      <a:pPr marL="0" marR="0" lvl="0" indent="0" algn="ctr" rtl="0">
                        <a:spcBef>
                          <a:spcPts val="0"/>
                        </a:spcBef>
                        <a:spcAft>
                          <a:spcPts val="0"/>
                        </a:spcAft>
                        <a:buNone/>
                      </a:pPr>
                      <a:r>
                        <a:rPr lang="en-US" sz="1800" u="none" strike="noStrike" cap="none"/>
                        <a:t>FY 2023 Budget Call</a:t>
                      </a:r>
                      <a:endParaRPr/>
                    </a:p>
                    <a:p>
                      <a:pPr marL="0" marR="0" lvl="0" indent="0" algn="ctr" rtl="0">
                        <a:spcBef>
                          <a:spcPts val="0"/>
                        </a:spcBef>
                        <a:spcAft>
                          <a:spcPts val="0"/>
                        </a:spcAft>
                        <a:buNone/>
                      </a:pPr>
                      <a:r>
                        <a:rPr lang="en-US" sz="1800" u="none" strike="noStrike" cap="none"/>
                        <a:t>(NBM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530700">
                <a:tc>
                  <a:txBody>
                    <a:bodyPr/>
                    <a:lstStyle/>
                    <a:p>
                      <a:pPr marL="0" marR="0" lvl="0" indent="0" algn="l"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None</a:t>
                      </a:r>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Semi-expendable Expenses</a:t>
                      </a:r>
                      <a:endParaRPr/>
                    </a:p>
                    <a:p>
                      <a:pPr marL="457200" marR="0" lvl="1"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This covers budget proposals for the purchase of tangible items which meet the definition and recognition criteria of Property, Plant and Equipment but the cost is below Fifty Thousand Pesos (P50,000.00) shall be regarded as semi-expendable property in accordance with COA Circular No. 2022-004.</a:t>
                      </a:r>
                      <a:endParaRPr/>
                    </a:p>
                  </a:txBody>
                  <a:tcPr marL="91450" marR="91450" marT="45725" marB="45725"/>
                </a:tc>
              </a:tr>
              <a:tr h="380375">
                <a:tc>
                  <a:txBody>
                    <a:bodyPr/>
                    <a:lstStyle/>
                    <a:p>
                      <a:pPr marL="0" marR="0" lvl="0" indent="0" algn="l"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None</a:t>
                      </a:r>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FF0000"/>
                        </a:buClr>
                        <a:buSzPts val="1800"/>
                        <a:buFont typeface="Trebuchet MS"/>
                        <a:buNone/>
                      </a:pPr>
                      <a:r>
                        <a:rPr lang="en-US" sz="1800" b="1" u="none" strike="noStrike" cap="none">
                          <a:solidFill>
                            <a:srgbClr val="FF0000"/>
                          </a:solidFill>
                          <a:latin typeface="Trebuchet MS"/>
                          <a:ea typeface="Trebuchet MS"/>
                          <a:cs typeface="Trebuchet MS"/>
                          <a:sym typeface="Trebuchet MS"/>
                        </a:rPr>
                        <a:t>The engagement/procurement and payment of the services of Contract of Service and Job Order workers shall be made in accordance with COA-DBM JC No. 2, s. 2020, as amended by COA-DBM JC No. 2, s. 2022.</a:t>
                      </a:r>
                      <a:endParaRPr sz="1800" b="1" u="none" strike="noStrike" cap="none">
                        <a:solidFill>
                          <a:srgbClr val="FF0000"/>
                        </a:solidFill>
                        <a:latin typeface="Trebuchet MS"/>
                        <a:ea typeface="Trebuchet MS"/>
                        <a:cs typeface="Trebuchet MS"/>
                        <a:sym typeface="Trebuchet MS"/>
                      </a:endParaRPr>
                    </a:p>
                  </a:txBody>
                  <a:tcPr marL="91450" marR="91450" marT="45725" marB="45725">
                    <a:lnB w="12700" cap="flat" cmpd="sng">
                      <a:solidFill>
                        <a:schemeClr val="lt1"/>
                      </a:solidFill>
                      <a:prstDash val="solid"/>
                      <a:round/>
                      <a:headEnd type="none" w="sm" len="sm"/>
                      <a:tailEnd type="none" w="sm" len="sm"/>
                    </a:lnB>
                  </a:tcPr>
                </a:tc>
              </a:tr>
              <a:tr h="380375">
                <a:tc>
                  <a:txBody>
                    <a:bodyPr/>
                    <a:lstStyle/>
                    <a:p>
                      <a:pPr marL="0" marR="0" lvl="0" indent="0" algn="l"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None</a:t>
                      </a:r>
                      <a:endParaRPr sz="1800" b="1" u="none" strike="noStrike" cap="none">
                        <a:solidFill>
                          <a:srgbClr val="FF0000"/>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Bank Transaction Fee</a:t>
                      </a:r>
                      <a:endParaRPr/>
                    </a:p>
                    <a:p>
                      <a:pPr marL="457200" marR="0" lvl="1"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Per Annex A of COA Circular No. 2020-001, this covers budget proposal for the charges imposed by the bank for various services rendered, not related to loans/borrowings, excluding interest charges.  This also includes cost of checkbooks, penalties and surcharges on overdraft, telegraphic transfers and the like.</a:t>
                      </a:r>
                      <a:endParaRPr sz="1800" b="1" u="none" strike="noStrike" cap="none">
                        <a:solidFill>
                          <a:srgbClr val="FF0000"/>
                        </a:solidFill>
                        <a:latin typeface="Trebuchet MS"/>
                        <a:ea typeface="Trebuchet MS"/>
                        <a:cs typeface="Trebuchet MS"/>
                        <a:sym typeface="Trebuchet MS"/>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8"/>
          <p:cNvSpPr txBox="1">
            <a:spLocks noGrp="1"/>
          </p:cNvSpPr>
          <p:nvPr>
            <p:ph type="title"/>
          </p:nvPr>
        </p:nvSpPr>
        <p:spPr>
          <a:xfrm>
            <a:off x="831850" y="1536318"/>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rebuchet MS"/>
              <a:buNone/>
            </a:pPr>
            <a:r>
              <a:rPr lang="en-US"/>
              <a:t>Financial Expenses</a:t>
            </a:r>
            <a:br>
              <a:rPr lang="en-US"/>
            </a:br>
            <a:r>
              <a:rPr lang="en-US"/>
              <a:t>BP Form 201-C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Trebuchet MS"/>
              <a:buNone/>
            </a:pPr>
            <a:r>
              <a:rPr lang="en-US"/>
              <a:t>Guidelines in the Formulation of Agencies’ Tier 2 Levels</a:t>
            </a:r>
            <a:endParaRPr/>
          </a:p>
        </p:txBody>
      </p:sp>
      <p:sp>
        <p:nvSpPr>
          <p:cNvPr id="118" name="Google Shape;118;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a:solidFill>
                  <a:schemeClr val="dk2"/>
                </a:solidFill>
              </a:rPr>
              <a:t>Annex A of the FY 2024 National Budget Call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title"/>
          </p:nvPr>
        </p:nvSpPr>
        <p:spPr>
          <a:xfrm>
            <a:off x="15766" y="166319"/>
            <a:ext cx="121920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rebuchet MS"/>
              <a:buNone/>
            </a:pPr>
            <a:r>
              <a:rPr lang="en-US" sz="3000" b="1"/>
              <a:t>Specific Guidelines on the Allocation for Objects of Expenditure</a:t>
            </a:r>
            <a:endParaRPr/>
          </a:p>
        </p:txBody>
      </p:sp>
      <p:graphicFrame>
        <p:nvGraphicFramePr>
          <p:cNvPr id="367" name="Google Shape;367;p29"/>
          <p:cNvGraphicFramePr/>
          <p:nvPr/>
        </p:nvGraphicFramePr>
        <p:xfrm>
          <a:off x="-15766" y="1042222"/>
          <a:ext cx="12207750" cy="3946545"/>
        </p:xfrm>
        <a:graphic>
          <a:graphicData uri="http://schemas.openxmlformats.org/drawingml/2006/table">
            <a:tbl>
              <a:tblPr firstRow="1" bandRow="1">
                <a:solidFill>
                  <a:srgbClr val="33473C"/>
                </a:solidFill>
                <a:tableStyleId>{68E0490C-77A5-4AC7-B112-ACE921C6CEF4}</a:tableStyleId>
              </a:tblPr>
              <a:tblGrid>
                <a:gridCol w="4477400"/>
                <a:gridCol w="7730350"/>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624650">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Estimated amounts for Financial Expenses </a:t>
                      </a:r>
                      <a:r>
                        <a:rPr lang="en-US" sz="1800" b="1" u="none" strike="noStrike" cap="none">
                          <a:solidFill>
                            <a:srgbClr val="FF0000"/>
                          </a:solidFill>
                          <a:latin typeface="Trebuchet MS"/>
                          <a:ea typeface="Trebuchet MS"/>
                          <a:cs typeface="Trebuchet MS"/>
                          <a:sym typeface="Trebuchet MS"/>
                        </a:rPr>
                        <a:t>should be assigned to the relevant UACS category</a:t>
                      </a:r>
                      <a:r>
                        <a:rPr lang="en-US" sz="1800" b="1" u="none" strike="noStrike" cap="none">
                          <a:solidFill>
                            <a:schemeClr val="dk1"/>
                          </a:solidFill>
                          <a:latin typeface="Trebuchet MS"/>
                          <a:ea typeface="Trebuchet MS"/>
                          <a:cs typeface="Trebuchet MS"/>
                          <a:sym typeface="Trebuchet MS"/>
                        </a:rPr>
                        <a:t>. No amounts should be provided for ‘Other Financial Charges’</a:t>
                      </a:r>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Estimated amounts for Financial Expenses</a:t>
                      </a:r>
                      <a:r>
                        <a:rPr lang="en-US" sz="1800" b="1" u="none" strike="noStrike" cap="none">
                          <a:solidFill>
                            <a:srgbClr val="FF0000"/>
                          </a:solidFill>
                          <a:latin typeface="Trebuchet MS"/>
                          <a:ea typeface="Trebuchet MS"/>
                          <a:cs typeface="Trebuchet MS"/>
                          <a:sym typeface="Trebuchet MS"/>
                        </a:rPr>
                        <a:t>, i.e., Management Supervision/Trusteeship Fees, Interest Expenses, Guarantee Fees, Bank Charges-Loans and Borrowings, and Commitment Fees consistent with the COA Revised Chart of Accounts (Updated 2019) as outlined in the Government Accounting Manual.</a:t>
                      </a:r>
                      <a:endParaRPr/>
                    </a:p>
                    <a:p>
                      <a:pPr marL="0" marR="0" lvl="0" indent="0" algn="just" rtl="0">
                        <a:spcBef>
                          <a:spcPts val="0"/>
                        </a:spcBef>
                        <a:spcAft>
                          <a:spcPts val="0"/>
                        </a:spcAft>
                        <a:buNone/>
                      </a:pPr>
                      <a:endParaRPr sz="1800" b="1" u="none" strike="noStrike" cap="none">
                        <a:solidFill>
                          <a:srgbClr val="FF0000"/>
                        </a:solidFill>
                        <a:latin typeface="Trebuchet MS"/>
                        <a:ea typeface="Trebuchet MS"/>
                        <a:cs typeface="Trebuchet MS"/>
                        <a:sym typeface="Trebuchet MS"/>
                      </a:endParaRPr>
                    </a:p>
                    <a:p>
                      <a:pPr marL="0" marR="0" lvl="0"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The use of the ‘Bank Charges’ sub-object covers the charges imposed by the bank for various services rendered </a:t>
                      </a:r>
                      <a:r>
                        <a:rPr lang="en-US" sz="2400" b="1" u="none" strike="noStrike" cap="none">
                          <a:solidFill>
                            <a:srgbClr val="FF0000"/>
                          </a:solidFill>
                          <a:latin typeface="Trebuchet MS"/>
                          <a:ea typeface="Trebuchet MS"/>
                          <a:cs typeface="Trebuchet MS"/>
                          <a:sym typeface="Trebuchet MS"/>
                        </a:rPr>
                        <a:t>in relation to loans or borrowings</a:t>
                      </a:r>
                      <a:r>
                        <a:rPr lang="en-US" sz="1800" b="1" u="none" strike="noStrike" cap="none">
                          <a:solidFill>
                            <a:srgbClr val="FF0000"/>
                          </a:solidFill>
                          <a:latin typeface="Trebuchet MS"/>
                          <a:ea typeface="Trebuchet MS"/>
                          <a:cs typeface="Trebuchet MS"/>
                          <a:sym typeface="Trebuchet MS"/>
                        </a:rPr>
                        <a:t>.  It also excludes interest charges.  This is also in accordance with COA Circular No. 2020-001.</a:t>
                      </a:r>
                      <a:endParaRPr/>
                    </a:p>
                    <a:p>
                      <a:pPr marL="0" marR="0" lvl="0" indent="0" algn="just" rtl="0">
                        <a:spcBef>
                          <a:spcPts val="0"/>
                        </a:spcBef>
                        <a:spcAft>
                          <a:spcPts val="0"/>
                        </a:spcAft>
                        <a:buNone/>
                      </a:pPr>
                      <a:endParaRPr sz="1800" b="1" u="none" strike="noStrike" cap="none">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 No amounts should be provided for ‘Other Financial Charges’</a:t>
                      </a:r>
                      <a:endParaRPr/>
                    </a:p>
                  </a:txBody>
                  <a:tcPr marL="91450" marR="91450" marT="45725" marB="457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0"/>
          <p:cNvSpPr txBox="1">
            <a:spLocks noGrp="1"/>
          </p:cNvSpPr>
          <p:nvPr>
            <p:ph type="title"/>
          </p:nvPr>
        </p:nvSpPr>
        <p:spPr>
          <a:xfrm>
            <a:off x="831850" y="1536318"/>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rebuchet MS"/>
              <a:buNone/>
            </a:pPr>
            <a:r>
              <a:rPr lang="en-US"/>
              <a:t>Capital Outlays</a:t>
            </a:r>
            <a:br>
              <a:rPr lang="en-US"/>
            </a:br>
            <a:r>
              <a:rPr lang="en-US"/>
              <a:t>BP Form 201-D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1"/>
          <p:cNvSpPr txBox="1">
            <a:spLocks noGrp="1"/>
          </p:cNvSpPr>
          <p:nvPr>
            <p:ph type="title"/>
          </p:nvPr>
        </p:nvSpPr>
        <p:spPr>
          <a:xfrm>
            <a:off x="15766" y="166319"/>
            <a:ext cx="121920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rebuchet MS"/>
              <a:buNone/>
            </a:pPr>
            <a:r>
              <a:rPr lang="en-US" sz="3000" b="1"/>
              <a:t>Specific Guidelines on the Allocation for Objects of Expenditure</a:t>
            </a:r>
            <a:endParaRPr/>
          </a:p>
        </p:txBody>
      </p:sp>
      <p:graphicFrame>
        <p:nvGraphicFramePr>
          <p:cNvPr id="380" name="Google Shape;380;p31"/>
          <p:cNvGraphicFramePr/>
          <p:nvPr/>
        </p:nvGraphicFramePr>
        <p:xfrm>
          <a:off x="539968" y="911206"/>
          <a:ext cx="11347225" cy="5409585"/>
        </p:xfrm>
        <a:graphic>
          <a:graphicData uri="http://schemas.openxmlformats.org/drawingml/2006/table">
            <a:tbl>
              <a:tblPr firstRow="1" bandRow="1">
                <a:solidFill>
                  <a:srgbClr val="33473C"/>
                </a:solidFill>
                <a:tableStyleId>{68E0490C-77A5-4AC7-B112-ACE921C6CEF4}</a:tableStyleId>
              </a:tblPr>
              <a:tblGrid>
                <a:gridCol w="5917975"/>
                <a:gridCol w="5429250"/>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624650">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Transportation Equipment Outlay</a:t>
                      </a:r>
                      <a:endParaRPr/>
                    </a:p>
                    <a:p>
                      <a:pPr marL="0" marR="0" lvl="0" indent="0" algn="just" rtl="0">
                        <a:spcBef>
                          <a:spcPts val="0"/>
                        </a:spcBef>
                        <a:spcAft>
                          <a:spcPts val="0"/>
                        </a:spcAft>
                        <a:buNone/>
                      </a:pPr>
                      <a:endParaRPr sz="1800" b="1"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The acquisition by government offices of luxury vehicles shall continue to be prohibited. Proposals for the purchase of motor vehicles shall be subject to pertinent provisions of the General Appropriations Act, </a:t>
                      </a:r>
                      <a:r>
                        <a:rPr lang="en-US" sz="1800" b="1" i="0" u="none" strike="noStrike" cap="none">
                          <a:solidFill>
                            <a:srgbClr val="FF0000"/>
                          </a:solidFill>
                          <a:latin typeface="Trebuchet MS"/>
                          <a:ea typeface="Trebuchet MS"/>
                          <a:cs typeface="Trebuchet MS"/>
                          <a:sym typeface="Trebuchet MS"/>
                        </a:rPr>
                        <a:t>NBC Nos. 446 and 446-A, BC Nos. 2010-2, 2017-1 and 2019-2, </a:t>
                      </a:r>
                      <a:r>
                        <a:rPr lang="en-US" sz="1800" u="none" strike="noStrike" cap="none">
                          <a:solidFill>
                            <a:schemeClr val="dk1"/>
                          </a:solidFill>
                          <a:latin typeface="Trebuchet MS"/>
                          <a:ea typeface="Trebuchet MS"/>
                          <a:cs typeface="Trebuchet MS"/>
                          <a:sym typeface="Trebuchet MS"/>
                        </a:rPr>
                        <a:t>OP Memorandum Circular No. 9, s. 2010 and AO No. 14 s. 2018, and such other guidelines that may be issued by the DBM.</a:t>
                      </a:r>
                      <a:endParaRPr/>
                    </a:p>
                    <a:p>
                      <a:pPr marL="457200" marR="0" lvl="1" indent="0" algn="just" rtl="0">
                        <a:spcBef>
                          <a:spcPts val="0"/>
                        </a:spcBef>
                        <a:spcAft>
                          <a:spcPts val="0"/>
                        </a:spcAft>
                        <a:buNone/>
                      </a:pPr>
                      <a:endParaRPr sz="1800" u="none" strike="noStrike" cap="none">
                        <a:solidFill>
                          <a:schemeClr val="dk1"/>
                        </a:solidFill>
                        <a:latin typeface="Trebuchet MS"/>
                        <a:ea typeface="Trebuchet MS"/>
                        <a:cs typeface="Trebuchet MS"/>
                        <a:sym typeface="Trebuchet MS"/>
                      </a:endParaRPr>
                    </a:p>
                    <a:p>
                      <a:pPr marL="457200" marR="0" lvl="1"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Motor vehicles that should be replaced shall likewise be determined in accordance with the provisions of </a:t>
                      </a:r>
                      <a:r>
                        <a:rPr lang="en-US" sz="1800" u="none" strike="noStrike" cap="none">
                          <a:solidFill>
                            <a:srgbClr val="FF0000"/>
                          </a:solidFill>
                          <a:latin typeface="Trebuchet MS"/>
                          <a:ea typeface="Trebuchet MS"/>
                          <a:cs typeface="Trebuchet MS"/>
                          <a:sym typeface="Trebuchet MS"/>
                        </a:rPr>
                        <a:t>NBC No. 446 </a:t>
                      </a:r>
                      <a:r>
                        <a:rPr lang="en-US" sz="1800" u="none" strike="noStrike" cap="none">
                          <a:solidFill>
                            <a:schemeClr val="dk1"/>
                          </a:solidFill>
                          <a:latin typeface="Trebuchet MS"/>
                          <a:ea typeface="Trebuchet MS"/>
                          <a:cs typeface="Trebuchet MS"/>
                          <a:sym typeface="Trebuchet MS"/>
                        </a:rPr>
                        <a:t>and such other guidelines that may be issued by the DBM</a:t>
                      </a:r>
                      <a:endParaRPr sz="1800"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endParaRPr sz="1800" u="none" strike="noStrike" cap="none">
                        <a:solidFill>
                          <a:schemeClr val="dk1"/>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Transportation Equipment Outlay</a:t>
                      </a:r>
                      <a:endParaRPr/>
                    </a:p>
                    <a:p>
                      <a:pPr marL="0" marR="0" lvl="0" indent="0" algn="just" rtl="0">
                        <a:spcBef>
                          <a:spcPts val="0"/>
                        </a:spcBef>
                        <a:spcAft>
                          <a:spcPts val="0"/>
                        </a:spcAft>
                        <a:buNone/>
                      </a:pPr>
                      <a:endParaRPr sz="1800" b="1"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The acquisition by government offices of luxury vehicles shall continue to be prohibited. Proposals for the purchase of motor vehicles shall be subject to pertinent provisions of the General Appropriations Act, </a:t>
                      </a:r>
                      <a:r>
                        <a:rPr lang="en-US" sz="1800" b="1" u="none" strike="noStrike" cap="none">
                          <a:solidFill>
                            <a:srgbClr val="FF0000"/>
                          </a:solidFill>
                          <a:latin typeface="Trebuchet MS"/>
                          <a:ea typeface="Trebuchet MS"/>
                          <a:cs typeface="Trebuchet MS"/>
                          <a:sym typeface="Trebuchet MS"/>
                        </a:rPr>
                        <a:t>BC No. 2022-1</a:t>
                      </a:r>
                      <a:r>
                        <a:rPr lang="en-US" sz="1800" u="none" strike="noStrike" cap="none">
                          <a:solidFill>
                            <a:schemeClr val="dk1"/>
                          </a:solidFill>
                          <a:latin typeface="Trebuchet MS"/>
                          <a:ea typeface="Trebuchet MS"/>
                          <a:cs typeface="Trebuchet MS"/>
                          <a:sym typeface="Trebuchet MS"/>
                        </a:rPr>
                        <a:t>, OP Memorandum Circular No. 9, s. 2010 and AO No. 14 s. 2018, and such other guidelines that may be issued by the DBM.</a:t>
                      </a:r>
                      <a:endParaRPr/>
                    </a:p>
                    <a:p>
                      <a:pPr marL="457200" marR="0" lvl="1" indent="0" algn="just" rtl="0">
                        <a:spcBef>
                          <a:spcPts val="0"/>
                        </a:spcBef>
                        <a:spcAft>
                          <a:spcPts val="0"/>
                        </a:spcAft>
                        <a:buNone/>
                      </a:pPr>
                      <a:endParaRPr sz="1800" u="none" strike="noStrike" cap="none">
                        <a:solidFill>
                          <a:schemeClr val="dk1"/>
                        </a:solidFill>
                        <a:latin typeface="Trebuchet MS"/>
                        <a:ea typeface="Trebuchet MS"/>
                        <a:cs typeface="Trebuchet MS"/>
                        <a:sym typeface="Trebuchet MS"/>
                      </a:endParaRPr>
                    </a:p>
                    <a:p>
                      <a:pPr marL="457200" marR="0" lvl="1" indent="0" algn="just" rtl="0">
                        <a:lnSpc>
                          <a:spcPct val="100000"/>
                        </a:lnSpc>
                        <a:spcBef>
                          <a:spcPts val="0"/>
                        </a:spcBef>
                        <a:spcAft>
                          <a:spcPts val="0"/>
                        </a:spcAft>
                        <a:buClr>
                          <a:schemeClr val="dk1"/>
                        </a:buClr>
                        <a:buSzPts val="1800"/>
                        <a:buFont typeface="Trebuchet MS"/>
                        <a:buNone/>
                      </a:pPr>
                      <a:r>
                        <a:rPr lang="en-US" sz="1800" u="none" strike="noStrike" cap="none">
                          <a:solidFill>
                            <a:schemeClr val="dk1"/>
                          </a:solidFill>
                          <a:latin typeface="Trebuchet MS"/>
                          <a:ea typeface="Trebuchet MS"/>
                          <a:cs typeface="Trebuchet MS"/>
                          <a:sym typeface="Trebuchet MS"/>
                        </a:rPr>
                        <a:t>Motor vehicles that should be replaced shall likewise be determined in accordance with the provisions of </a:t>
                      </a:r>
                      <a:r>
                        <a:rPr lang="en-US" sz="1800" b="1" u="none" strike="noStrike" cap="none">
                          <a:solidFill>
                            <a:srgbClr val="FF0000"/>
                          </a:solidFill>
                          <a:latin typeface="Trebuchet MS"/>
                          <a:ea typeface="Trebuchet MS"/>
                          <a:cs typeface="Trebuchet MS"/>
                          <a:sym typeface="Trebuchet MS"/>
                        </a:rPr>
                        <a:t>BC No. 2022-1</a:t>
                      </a:r>
                      <a:r>
                        <a:rPr lang="en-US" sz="1800" u="none" strike="noStrike" cap="none">
                          <a:solidFill>
                            <a:srgbClr val="FF0000"/>
                          </a:solidFill>
                          <a:latin typeface="Trebuchet MS"/>
                          <a:ea typeface="Trebuchet MS"/>
                          <a:cs typeface="Trebuchet MS"/>
                          <a:sym typeface="Trebuchet MS"/>
                        </a:rPr>
                        <a:t> </a:t>
                      </a:r>
                      <a:r>
                        <a:rPr lang="en-US" sz="1800" u="none" strike="noStrike" cap="none">
                          <a:solidFill>
                            <a:schemeClr val="dk1"/>
                          </a:solidFill>
                          <a:latin typeface="Trebuchet MS"/>
                          <a:ea typeface="Trebuchet MS"/>
                          <a:cs typeface="Trebuchet MS"/>
                          <a:sym typeface="Trebuchet MS"/>
                        </a:rPr>
                        <a:t>and such other guidelines that may be issued by the DBM</a:t>
                      </a:r>
                      <a:endParaRPr sz="1800"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endParaRPr sz="1800" u="none" strike="noStrike" cap="none">
                        <a:solidFill>
                          <a:schemeClr val="dk1"/>
                        </a:solidFill>
                        <a:latin typeface="Trebuchet MS"/>
                        <a:ea typeface="Trebuchet MS"/>
                        <a:cs typeface="Trebuchet MS"/>
                        <a:sym typeface="Trebuchet MS"/>
                      </a:endParaRPr>
                    </a:p>
                  </a:txBody>
                  <a:tcPr marL="91450" marR="91450" marT="45725" marB="45725"/>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2"/>
          <p:cNvSpPr txBox="1">
            <a:spLocks noGrp="1"/>
          </p:cNvSpPr>
          <p:nvPr>
            <p:ph type="title"/>
          </p:nvPr>
        </p:nvSpPr>
        <p:spPr>
          <a:xfrm>
            <a:off x="15766" y="166319"/>
            <a:ext cx="12192000" cy="10650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000"/>
              <a:buFont typeface="Trebuchet MS"/>
              <a:buNone/>
            </a:pPr>
            <a:r>
              <a:rPr lang="en-US" sz="3000" b="1"/>
              <a:t>Specific Guidelines on the Allocation for Objects of Expenditure</a:t>
            </a:r>
            <a:endParaRPr/>
          </a:p>
        </p:txBody>
      </p:sp>
      <p:graphicFrame>
        <p:nvGraphicFramePr>
          <p:cNvPr id="387" name="Google Shape;387;p32"/>
          <p:cNvGraphicFramePr/>
          <p:nvPr/>
        </p:nvGraphicFramePr>
        <p:xfrm>
          <a:off x="539968" y="911206"/>
          <a:ext cx="11347225" cy="3489345"/>
        </p:xfrm>
        <a:graphic>
          <a:graphicData uri="http://schemas.openxmlformats.org/drawingml/2006/table">
            <a:tbl>
              <a:tblPr firstRow="1" bandRow="1">
                <a:solidFill>
                  <a:srgbClr val="33473C"/>
                </a:solidFill>
                <a:tableStyleId>{68E0490C-77A5-4AC7-B112-ACE921C6CEF4}</a:tableStyleId>
              </a:tblPr>
              <a:tblGrid>
                <a:gridCol w="5917975"/>
                <a:gridCol w="5429250"/>
              </a:tblGrid>
              <a:tr h="380375">
                <a:tc>
                  <a:txBody>
                    <a:bodyPr/>
                    <a:lstStyle/>
                    <a:p>
                      <a:pPr marL="0" marR="0" lvl="0" indent="0" algn="ctr" rtl="0">
                        <a:spcBef>
                          <a:spcPts val="0"/>
                        </a:spcBef>
                        <a:spcAft>
                          <a:spcPts val="0"/>
                        </a:spcAft>
                        <a:buNone/>
                      </a:pPr>
                      <a:r>
                        <a:rPr lang="en-US" sz="1800" u="none" strike="noStrike" cap="none"/>
                        <a:t>FY 2023 Budget Call (NBM No. 142)</a:t>
                      </a:r>
                      <a:endParaRPr/>
                    </a:p>
                  </a:txBody>
                  <a:tcPr marL="91450" marR="91450" marT="45725" marB="45725">
                    <a:solidFill>
                      <a:srgbClr val="33473C"/>
                    </a:solidFill>
                  </a:tcPr>
                </a:tc>
                <a:tc>
                  <a:txBody>
                    <a:bodyPr/>
                    <a:lstStyle/>
                    <a:p>
                      <a:pPr marL="0" marR="0" lvl="0" indent="0" algn="ctr" rtl="0">
                        <a:spcBef>
                          <a:spcPts val="0"/>
                        </a:spcBef>
                        <a:spcAft>
                          <a:spcPts val="0"/>
                        </a:spcAft>
                        <a:buNone/>
                      </a:pPr>
                      <a:r>
                        <a:rPr lang="en-US" sz="1800" u="none" strike="noStrike" cap="none"/>
                        <a:t>FY 2024 Budget Call (NBM No. 145)</a:t>
                      </a:r>
                      <a:endParaRPr/>
                    </a:p>
                  </a:txBody>
                  <a:tcPr marL="91450" marR="91450" marT="45725" marB="45725">
                    <a:solidFill>
                      <a:srgbClr val="33473C"/>
                    </a:solidFill>
                  </a:tcPr>
                </a:tc>
              </a:tr>
              <a:tr h="624650">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ICT-related Expenditures</a:t>
                      </a:r>
                      <a:endParaRPr/>
                    </a:p>
                    <a:p>
                      <a:pPr marL="0" marR="0" lvl="0" indent="0" algn="just" rtl="0">
                        <a:spcBef>
                          <a:spcPts val="0"/>
                        </a:spcBef>
                        <a:spcAft>
                          <a:spcPts val="0"/>
                        </a:spcAft>
                        <a:buNone/>
                      </a:pPr>
                      <a:endParaRPr sz="1800" b="1"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DICT-DBM-NEDA Joint Memorandum Circular (JMC) No. 2021-01 provides information on the winding up of the conduct of MITHI. In line with this, agency budget proposals for ICT P/A/Ps will no longer be processed through the MITHI Steering Committee (MSC). However, the management, review, and monitoring of the ISSPs remains to be a function of DICT pursuant to the same JMC</a:t>
                      </a:r>
                      <a:endParaRPr sz="1800" b="1" u="none" strike="noStrike" cap="none">
                        <a:solidFill>
                          <a:srgbClr val="FF0000"/>
                        </a:solidFill>
                        <a:latin typeface="Trebuchet MS"/>
                        <a:ea typeface="Trebuchet MS"/>
                        <a:cs typeface="Trebuchet MS"/>
                        <a:sym typeface="Trebuchet MS"/>
                      </a:endParaRPr>
                    </a:p>
                  </a:txBody>
                  <a:tcPr marL="91450" marR="91450" marT="45725" marB="45725"/>
                </a:tc>
                <a:tc>
                  <a:txBody>
                    <a:bodyPr/>
                    <a:lstStyle/>
                    <a:p>
                      <a:pPr marL="0" marR="0" lvl="0" indent="0" algn="just" rtl="0">
                        <a:spcBef>
                          <a:spcPts val="0"/>
                        </a:spcBef>
                        <a:spcAft>
                          <a:spcPts val="0"/>
                        </a:spcAft>
                        <a:buNone/>
                      </a:pPr>
                      <a:r>
                        <a:rPr lang="en-US" sz="1800" b="1" u="none" strike="noStrike" cap="none">
                          <a:solidFill>
                            <a:schemeClr val="dk1"/>
                          </a:solidFill>
                          <a:latin typeface="Trebuchet MS"/>
                          <a:ea typeface="Trebuchet MS"/>
                          <a:cs typeface="Trebuchet MS"/>
                          <a:sym typeface="Trebuchet MS"/>
                        </a:rPr>
                        <a:t>ICT-related Expenditures</a:t>
                      </a:r>
                      <a:endParaRPr/>
                    </a:p>
                    <a:p>
                      <a:pPr marL="0" marR="0" lvl="0" indent="0" algn="just" rtl="0">
                        <a:spcBef>
                          <a:spcPts val="0"/>
                        </a:spcBef>
                        <a:spcAft>
                          <a:spcPts val="0"/>
                        </a:spcAft>
                        <a:buNone/>
                      </a:pPr>
                      <a:endParaRPr sz="1800" b="1" u="none" strike="noStrike" cap="none">
                        <a:solidFill>
                          <a:schemeClr val="dk1"/>
                        </a:solidFill>
                        <a:latin typeface="Trebuchet MS"/>
                        <a:ea typeface="Trebuchet MS"/>
                        <a:cs typeface="Trebuchet MS"/>
                        <a:sym typeface="Trebuchet MS"/>
                      </a:endParaRPr>
                    </a:p>
                    <a:p>
                      <a:pPr marL="457200" marR="0" lvl="1" indent="0" algn="just" rtl="0">
                        <a:spcBef>
                          <a:spcPts val="0"/>
                        </a:spcBef>
                        <a:spcAft>
                          <a:spcPts val="0"/>
                        </a:spcAft>
                        <a:buNone/>
                      </a:pPr>
                      <a:r>
                        <a:rPr lang="en-US" sz="1800" b="1" u="none" strike="noStrike" cap="none">
                          <a:solidFill>
                            <a:srgbClr val="FF0000"/>
                          </a:solidFill>
                          <a:latin typeface="Trebuchet MS"/>
                          <a:ea typeface="Trebuchet MS"/>
                          <a:cs typeface="Trebuchet MS"/>
                          <a:sym typeface="Trebuchet MS"/>
                        </a:rPr>
                        <a:t>ICT-related proposals, under the objects/sub-objects of expenditures listed in ‘Annex B-2’, shall be included in the agency’s ISSP which shall be prepared subject to the compliance with the rules and regulations issued by the DICT and such other guidelines to be issued  for the purpose.</a:t>
                      </a:r>
                      <a:endParaRPr sz="1800" b="1" u="none" strike="noStrike" cap="none">
                        <a:solidFill>
                          <a:srgbClr val="FF0000"/>
                        </a:solidFill>
                        <a:latin typeface="Trebuchet MS"/>
                        <a:ea typeface="Trebuchet MS"/>
                        <a:cs typeface="Trebuchet MS"/>
                        <a:sym typeface="Trebuchet MS"/>
                      </a:endParaRPr>
                    </a:p>
                    <a:p>
                      <a:pPr marL="457200" marR="0" lvl="1" indent="0" algn="just" rtl="0">
                        <a:spcBef>
                          <a:spcPts val="0"/>
                        </a:spcBef>
                        <a:spcAft>
                          <a:spcPts val="0"/>
                        </a:spcAft>
                        <a:buNone/>
                      </a:pPr>
                      <a:endParaRPr sz="1800" u="none" strike="noStrike" cap="none">
                        <a:solidFill>
                          <a:schemeClr val="dk1"/>
                        </a:solidFill>
                        <a:latin typeface="Trebuchet MS"/>
                        <a:ea typeface="Trebuchet MS"/>
                        <a:cs typeface="Trebuchet MS"/>
                        <a:sym typeface="Trebuchet MS"/>
                      </a:endParaRPr>
                    </a:p>
                  </a:txBody>
                  <a:tcPr marL="91450" marR="91450" marT="45725" marB="457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3"/>
          <p:cNvSpPr txBox="1">
            <a:spLocks noGrp="1"/>
          </p:cNvSpPr>
          <p:nvPr>
            <p:ph type="ctrTitle"/>
          </p:nvPr>
        </p:nvSpPr>
        <p:spPr>
          <a:xfrm>
            <a:off x="372208" y="3806547"/>
            <a:ext cx="5852746" cy="71404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Trebuchet MS"/>
              <a:buNone/>
            </a:pPr>
            <a:r>
              <a:rPr lang="en-US"/>
              <a:t>Thank you!</a:t>
            </a:r>
            <a:endParaRPr/>
          </a:p>
        </p:txBody>
      </p:sp>
      <p:pic>
        <p:nvPicPr>
          <p:cNvPr id="394" name="Google Shape;394;p33"/>
          <p:cNvPicPr preferRelativeResize="0"/>
          <p:nvPr/>
        </p:nvPicPr>
        <p:blipFill rotWithShape="1">
          <a:blip r:embed="rId3">
            <a:alphaModFix/>
          </a:blip>
          <a:srcRect/>
          <a:stretch/>
        </p:blipFill>
        <p:spPr>
          <a:xfrm>
            <a:off x="2640367" y="1046171"/>
            <a:ext cx="1319074" cy="13190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25" name="Google Shape;125;p3"/>
          <p:cNvSpPr txBox="1"/>
          <p:nvPr/>
        </p:nvSpPr>
        <p:spPr>
          <a:xfrm>
            <a:off x="173374" y="421389"/>
            <a:ext cx="4498379" cy="875206"/>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90000"/>
              </a:lnSpc>
              <a:spcBef>
                <a:spcPts val="0"/>
              </a:spcBef>
              <a:spcAft>
                <a:spcPts val="0"/>
              </a:spcAft>
              <a:buClr>
                <a:schemeClr val="dk1"/>
              </a:buClr>
              <a:buSzPct val="100000"/>
              <a:buFont typeface="Trebuchet MS"/>
              <a:buNone/>
            </a:pPr>
            <a:endParaRPr sz="3200" b="1" i="0" u="none" strike="noStrike" cap="none">
              <a:solidFill>
                <a:srgbClr val="1F497D"/>
              </a:solidFill>
              <a:latin typeface="Tahoma"/>
              <a:ea typeface="Tahoma"/>
              <a:cs typeface="Tahoma"/>
              <a:sym typeface="Tahoma"/>
            </a:endParaRPr>
          </a:p>
        </p:txBody>
      </p:sp>
      <p:sp>
        <p:nvSpPr>
          <p:cNvPr id="126" name="Google Shape;126;p3"/>
          <p:cNvSpPr txBox="1"/>
          <p:nvPr/>
        </p:nvSpPr>
        <p:spPr>
          <a:xfrm>
            <a:off x="449943" y="697338"/>
            <a:ext cx="11306627" cy="1299004"/>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90000"/>
              </a:lnSpc>
              <a:spcBef>
                <a:spcPts val="0"/>
              </a:spcBef>
              <a:spcAft>
                <a:spcPts val="0"/>
              </a:spcAft>
              <a:buClr>
                <a:srgbClr val="002060"/>
              </a:buClr>
              <a:buSzPct val="100000"/>
              <a:buFont typeface="Tahoma"/>
              <a:buNone/>
            </a:pPr>
            <a:r>
              <a:rPr lang="en-US" sz="3200" b="1" i="0" u="none" strike="noStrike" cap="none">
                <a:solidFill>
                  <a:srgbClr val="002060"/>
                </a:solidFill>
                <a:latin typeface="Tahoma"/>
                <a:ea typeface="Tahoma"/>
                <a:cs typeface="Tahoma"/>
                <a:sym typeface="Tahoma"/>
              </a:rPr>
              <a:t>Two-tier Budgeting Approach (2TBA): </a:t>
            </a:r>
            <a:endParaRPr/>
          </a:p>
          <a:p>
            <a:pPr marL="0" marR="0" lvl="0" indent="0" algn="ctr" rtl="0">
              <a:lnSpc>
                <a:spcPct val="90000"/>
              </a:lnSpc>
              <a:spcBef>
                <a:spcPts val="0"/>
              </a:spcBef>
              <a:spcAft>
                <a:spcPts val="0"/>
              </a:spcAft>
              <a:buClr>
                <a:srgbClr val="F65040"/>
              </a:buClr>
              <a:buSzPct val="100000"/>
              <a:buFont typeface="Tahoma"/>
              <a:buNone/>
            </a:pPr>
            <a:r>
              <a:rPr lang="en-US" sz="3200" b="1" i="0" u="none" strike="noStrike" cap="none">
                <a:solidFill>
                  <a:srgbClr val="F65040"/>
                </a:solidFill>
                <a:latin typeface="Tahoma"/>
                <a:ea typeface="Tahoma"/>
                <a:cs typeface="Tahoma"/>
                <a:sym typeface="Tahoma"/>
              </a:rPr>
              <a:t>More Focused Budgeting</a:t>
            </a:r>
            <a:endParaRPr/>
          </a:p>
        </p:txBody>
      </p:sp>
      <p:sp>
        <p:nvSpPr>
          <p:cNvPr id="127" name="Google Shape;127;p3"/>
          <p:cNvSpPr txBox="1"/>
          <p:nvPr/>
        </p:nvSpPr>
        <p:spPr>
          <a:xfrm>
            <a:off x="630231" y="2092569"/>
            <a:ext cx="10931537" cy="4167554"/>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just" rtl="0">
              <a:lnSpc>
                <a:spcPct val="120000"/>
              </a:lnSpc>
              <a:spcBef>
                <a:spcPts val="0"/>
              </a:spcBef>
              <a:spcAft>
                <a:spcPts val="0"/>
              </a:spcAft>
              <a:buClr>
                <a:schemeClr val="dk1"/>
              </a:buClr>
              <a:buSzPct val="100000"/>
              <a:buFont typeface="Arial"/>
              <a:buNone/>
            </a:pPr>
            <a:r>
              <a:rPr lang="en-US" sz="3000" b="0" i="0" u="none" strike="noStrike" cap="none">
                <a:solidFill>
                  <a:schemeClr val="dk1"/>
                </a:solidFill>
                <a:latin typeface="Tahoma"/>
                <a:ea typeface="Tahoma"/>
                <a:cs typeface="Tahoma"/>
                <a:sym typeface="Tahoma"/>
              </a:rPr>
              <a:t>Separates the discussions and deliberations for </a:t>
            </a:r>
            <a:r>
              <a:rPr lang="en-US" sz="3000" b="1" i="0" u="none" strike="noStrike" cap="none">
                <a:solidFill>
                  <a:schemeClr val="dk1"/>
                </a:solidFill>
                <a:latin typeface="Tahoma"/>
                <a:ea typeface="Tahoma"/>
                <a:cs typeface="Tahoma"/>
                <a:sym typeface="Tahoma"/>
              </a:rPr>
              <a:t>ongoing/existing </a:t>
            </a:r>
            <a:r>
              <a:rPr lang="en-US" sz="3000" b="0" i="0" u="none" strike="noStrike" cap="none">
                <a:solidFill>
                  <a:schemeClr val="dk1"/>
                </a:solidFill>
                <a:latin typeface="Tahoma"/>
                <a:ea typeface="Tahoma"/>
                <a:cs typeface="Tahoma"/>
                <a:sym typeface="Tahoma"/>
              </a:rPr>
              <a:t>programs/projects and </a:t>
            </a:r>
            <a:r>
              <a:rPr lang="en-US" sz="3000" b="1" i="0" u="none" strike="noStrike" cap="none">
                <a:solidFill>
                  <a:schemeClr val="dk1"/>
                </a:solidFill>
                <a:latin typeface="Tahoma"/>
                <a:ea typeface="Tahoma"/>
                <a:cs typeface="Tahoma"/>
                <a:sym typeface="Tahoma"/>
              </a:rPr>
              <a:t>entirely new </a:t>
            </a:r>
            <a:r>
              <a:rPr lang="en-US" sz="3000" b="0" i="0" u="none" strike="noStrike" cap="none">
                <a:solidFill>
                  <a:schemeClr val="dk1"/>
                </a:solidFill>
                <a:latin typeface="Tahoma"/>
                <a:ea typeface="Tahoma"/>
                <a:cs typeface="Tahoma"/>
                <a:sym typeface="Tahoma"/>
              </a:rPr>
              <a:t>spending measures/proposals, including the expansion of the ongoing/existing.</a:t>
            </a:r>
            <a:endParaRPr/>
          </a:p>
          <a:p>
            <a:pPr marL="0" marR="0" lvl="0" indent="0" algn="just" rtl="0">
              <a:lnSpc>
                <a:spcPct val="120000"/>
              </a:lnSpc>
              <a:spcBef>
                <a:spcPts val="1000"/>
              </a:spcBef>
              <a:spcAft>
                <a:spcPts val="0"/>
              </a:spcAft>
              <a:buClr>
                <a:srgbClr val="33473C"/>
              </a:buClr>
              <a:buSzPct val="100000"/>
              <a:buFont typeface="Arial"/>
              <a:buNone/>
            </a:pPr>
            <a:endParaRPr sz="3000" b="0" i="0" u="none" strike="noStrike" cap="none">
              <a:solidFill>
                <a:schemeClr val="dk1"/>
              </a:solidFill>
              <a:latin typeface="Tahoma"/>
              <a:ea typeface="Tahoma"/>
              <a:cs typeface="Tahoma"/>
              <a:sym typeface="Tahoma"/>
            </a:endParaRPr>
          </a:p>
          <a:p>
            <a:pPr marL="0" marR="0" lvl="0" indent="0" algn="just" rtl="0">
              <a:lnSpc>
                <a:spcPct val="120000"/>
              </a:lnSpc>
              <a:spcBef>
                <a:spcPts val="1000"/>
              </a:spcBef>
              <a:spcAft>
                <a:spcPts val="0"/>
              </a:spcAft>
              <a:buClr>
                <a:schemeClr val="dk1"/>
              </a:buClr>
              <a:buSzPct val="100000"/>
              <a:buFont typeface="Arial"/>
              <a:buNone/>
            </a:pPr>
            <a:r>
              <a:rPr lang="en-US" sz="3000" b="1" i="0" u="none" strike="noStrike" cap="none">
                <a:solidFill>
                  <a:schemeClr val="dk1"/>
                </a:solidFill>
                <a:latin typeface="Tahoma"/>
                <a:ea typeface="Tahoma"/>
                <a:cs typeface="Tahoma"/>
                <a:sym typeface="Tahoma"/>
              </a:rPr>
              <a:t>3 Main Objectives:</a:t>
            </a:r>
            <a:endParaRPr/>
          </a:p>
          <a:p>
            <a:pPr marL="228600" marR="0" lvl="0" indent="-228600" algn="just" rtl="0">
              <a:lnSpc>
                <a:spcPct val="120000"/>
              </a:lnSpc>
              <a:spcBef>
                <a:spcPts val="1000"/>
              </a:spcBef>
              <a:spcAft>
                <a:spcPts val="0"/>
              </a:spcAft>
              <a:buClr>
                <a:schemeClr val="dk1"/>
              </a:buClr>
              <a:buSzPct val="100000"/>
              <a:buFont typeface="Arial"/>
              <a:buChar char="•"/>
            </a:pPr>
            <a:r>
              <a:rPr lang="en-US" sz="3000" b="0" i="0" u="none" strike="noStrike" cap="none">
                <a:solidFill>
                  <a:schemeClr val="dk1"/>
                </a:solidFill>
                <a:latin typeface="Tahoma"/>
                <a:ea typeface="Tahoma"/>
                <a:cs typeface="Tahoma"/>
                <a:sym typeface="Tahoma"/>
              </a:rPr>
              <a:t>Streamline the budget preparation process.</a:t>
            </a:r>
            <a:endParaRPr/>
          </a:p>
          <a:p>
            <a:pPr marL="228600" marR="0" lvl="0" indent="-228600" algn="just" rtl="0">
              <a:lnSpc>
                <a:spcPct val="120000"/>
              </a:lnSpc>
              <a:spcBef>
                <a:spcPts val="1000"/>
              </a:spcBef>
              <a:spcAft>
                <a:spcPts val="0"/>
              </a:spcAft>
              <a:buClr>
                <a:schemeClr val="dk1"/>
              </a:buClr>
              <a:buSzPct val="100000"/>
              <a:buFont typeface="Arial"/>
              <a:buChar char="•"/>
            </a:pPr>
            <a:r>
              <a:rPr lang="en-US" sz="3000" b="0" i="0" u="none" strike="noStrike" cap="none">
                <a:solidFill>
                  <a:schemeClr val="dk1"/>
                </a:solidFill>
                <a:latin typeface="Tahoma"/>
                <a:ea typeface="Tahoma"/>
                <a:cs typeface="Tahoma"/>
                <a:sym typeface="Tahoma"/>
              </a:rPr>
              <a:t>Enhance the accountability of departments/agencies to prioritize and manage spending.</a:t>
            </a:r>
            <a:endParaRPr/>
          </a:p>
          <a:p>
            <a:pPr marL="228600" marR="0" lvl="0" indent="-228600" algn="just" rtl="0">
              <a:lnSpc>
                <a:spcPct val="120000"/>
              </a:lnSpc>
              <a:spcBef>
                <a:spcPts val="1000"/>
              </a:spcBef>
              <a:spcAft>
                <a:spcPts val="0"/>
              </a:spcAft>
              <a:buClr>
                <a:schemeClr val="dk1"/>
              </a:buClr>
              <a:buSzPct val="100000"/>
              <a:buFont typeface="Arial"/>
              <a:buChar char="•"/>
            </a:pPr>
            <a:r>
              <a:rPr lang="en-US" sz="3000" b="0" i="0" u="none" strike="noStrike" cap="none">
                <a:solidFill>
                  <a:schemeClr val="dk1"/>
                </a:solidFill>
                <a:latin typeface="Tahoma"/>
                <a:ea typeface="Tahoma"/>
                <a:cs typeface="Tahoma"/>
                <a:sym typeface="Tahoma"/>
              </a:rPr>
              <a:t>Engage the President and the Cabinet in setting the strategic direction and distribution of the unallocated fiscal place.</a:t>
            </a:r>
            <a:endParaRPr sz="2600" b="0" i="0" u="none" strike="noStrike" cap="none">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sldNum" idx="12"/>
          </p:nvPr>
        </p:nvSpPr>
        <p:spPr>
          <a:xfrm>
            <a:off x="5373498" y="6356350"/>
            <a:ext cx="165208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4" name="Google Shape;134;p4"/>
          <p:cNvSpPr txBox="1"/>
          <p:nvPr/>
        </p:nvSpPr>
        <p:spPr>
          <a:xfrm>
            <a:off x="531565" y="384472"/>
            <a:ext cx="10846318" cy="875206"/>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90000"/>
              </a:lnSpc>
              <a:spcBef>
                <a:spcPts val="0"/>
              </a:spcBef>
              <a:spcAft>
                <a:spcPts val="0"/>
              </a:spcAft>
              <a:buClr>
                <a:srgbClr val="1F497D"/>
              </a:buClr>
              <a:buSzPct val="100000"/>
              <a:buFont typeface="Tahoma"/>
              <a:buNone/>
            </a:pPr>
            <a:r>
              <a:rPr lang="en-US" sz="3200" b="1" i="0" u="none" strike="noStrike" cap="none">
                <a:solidFill>
                  <a:srgbClr val="1F497D"/>
                </a:solidFill>
                <a:latin typeface="Tahoma"/>
                <a:ea typeface="Tahoma"/>
                <a:cs typeface="Tahoma"/>
                <a:sym typeface="Tahoma"/>
              </a:rPr>
              <a:t>Definition of Tier 2 Proposals</a:t>
            </a:r>
            <a:endParaRPr/>
          </a:p>
        </p:txBody>
      </p:sp>
      <p:grpSp>
        <p:nvGrpSpPr>
          <p:cNvPr id="135" name="Google Shape;135;p4"/>
          <p:cNvGrpSpPr/>
          <p:nvPr/>
        </p:nvGrpSpPr>
        <p:grpSpPr>
          <a:xfrm>
            <a:off x="2212554" y="1217728"/>
            <a:ext cx="7769646" cy="2195645"/>
            <a:chOff x="1946950" y="1629009"/>
            <a:chExt cx="7769646" cy="2195645"/>
          </a:xfrm>
        </p:grpSpPr>
        <p:sp>
          <p:nvSpPr>
            <p:cNvPr id="136" name="Google Shape;136;p4"/>
            <p:cNvSpPr txBox="1"/>
            <p:nvPr/>
          </p:nvSpPr>
          <p:spPr>
            <a:xfrm>
              <a:off x="1946950" y="1629009"/>
              <a:ext cx="2589882" cy="445976"/>
            </a:xfrm>
            <a:prstGeom prst="rect">
              <a:avLst/>
            </a:prstGeom>
            <a:solidFill>
              <a:srgbClr val="4F81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600"/>
                <a:buFont typeface="Tahoma"/>
                <a:buNone/>
              </a:pPr>
              <a:r>
                <a:rPr lang="en-US" sz="2600" b="1" i="0" u="none" strike="noStrike" cap="none">
                  <a:solidFill>
                    <a:schemeClr val="lt1"/>
                  </a:solidFill>
                  <a:latin typeface="Tahoma"/>
                  <a:ea typeface="Tahoma"/>
                  <a:cs typeface="Tahoma"/>
                  <a:sym typeface="Tahoma"/>
                </a:rPr>
                <a:t>TIER 1</a:t>
              </a:r>
              <a:endParaRPr/>
            </a:p>
          </p:txBody>
        </p:sp>
        <p:sp>
          <p:nvSpPr>
            <p:cNvPr id="137" name="Google Shape;137;p4"/>
            <p:cNvSpPr txBox="1"/>
            <p:nvPr/>
          </p:nvSpPr>
          <p:spPr>
            <a:xfrm>
              <a:off x="4536832" y="1629009"/>
              <a:ext cx="2589882" cy="445976"/>
            </a:xfrm>
            <a:prstGeom prst="rect">
              <a:avLst/>
            </a:prstGeom>
            <a:solidFill>
              <a:srgbClr val="4F81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600"/>
                <a:buFont typeface="Tahoma"/>
                <a:buNone/>
              </a:pPr>
              <a:r>
                <a:rPr lang="en-US" sz="2600" b="1" i="0" u="none" strike="noStrike" cap="none">
                  <a:solidFill>
                    <a:schemeClr val="lt1"/>
                  </a:solidFill>
                  <a:latin typeface="Tahoma"/>
                  <a:ea typeface="Tahoma"/>
                  <a:cs typeface="Tahoma"/>
                  <a:sym typeface="Tahoma"/>
                </a:rPr>
                <a:t>TIER 2</a:t>
              </a:r>
              <a:endParaRPr/>
            </a:p>
          </p:txBody>
        </p:sp>
        <p:sp>
          <p:nvSpPr>
            <p:cNvPr id="138" name="Google Shape;138;p4"/>
            <p:cNvSpPr txBox="1"/>
            <p:nvPr/>
          </p:nvSpPr>
          <p:spPr>
            <a:xfrm>
              <a:off x="7126714" y="1629009"/>
              <a:ext cx="2589882" cy="445976"/>
            </a:xfrm>
            <a:prstGeom prst="rect">
              <a:avLst/>
            </a:prstGeom>
            <a:solidFill>
              <a:srgbClr val="4F81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600"/>
                <a:buFont typeface="Tahoma"/>
                <a:buNone/>
              </a:pPr>
              <a:r>
                <a:rPr lang="en-US" sz="2600" b="1" i="0" u="none" strike="noStrike" cap="none">
                  <a:solidFill>
                    <a:schemeClr val="lt1"/>
                  </a:solidFill>
                  <a:latin typeface="Tahoma"/>
                  <a:ea typeface="Tahoma"/>
                  <a:cs typeface="Tahoma"/>
                  <a:sym typeface="Tahoma"/>
                </a:rPr>
                <a:t>NEP</a:t>
              </a:r>
              <a:endParaRPr/>
            </a:p>
          </p:txBody>
        </p:sp>
        <p:sp>
          <p:nvSpPr>
            <p:cNvPr id="139" name="Google Shape;139;p4"/>
            <p:cNvSpPr/>
            <p:nvPr/>
          </p:nvSpPr>
          <p:spPr>
            <a:xfrm>
              <a:off x="2490148" y="2356339"/>
              <a:ext cx="1503485" cy="1468315"/>
            </a:xfrm>
            <a:prstGeom prst="roundRect">
              <a:avLst>
                <a:gd name="adj" fmla="val 16667"/>
              </a:avLst>
            </a:prstGeom>
            <a:solidFill>
              <a:srgbClr val="007B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Tahoma"/>
                  <a:ea typeface="Tahoma"/>
                  <a:cs typeface="Tahoma"/>
                  <a:sym typeface="Tahoma"/>
                </a:rPr>
                <a:t>Ongoing Spending</a:t>
              </a:r>
              <a:endParaRPr/>
            </a:p>
          </p:txBody>
        </p:sp>
        <p:sp>
          <p:nvSpPr>
            <p:cNvPr id="140" name="Google Shape;140;p4"/>
            <p:cNvSpPr/>
            <p:nvPr/>
          </p:nvSpPr>
          <p:spPr>
            <a:xfrm>
              <a:off x="5080030" y="2356339"/>
              <a:ext cx="1503485" cy="1468315"/>
            </a:xfrm>
            <a:prstGeom prst="roundRect">
              <a:avLst>
                <a:gd name="adj" fmla="val 16667"/>
              </a:avLst>
            </a:prstGeom>
            <a:solidFill>
              <a:srgbClr val="60C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Tahoma"/>
                  <a:ea typeface="Tahoma"/>
                  <a:cs typeface="Tahoma"/>
                  <a:sym typeface="Tahoma"/>
                </a:rPr>
                <a:t>New Spending Proposals</a:t>
              </a:r>
              <a:endParaRPr sz="1800" b="0" i="0" u="none" strike="noStrike" cap="none">
                <a:solidFill>
                  <a:schemeClr val="lt1"/>
                </a:solidFill>
                <a:latin typeface="Trebuchet MS"/>
                <a:ea typeface="Trebuchet MS"/>
                <a:cs typeface="Trebuchet MS"/>
                <a:sym typeface="Trebuchet MS"/>
              </a:endParaRPr>
            </a:p>
          </p:txBody>
        </p:sp>
        <p:sp>
          <p:nvSpPr>
            <p:cNvPr id="141" name="Google Shape;141;p4"/>
            <p:cNvSpPr/>
            <p:nvPr/>
          </p:nvSpPr>
          <p:spPr>
            <a:xfrm>
              <a:off x="7398313" y="2356339"/>
              <a:ext cx="2046684" cy="1468315"/>
            </a:xfrm>
            <a:prstGeom prst="roundRect">
              <a:avLst>
                <a:gd name="adj" fmla="val 16667"/>
              </a:avLst>
            </a:prstGeom>
            <a:solidFill>
              <a:srgbClr val="F65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Tahoma"/>
                  <a:ea typeface="Tahoma"/>
                  <a:cs typeface="Tahoma"/>
                  <a:sym typeface="Tahoma"/>
                </a:rPr>
                <a:t>Total President’s Budget Proposal to Congress</a:t>
              </a:r>
              <a:endParaRPr sz="1800" b="0" i="0" u="none" strike="noStrike" cap="none">
                <a:solidFill>
                  <a:schemeClr val="lt1"/>
                </a:solidFill>
                <a:latin typeface="Trebuchet MS"/>
                <a:ea typeface="Trebuchet MS"/>
                <a:cs typeface="Trebuchet MS"/>
                <a:sym typeface="Trebuchet MS"/>
              </a:endParaRPr>
            </a:p>
          </p:txBody>
        </p:sp>
        <p:sp>
          <p:nvSpPr>
            <p:cNvPr id="142" name="Google Shape;142;p4"/>
            <p:cNvSpPr/>
            <p:nvPr/>
          </p:nvSpPr>
          <p:spPr>
            <a:xfrm>
              <a:off x="4313844" y="2866292"/>
              <a:ext cx="445976" cy="445976"/>
            </a:xfrm>
            <a:prstGeom prst="mathPlus">
              <a:avLst>
                <a:gd name="adj1" fmla="val 23520"/>
              </a:avLst>
            </a:prstGeom>
            <a:solidFill>
              <a:srgbClr val="4F8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43" name="Google Shape;143;p4"/>
            <p:cNvSpPr/>
            <p:nvPr/>
          </p:nvSpPr>
          <p:spPr>
            <a:xfrm>
              <a:off x="6767926" y="2866292"/>
              <a:ext cx="445976" cy="445976"/>
            </a:xfrm>
            <a:prstGeom prst="mathEqual">
              <a:avLst>
                <a:gd name="adj1" fmla="val 23520"/>
                <a:gd name="adj2" fmla="val 11760"/>
              </a:avLst>
            </a:prstGeom>
            <a:solidFill>
              <a:srgbClr val="4F81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grpSp>
      <p:sp>
        <p:nvSpPr>
          <p:cNvPr id="144" name="Google Shape;144;p4"/>
          <p:cNvSpPr txBox="1"/>
          <p:nvPr/>
        </p:nvSpPr>
        <p:spPr>
          <a:xfrm>
            <a:off x="814116" y="3630259"/>
            <a:ext cx="10563767" cy="2726091"/>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90000"/>
              </a:lnSpc>
              <a:spcBef>
                <a:spcPts val="0"/>
              </a:spcBef>
              <a:spcAft>
                <a:spcPts val="0"/>
              </a:spcAft>
              <a:buClr>
                <a:srgbClr val="33473C"/>
              </a:buClr>
              <a:buSzPts val="2200"/>
              <a:buFont typeface="Arial"/>
              <a:buNone/>
            </a:pPr>
            <a:r>
              <a:rPr lang="en-US" sz="2200" b="0" i="0" u="none" strike="noStrike" cap="none">
                <a:solidFill>
                  <a:srgbClr val="33473C"/>
                </a:solidFill>
                <a:latin typeface="Trebuchet MS"/>
                <a:ea typeface="Trebuchet MS"/>
                <a:cs typeface="Trebuchet MS"/>
                <a:sym typeface="Trebuchet MS"/>
              </a:rPr>
              <a:t>The Amount available for Tier 2 proposals corresponds to the </a:t>
            </a:r>
            <a:r>
              <a:rPr lang="en-US" sz="2200" b="1" i="0" u="sng" strike="noStrike" cap="none">
                <a:solidFill>
                  <a:srgbClr val="33473C"/>
                </a:solidFill>
                <a:latin typeface="Trebuchet MS"/>
                <a:ea typeface="Trebuchet MS"/>
                <a:cs typeface="Trebuchet MS"/>
                <a:sym typeface="Trebuchet MS"/>
              </a:rPr>
              <a:t>fiscal space,</a:t>
            </a:r>
            <a:r>
              <a:rPr lang="en-US" sz="2200" b="0" i="0" u="none" strike="noStrike" cap="none">
                <a:solidFill>
                  <a:srgbClr val="33473C"/>
                </a:solidFill>
                <a:latin typeface="Trebuchet MS"/>
                <a:ea typeface="Trebuchet MS"/>
                <a:cs typeface="Trebuchet MS"/>
                <a:sym typeface="Trebuchet MS"/>
              </a:rPr>
              <a:t> pertaining to:</a:t>
            </a:r>
            <a:endParaRPr/>
          </a:p>
          <a:p>
            <a:pPr marL="914400" marR="0" lvl="2" indent="0" algn="l" rtl="0">
              <a:lnSpc>
                <a:spcPct val="90000"/>
              </a:lnSpc>
              <a:spcBef>
                <a:spcPts val="500"/>
              </a:spcBef>
              <a:spcAft>
                <a:spcPts val="0"/>
              </a:spcAft>
              <a:buClr>
                <a:srgbClr val="33473C"/>
              </a:buClr>
              <a:buSzPts val="2200"/>
              <a:buFont typeface="Arial"/>
              <a:buNone/>
            </a:pPr>
            <a:r>
              <a:rPr lang="en-US" sz="2200" b="1" i="1" u="none" strike="noStrike" cap="none">
                <a:solidFill>
                  <a:srgbClr val="33473C"/>
                </a:solidFill>
                <a:latin typeface="Trebuchet MS"/>
                <a:ea typeface="Trebuchet MS"/>
                <a:cs typeface="Trebuchet MS"/>
                <a:sym typeface="Trebuchet MS"/>
              </a:rPr>
              <a:t>Projected expenditure program</a:t>
            </a:r>
            <a:r>
              <a:rPr lang="en-US" sz="2200" b="0" i="1" u="none" strike="noStrike" cap="none">
                <a:solidFill>
                  <a:srgbClr val="33473C"/>
                </a:solidFill>
                <a:latin typeface="Trebuchet MS"/>
                <a:ea typeface="Trebuchet MS"/>
                <a:cs typeface="Trebuchet MS"/>
                <a:sym typeface="Trebuchet MS"/>
              </a:rPr>
              <a:t>* </a:t>
            </a:r>
            <a:r>
              <a:rPr lang="en-US" sz="2200" b="0" i="1" u="sng" strike="noStrike" cap="none">
                <a:solidFill>
                  <a:srgbClr val="33473C"/>
                </a:solidFill>
                <a:latin typeface="Trebuchet MS"/>
                <a:ea typeface="Trebuchet MS"/>
                <a:cs typeface="Trebuchet MS"/>
                <a:sym typeface="Trebuchet MS"/>
              </a:rPr>
              <a:t>minus</a:t>
            </a:r>
            <a:endParaRPr/>
          </a:p>
          <a:p>
            <a:pPr marL="1371600" marR="0" lvl="2" indent="-457200" algn="l" rtl="0">
              <a:lnSpc>
                <a:spcPct val="90000"/>
              </a:lnSpc>
              <a:spcBef>
                <a:spcPts val="500"/>
              </a:spcBef>
              <a:spcAft>
                <a:spcPts val="0"/>
              </a:spcAft>
              <a:buClr>
                <a:srgbClr val="33473C"/>
              </a:buClr>
              <a:buSzPts val="2200"/>
              <a:buFont typeface="Trebuchet MS"/>
              <a:buAutoNum type="arabicPeriod"/>
            </a:pPr>
            <a:r>
              <a:rPr lang="en-US" sz="2200" b="0" i="1" u="none" strike="noStrike" cap="none">
                <a:solidFill>
                  <a:srgbClr val="33473C"/>
                </a:solidFill>
                <a:latin typeface="Trebuchet MS"/>
                <a:ea typeface="Trebuchet MS"/>
                <a:cs typeface="Trebuchet MS"/>
                <a:sym typeface="Trebuchet MS"/>
              </a:rPr>
              <a:t>Tier 1; and the</a:t>
            </a:r>
            <a:endParaRPr/>
          </a:p>
          <a:p>
            <a:pPr marL="1371600" marR="0" lvl="2" indent="-457200" algn="l" rtl="0">
              <a:lnSpc>
                <a:spcPct val="90000"/>
              </a:lnSpc>
              <a:spcBef>
                <a:spcPts val="500"/>
              </a:spcBef>
              <a:spcAft>
                <a:spcPts val="0"/>
              </a:spcAft>
              <a:buClr>
                <a:srgbClr val="33473C"/>
              </a:buClr>
              <a:buSzPts val="2200"/>
              <a:buFont typeface="Trebuchet MS"/>
              <a:buAutoNum type="arabicPeriod"/>
            </a:pPr>
            <a:r>
              <a:rPr lang="en-US" sz="2200" b="0" i="1" u="none" strike="noStrike" cap="none">
                <a:solidFill>
                  <a:srgbClr val="33473C"/>
                </a:solidFill>
                <a:latin typeface="Trebuchet MS"/>
                <a:ea typeface="Trebuchet MS"/>
                <a:cs typeface="Trebuchet MS"/>
                <a:sym typeface="Trebuchet MS"/>
              </a:rPr>
              <a:t>Financial impact of the Mandanas ruling and the full devolution of certain functions to LGUs (EO No. 138, s. 2021)</a:t>
            </a:r>
            <a:endParaRPr/>
          </a:p>
          <a:p>
            <a:pPr marL="914400" marR="0" lvl="2" indent="0" algn="l" rtl="0">
              <a:lnSpc>
                <a:spcPct val="90000"/>
              </a:lnSpc>
              <a:spcBef>
                <a:spcPts val="500"/>
              </a:spcBef>
              <a:spcAft>
                <a:spcPts val="0"/>
              </a:spcAft>
              <a:buClr>
                <a:srgbClr val="33473C"/>
              </a:buClr>
              <a:buSzPts val="2200"/>
              <a:buFont typeface="Arial"/>
              <a:buNone/>
            </a:pPr>
            <a:endParaRPr sz="2200" b="0" i="1" u="none" strike="noStrike" cap="none">
              <a:solidFill>
                <a:srgbClr val="33473C"/>
              </a:solidFill>
              <a:latin typeface="Trebuchet MS"/>
              <a:ea typeface="Trebuchet MS"/>
              <a:cs typeface="Trebuchet MS"/>
              <a:sym typeface="Trebuchet MS"/>
            </a:endParaRPr>
          </a:p>
          <a:p>
            <a:pPr marL="0" marR="0" lvl="0" indent="0" algn="l" rtl="0">
              <a:lnSpc>
                <a:spcPct val="90000"/>
              </a:lnSpc>
              <a:spcBef>
                <a:spcPts val="1000"/>
              </a:spcBef>
              <a:spcAft>
                <a:spcPts val="0"/>
              </a:spcAft>
              <a:buClr>
                <a:srgbClr val="FF0000"/>
              </a:buClr>
              <a:buSzPts val="1800"/>
              <a:buFont typeface="Arial"/>
              <a:buNone/>
            </a:pPr>
            <a:r>
              <a:rPr lang="en-US" sz="1800" b="0" i="0" u="none" strike="noStrike" cap="none">
                <a:solidFill>
                  <a:srgbClr val="FF0000"/>
                </a:solidFill>
                <a:latin typeface="Trebuchet MS"/>
                <a:ea typeface="Trebuchet MS"/>
                <a:cs typeface="Trebuchet MS"/>
                <a:sym typeface="Trebuchet MS"/>
              </a:rPr>
              <a:t>* After considering projected revenue and deficit targets</a:t>
            </a:r>
            <a:endParaRPr/>
          </a:p>
          <a:p>
            <a:pPr marL="1371600" marR="0" lvl="2" indent="-317500" algn="l" rtl="0">
              <a:lnSpc>
                <a:spcPct val="90000"/>
              </a:lnSpc>
              <a:spcBef>
                <a:spcPts val="500"/>
              </a:spcBef>
              <a:spcAft>
                <a:spcPts val="0"/>
              </a:spcAft>
              <a:buClr>
                <a:srgbClr val="33473C"/>
              </a:buClr>
              <a:buSzPts val="2200"/>
              <a:buFont typeface="Trebuchet MS"/>
              <a:buNone/>
            </a:pPr>
            <a:endParaRPr sz="2200" b="0" i="1" u="none" strike="noStrike" cap="none">
              <a:solidFill>
                <a:srgbClr val="33473C"/>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p:nvPr/>
        </p:nvSpPr>
        <p:spPr>
          <a:xfrm>
            <a:off x="1" y="707886"/>
            <a:ext cx="12191999" cy="584775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200"/>
              <a:buFont typeface="Trebuchet MS"/>
              <a:buAutoNum type="arabicPeriod"/>
            </a:pPr>
            <a:r>
              <a:rPr lang="en-US" sz="2200" b="0" i="0" u="none" strike="noStrike" cap="none">
                <a:solidFill>
                  <a:schemeClr val="dk1"/>
                </a:solidFill>
                <a:latin typeface="Trebuchet MS"/>
                <a:ea typeface="Trebuchet MS"/>
                <a:cs typeface="Trebuchet MS"/>
                <a:sym typeface="Trebuchet MS"/>
              </a:rPr>
              <a:t>New and Expanded Tier 2 proposals that are:</a:t>
            </a:r>
            <a:endParaRPr/>
          </a:p>
          <a:p>
            <a:pPr marL="0" marR="0" lvl="0" indent="0" algn="just" rtl="0">
              <a:spcBef>
                <a:spcPts val="0"/>
              </a:spcBef>
              <a:spcAft>
                <a:spcPts val="0"/>
              </a:spcAft>
              <a:buNone/>
            </a:pPr>
            <a:endParaRPr sz="800" b="0" i="0" u="none" strike="noStrike" cap="none">
              <a:solidFill>
                <a:schemeClr val="dk1"/>
              </a:solidFill>
              <a:latin typeface="Trebuchet MS"/>
              <a:ea typeface="Trebuchet MS"/>
              <a:cs typeface="Trebuchet MS"/>
              <a:sym typeface="Trebuchet MS"/>
            </a:endParaRPr>
          </a:p>
          <a:p>
            <a:pPr marL="914400" marR="0" lvl="1" indent="-457200" algn="just" rtl="0">
              <a:spcBef>
                <a:spcPts val="0"/>
              </a:spcBef>
              <a:spcAft>
                <a:spcPts val="0"/>
              </a:spcAft>
              <a:buClr>
                <a:schemeClr val="dk1"/>
              </a:buClr>
              <a:buSzPts val="2200"/>
              <a:buFont typeface="Arial"/>
              <a:buChar char="•"/>
            </a:pPr>
            <a:r>
              <a:rPr lang="en-US" sz="2200" b="0" i="0" u="none" strike="noStrike" cap="none">
                <a:solidFill>
                  <a:schemeClr val="dk1"/>
                </a:solidFill>
                <a:latin typeface="Trebuchet MS"/>
                <a:ea typeface="Trebuchet MS"/>
                <a:cs typeface="Trebuchet MS"/>
                <a:sym typeface="Trebuchet MS"/>
              </a:rPr>
              <a:t>High Priority;</a:t>
            </a:r>
            <a:endParaRPr/>
          </a:p>
          <a:p>
            <a:pPr marL="914400" marR="0" lvl="1" indent="-457200" algn="just" rtl="0">
              <a:spcBef>
                <a:spcPts val="0"/>
              </a:spcBef>
              <a:spcAft>
                <a:spcPts val="0"/>
              </a:spcAft>
              <a:buClr>
                <a:schemeClr val="dk1"/>
              </a:buClr>
              <a:buSzPts val="2200"/>
              <a:buFont typeface="Arial"/>
              <a:buChar char="•"/>
            </a:pPr>
            <a:r>
              <a:rPr lang="en-US" sz="2200" b="0" i="0" u="none" strike="noStrike" cap="none">
                <a:solidFill>
                  <a:schemeClr val="dk1"/>
                </a:solidFill>
                <a:latin typeface="Trebuchet MS"/>
                <a:ea typeface="Trebuchet MS"/>
                <a:cs typeface="Trebuchet MS"/>
                <a:sym typeface="Trebuchet MS"/>
              </a:rPr>
              <a:t>Implementation Ready;</a:t>
            </a:r>
            <a:endParaRPr/>
          </a:p>
          <a:p>
            <a:pPr marL="914400" marR="0" lvl="1" indent="-457200" algn="just" rtl="0">
              <a:spcBef>
                <a:spcPts val="0"/>
              </a:spcBef>
              <a:spcAft>
                <a:spcPts val="0"/>
              </a:spcAft>
              <a:buClr>
                <a:schemeClr val="dk1"/>
              </a:buClr>
              <a:buSzPts val="2200"/>
              <a:buFont typeface="Arial"/>
              <a:buChar char="•"/>
            </a:pPr>
            <a:r>
              <a:rPr lang="en-US" sz="2200" b="0" i="0" u="none" strike="noStrike" cap="none">
                <a:solidFill>
                  <a:schemeClr val="dk1"/>
                </a:solidFill>
                <a:latin typeface="Trebuchet MS"/>
                <a:ea typeface="Trebuchet MS"/>
                <a:cs typeface="Trebuchet MS"/>
                <a:sym typeface="Trebuchet MS"/>
              </a:rPr>
              <a:t>Infrastructure PAPs included in the Public Investment Program (PIP) 2023-2028 and Three-Year Rolling Infrastructure Program 2024-2026*; and</a:t>
            </a:r>
            <a:endParaRPr/>
          </a:p>
          <a:p>
            <a:pPr marL="914400" marR="0" lvl="1" indent="-457200" algn="just" rtl="0">
              <a:spcBef>
                <a:spcPts val="0"/>
              </a:spcBef>
              <a:spcAft>
                <a:spcPts val="0"/>
              </a:spcAft>
              <a:buClr>
                <a:schemeClr val="dk1"/>
              </a:buClr>
              <a:buSzPts val="2200"/>
              <a:buFont typeface="Arial"/>
              <a:buChar char="•"/>
            </a:pPr>
            <a:r>
              <a:rPr lang="en-US" sz="2200" b="0" i="0" u="none" strike="noStrike" cap="none">
                <a:solidFill>
                  <a:schemeClr val="dk1"/>
                </a:solidFill>
                <a:latin typeface="Trebuchet MS"/>
                <a:ea typeface="Trebuchet MS"/>
                <a:cs typeface="Trebuchet MS"/>
                <a:sym typeface="Trebuchet MS"/>
              </a:rPr>
              <a:t>Approved by the NEDA Board and/or the Investment Coordination Committee as of March 31, 2023 (if not yet included in Tier 1)</a:t>
            </a:r>
            <a:endParaRPr/>
          </a:p>
          <a:p>
            <a:pPr marL="457200" marR="0" lvl="0" indent="-457200" algn="just" rtl="0">
              <a:spcBef>
                <a:spcPts val="0"/>
              </a:spcBef>
              <a:spcAft>
                <a:spcPts val="0"/>
              </a:spcAft>
              <a:buClr>
                <a:schemeClr val="dk1"/>
              </a:buClr>
              <a:buSzPts val="2200"/>
              <a:buFont typeface="Trebuchet MS"/>
              <a:buAutoNum type="arabicPeriod"/>
            </a:pPr>
            <a:r>
              <a:rPr lang="en-US" sz="2200" b="1" i="0" u="none" strike="noStrike" cap="none">
                <a:solidFill>
                  <a:schemeClr val="dk1"/>
                </a:solidFill>
                <a:latin typeface="Trebuchet MS"/>
                <a:ea typeface="Trebuchet MS"/>
                <a:cs typeface="Trebuchet MS"/>
                <a:sym typeface="Trebuchet MS"/>
              </a:rPr>
              <a:t>Scaling up/expansion of PAPs </a:t>
            </a:r>
            <a:r>
              <a:rPr lang="en-US" sz="2200" b="0" i="0" u="none" strike="noStrike" cap="none">
                <a:solidFill>
                  <a:schemeClr val="dk1"/>
                </a:solidFill>
                <a:latin typeface="Trebuchet MS"/>
                <a:ea typeface="Trebuchet MS"/>
                <a:cs typeface="Trebuchet MS"/>
                <a:sym typeface="Trebuchet MS"/>
              </a:rPr>
              <a:t>retained for implementation in terms of policy change(s) that were </a:t>
            </a:r>
            <a:r>
              <a:rPr lang="en-US" sz="2200" b="1" i="0" u="sng" strike="noStrike" cap="none">
                <a:solidFill>
                  <a:schemeClr val="dk1"/>
                </a:solidFill>
                <a:latin typeface="Trebuchet MS"/>
                <a:ea typeface="Trebuchet MS"/>
                <a:cs typeface="Trebuchet MS"/>
                <a:sym typeface="Trebuchet MS"/>
              </a:rPr>
              <a:t>not previously approved</a:t>
            </a:r>
            <a:r>
              <a:rPr lang="en-US" sz="2200" b="1" i="0" u="none" strike="noStrike" cap="none">
                <a:solidFill>
                  <a:schemeClr val="dk1"/>
                </a:solidFill>
                <a:latin typeface="Trebuchet MS"/>
                <a:ea typeface="Trebuchet MS"/>
                <a:cs typeface="Trebuchet MS"/>
                <a:sym typeface="Trebuchet MS"/>
              </a:rPr>
              <a:t> </a:t>
            </a:r>
            <a:r>
              <a:rPr lang="en-US" sz="2200" b="0" i="0" u="none" strike="noStrike" cap="none">
                <a:solidFill>
                  <a:schemeClr val="dk1"/>
                </a:solidFill>
                <a:latin typeface="Trebuchet MS"/>
                <a:ea typeface="Trebuchet MS"/>
                <a:cs typeface="Trebuchet MS"/>
                <a:sym typeface="Trebuchet MS"/>
              </a:rPr>
              <a:t>(i.e., in terms of scope, beneficiaries, design, or implementation schedule)</a:t>
            </a:r>
            <a:endParaRPr/>
          </a:p>
          <a:p>
            <a:pPr marL="457200" marR="0" lvl="0" indent="-457200" algn="just" rtl="0">
              <a:spcBef>
                <a:spcPts val="0"/>
              </a:spcBef>
              <a:spcAft>
                <a:spcPts val="0"/>
              </a:spcAft>
              <a:buClr>
                <a:schemeClr val="dk1"/>
              </a:buClr>
              <a:buSzPts val="2200"/>
              <a:buFont typeface="Trebuchet MS"/>
              <a:buAutoNum type="arabicPeriod"/>
            </a:pPr>
            <a:r>
              <a:rPr lang="en-US" sz="2200" b="0" i="0" u="none" strike="noStrike" cap="none">
                <a:solidFill>
                  <a:schemeClr val="dk1"/>
                </a:solidFill>
                <a:latin typeface="Trebuchet MS"/>
                <a:ea typeface="Trebuchet MS"/>
                <a:cs typeface="Trebuchet MS"/>
                <a:sym typeface="Trebuchet MS"/>
              </a:rPr>
              <a:t>Essential operations, maintenance, asset replacement and minor capital costs, including funding required for technical assistance programs to LGUs and those under the Organizational Effectiveness Proposals (OEPs) of agencies as a result of the devolution of certain functions to LGUs</a:t>
            </a:r>
            <a:endParaRPr/>
          </a:p>
          <a:p>
            <a:pPr marL="1371600" marR="0" lvl="2" indent="-317500" algn="just" rtl="0">
              <a:spcBef>
                <a:spcPts val="0"/>
              </a:spcBef>
              <a:spcAft>
                <a:spcPts val="0"/>
              </a:spcAft>
              <a:buClr>
                <a:schemeClr val="dk1"/>
              </a:buClr>
              <a:buSzPts val="2200"/>
              <a:buFont typeface="Trebuchet MS"/>
              <a:buNone/>
            </a:pPr>
            <a:endParaRPr sz="2200" b="0" i="0" u="none" strike="noStrike" cap="none">
              <a:solidFill>
                <a:schemeClr val="dk1"/>
              </a:solidFill>
              <a:latin typeface="Trebuchet MS"/>
              <a:ea typeface="Trebuchet MS"/>
              <a:cs typeface="Trebuchet MS"/>
              <a:sym typeface="Trebuchet MS"/>
            </a:endParaRPr>
          </a:p>
          <a:p>
            <a:pPr marL="0" marR="0" lvl="0" indent="0" algn="just" rtl="0">
              <a:spcBef>
                <a:spcPts val="0"/>
              </a:spcBef>
              <a:spcAft>
                <a:spcPts val="0"/>
              </a:spcAft>
              <a:buNone/>
            </a:pPr>
            <a:r>
              <a:rPr lang="en-US" sz="1800" b="0" i="0" u="none" strike="noStrike" cap="none">
                <a:solidFill>
                  <a:srgbClr val="FF0000"/>
                </a:solidFill>
                <a:latin typeface="Trebuchet MS"/>
                <a:ea typeface="Trebuchet MS"/>
                <a:cs typeface="Trebuchet MS"/>
                <a:sym typeface="Trebuchet MS"/>
              </a:rPr>
              <a:t>* NEDA issued a Joint Call for the Formulation of the PIP 2023-2028 and TRIP 2024-2026 as Input to the FY 2024 Budget Preparation dated October 7, 2022</a:t>
            </a:r>
            <a:endParaRPr/>
          </a:p>
        </p:txBody>
      </p:sp>
      <p:sp>
        <p:nvSpPr>
          <p:cNvPr id="151" name="Google Shape;151;p5"/>
          <p:cNvSpPr txBox="1"/>
          <p:nvPr/>
        </p:nvSpPr>
        <p:spPr>
          <a:xfrm>
            <a:off x="3756029" y="0"/>
            <a:ext cx="467994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dk1"/>
                </a:solidFill>
                <a:latin typeface="Trebuchet MS"/>
                <a:ea typeface="Trebuchet MS"/>
                <a:cs typeface="Trebuchet MS"/>
                <a:sym typeface="Trebuchet MS"/>
              </a:rPr>
              <a:t> Composition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p:nvPr/>
        </p:nvSpPr>
        <p:spPr>
          <a:xfrm>
            <a:off x="2239824" y="1660633"/>
            <a:ext cx="3580229"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Tahoma"/>
                <a:ea typeface="Tahoma"/>
                <a:cs typeface="Tahoma"/>
                <a:sym typeface="Tahoma"/>
              </a:rPr>
              <a:t>1 </a:t>
            </a:r>
            <a:r>
              <a:rPr lang="en-US" sz="1800" b="1" i="0" u="none" strike="noStrike" cap="none">
                <a:solidFill>
                  <a:srgbClr val="C00000"/>
                </a:solidFill>
                <a:latin typeface="Tahoma"/>
                <a:ea typeface="Tahoma"/>
                <a:cs typeface="Tahoma"/>
                <a:sym typeface="Tahoma"/>
              </a:rPr>
              <a:t>Protect purchasing power and mitigate socioeconomic scarring by ensuring food security, reducing transport and logistics costs, and reducing energy costs to families</a:t>
            </a:r>
            <a:endParaRPr sz="1800" b="1">
              <a:solidFill>
                <a:srgbClr val="C00000"/>
              </a:solidFill>
              <a:latin typeface="Tahoma"/>
              <a:ea typeface="Tahoma"/>
              <a:cs typeface="Tahoma"/>
              <a:sym typeface="Tahoma"/>
            </a:endParaRPr>
          </a:p>
        </p:txBody>
      </p:sp>
      <p:grpSp>
        <p:nvGrpSpPr>
          <p:cNvPr id="158" name="Google Shape;158;p6"/>
          <p:cNvGrpSpPr/>
          <p:nvPr/>
        </p:nvGrpSpPr>
        <p:grpSpPr>
          <a:xfrm>
            <a:off x="843843" y="1555358"/>
            <a:ext cx="1213338" cy="1274884"/>
            <a:chOff x="3691749" y="1346966"/>
            <a:chExt cx="1213338" cy="1274884"/>
          </a:xfrm>
        </p:grpSpPr>
        <p:sp>
          <p:nvSpPr>
            <p:cNvPr id="159" name="Google Shape;159;p6"/>
            <p:cNvSpPr/>
            <p:nvPr/>
          </p:nvSpPr>
          <p:spPr>
            <a:xfrm>
              <a:off x="3691749" y="1346966"/>
              <a:ext cx="1213338" cy="1213338"/>
            </a:xfrm>
            <a:prstGeom prst="roundRect">
              <a:avLst>
                <a:gd name="adj" fmla="val 16667"/>
              </a:avLst>
            </a:prstGeom>
            <a:solidFill>
              <a:srgbClr val="60C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60" name="Google Shape;160;p6" descr="Open hand"/>
            <p:cNvPicPr preferRelativeResize="0"/>
            <p:nvPr/>
          </p:nvPicPr>
          <p:blipFill rotWithShape="1">
            <a:blip r:embed="rId3">
              <a:alphaModFix/>
            </a:blip>
            <a:srcRect/>
            <a:stretch/>
          </p:blipFill>
          <p:spPr>
            <a:xfrm>
              <a:off x="3841218" y="1707450"/>
              <a:ext cx="914400" cy="914400"/>
            </a:xfrm>
            <a:prstGeom prst="rect">
              <a:avLst/>
            </a:prstGeom>
            <a:noFill/>
            <a:ln>
              <a:noFill/>
            </a:ln>
            <a:effectLst>
              <a:outerShdw blurRad="50800" dist="38100" dir="2700000" algn="tl" rotWithShape="0">
                <a:srgbClr val="000000">
                  <a:alpha val="40000"/>
                </a:srgbClr>
              </a:outerShdw>
            </a:effectLst>
          </p:spPr>
        </p:pic>
        <p:pic>
          <p:nvPicPr>
            <p:cNvPr id="161" name="Google Shape;161;p6" descr="Coins"/>
            <p:cNvPicPr preferRelativeResize="0"/>
            <p:nvPr/>
          </p:nvPicPr>
          <p:blipFill rotWithShape="1">
            <a:blip r:embed="rId4">
              <a:alphaModFix/>
            </a:blip>
            <a:srcRect/>
            <a:stretch/>
          </p:blipFill>
          <p:spPr>
            <a:xfrm>
              <a:off x="4029442" y="1558531"/>
              <a:ext cx="537952" cy="537952"/>
            </a:xfrm>
            <a:prstGeom prst="rect">
              <a:avLst/>
            </a:prstGeom>
            <a:noFill/>
            <a:ln>
              <a:noFill/>
            </a:ln>
            <a:effectLst>
              <a:outerShdw blurRad="50800" dist="38100" dir="2700000" algn="tl" rotWithShape="0">
                <a:srgbClr val="000000">
                  <a:alpha val="40000"/>
                </a:srgbClr>
              </a:outerShdw>
            </a:effectLst>
          </p:spPr>
        </p:pic>
      </p:grpSp>
      <p:sp>
        <p:nvSpPr>
          <p:cNvPr id="162" name="Google Shape;162;p6"/>
          <p:cNvSpPr txBox="1"/>
          <p:nvPr/>
        </p:nvSpPr>
        <p:spPr>
          <a:xfrm>
            <a:off x="2239825" y="4235483"/>
            <a:ext cx="358022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ahoma"/>
                <a:ea typeface="Tahoma"/>
                <a:cs typeface="Tahoma"/>
                <a:sym typeface="Tahoma"/>
              </a:rPr>
              <a:t>2 </a:t>
            </a:r>
            <a:r>
              <a:rPr lang="en-US" sz="1800" b="1">
                <a:solidFill>
                  <a:srgbClr val="C00000"/>
                </a:solidFill>
                <a:latin typeface="Tahoma"/>
                <a:ea typeface="Tahoma"/>
                <a:cs typeface="Tahoma"/>
                <a:sym typeface="Tahoma"/>
              </a:rPr>
              <a:t>Reduce vulnerability and mitigate scarring from the COVID-19 pandemic by tackling health, strengthening social protections, and addressing learning losses</a:t>
            </a:r>
            <a:endParaRPr sz="1800" b="1">
              <a:solidFill>
                <a:srgbClr val="C00000"/>
              </a:solidFill>
              <a:latin typeface="Tahoma"/>
              <a:ea typeface="Tahoma"/>
              <a:cs typeface="Tahoma"/>
              <a:sym typeface="Tahoma"/>
            </a:endParaRPr>
          </a:p>
        </p:txBody>
      </p:sp>
      <p:grpSp>
        <p:nvGrpSpPr>
          <p:cNvPr id="163" name="Google Shape;163;p6"/>
          <p:cNvGrpSpPr/>
          <p:nvPr/>
        </p:nvGrpSpPr>
        <p:grpSpPr>
          <a:xfrm>
            <a:off x="6145751" y="1525289"/>
            <a:ext cx="1213338" cy="1213338"/>
            <a:chOff x="6404786" y="1872761"/>
            <a:chExt cx="1213338" cy="1213338"/>
          </a:xfrm>
        </p:grpSpPr>
        <p:sp>
          <p:nvSpPr>
            <p:cNvPr id="164" name="Google Shape;164;p6"/>
            <p:cNvSpPr/>
            <p:nvPr/>
          </p:nvSpPr>
          <p:spPr>
            <a:xfrm>
              <a:off x="6404786" y="1872761"/>
              <a:ext cx="1213338" cy="1213338"/>
            </a:xfrm>
            <a:prstGeom prst="roundRect">
              <a:avLst>
                <a:gd name="adj" fmla="val 16667"/>
              </a:avLst>
            </a:prstGeom>
            <a:solidFill>
              <a:srgbClr val="60C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65" name="Google Shape;165;p6" descr="Money"/>
            <p:cNvPicPr preferRelativeResize="0"/>
            <p:nvPr/>
          </p:nvPicPr>
          <p:blipFill rotWithShape="1">
            <a:blip r:embed="rId5">
              <a:alphaModFix/>
            </a:blip>
            <a:srcRect/>
            <a:stretch/>
          </p:blipFill>
          <p:spPr>
            <a:xfrm>
              <a:off x="6590831" y="2008106"/>
              <a:ext cx="835678" cy="835678"/>
            </a:xfrm>
            <a:prstGeom prst="rect">
              <a:avLst/>
            </a:prstGeom>
            <a:noFill/>
            <a:ln>
              <a:noFill/>
            </a:ln>
            <a:effectLst>
              <a:outerShdw blurRad="50800" dist="38100" dir="2700000" algn="tl" rotWithShape="0">
                <a:srgbClr val="000000">
                  <a:alpha val="40000"/>
                </a:srgbClr>
              </a:outerShdw>
            </a:effectLst>
          </p:spPr>
        </p:pic>
      </p:grpSp>
      <p:sp>
        <p:nvSpPr>
          <p:cNvPr id="166" name="Google Shape;166;p6"/>
          <p:cNvSpPr txBox="1"/>
          <p:nvPr/>
        </p:nvSpPr>
        <p:spPr>
          <a:xfrm>
            <a:off x="7541734" y="1660634"/>
            <a:ext cx="4032151"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Tahoma"/>
                <a:ea typeface="Tahoma"/>
                <a:cs typeface="Tahoma"/>
                <a:sym typeface="Tahoma"/>
              </a:rPr>
              <a:t>3 </a:t>
            </a:r>
            <a:r>
              <a:rPr lang="en-US" sz="1800" b="1">
                <a:solidFill>
                  <a:srgbClr val="C00000"/>
                </a:solidFill>
                <a:latin typeface="Tahoma"/>
                <a:ea typeface="Tahoma"/>
                <a:cs typeface="Tahoma"/>
                <a:sym typeface="Tahoma"/>
              </a:rPr>
              <a:t>Ensure sound macroeconomic fundamentals by enhancing bureaucratic efficiency and sound fiscal management and ensuring a resilient and innovative financial sector</a:t>
            </a:r>
            <a:endParaRPr sz="1800" b="1">
              <a:solidFill>
                <a:srgbClr val="C00000"/>
              </a:solidFill>
              <a:latin typeface="Tahoma"/>
              <a:ea typeface="Tahoma"/>
              <a:cs typeface="Tahoma"/>
              <a:sym typeface="Tahoma"/>
            </a:endParaRPr>
          </a:p>
        </p:txBody>
      </p:sp>
      <p:grpSp>
        <p:nvGrpSpPr>
          <p:cNvPr id="167" name="Google Shape;167;p6"/>
          <p:cNvGrpSpPr/>
          <p:nvPr/>
        </p:nvGrpSpPr>
        <p:grpSpPr>
          <a:xfrm>
            <a:off x="6181259" y="4023918"/>
            <a:ext cx="1213338" cy="1213338"/>
            <a:chOff x="6404786" y="4238220"/>
            <a:chExt cx="1213338" cy="1213338"/>
          </a:xfrm>
        </p:grpSpPr>
        <p:sp>
          <p:nvSpPr>
            <p:cNvPr id="168" name="Google Shape;168;p6"/>
            <p:cNvSpPr/>
            <p:nvPr/>
          </p:nvSpPr>
          <p:spPr>
            <a:xfrm>
              <a:off x="6404786" y="4238220"/>
              <a:ext cx="1213338" cy="1213338"/>
            </a:xfrm>
            <a:prstGeom prst="roundRect">
              <a:avLst>
                <a:gd name="adj" fmla="val 16667"/>
              </a:avLst>
            </a:prstGeom>
            <a:solidFill>
              <a:srgbClr val="60C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69" name="Google Shape;169;p6" descr="Handshake"/>
            <p:cNvPicPr preferRelativeResize="0"/>
            <p:nvPr/>
          </p:nvPicPr>
          <p:blipFill rotWithShape="1">
            <a:blip r:embed="rId6">
              <a:alphaModFix/>
            </a:blip>
            <a:srcRect/>
            <a:stretch/>
          </p:blipFill>
          <p:spPr>
            <a:xfrm>
              <a:off x="6487462" y="4238220"/>
              <a:ext cx="914400" cy="914400"/>
            </a:xfrm>
            <a:prstGeom prst="rect">
              <a:avLst/>
            </a:prstGeom>
            <a:noFill/>
            <a:ln>
              <a:noFill/>
            </a:ln>
            <a:effectLst>
              <a:outerShdw blurRad="50800" dist="38100" dir="2700000" algn="tl" rotWithShape="0">
                <a:srgbClr val="000000">
                  <a:alpha val="40000"/>
                </a:srgbClr>
              </a:outerShdw>
            </a:effectLst>
          </p:spPr>
        </p:pic>
        <p:pic>
          <p:nvPicPr>
            <p:cNvPr id="170" name="Google Shape;170;p6" descr="Office worker"/>
            <p:cNvPicPr preferRelativeResize="0"/>
            <p:nvPr/>
          </p:nvPicPr>
          <p:blipFill rotWithShape="1">
            <a:blip r:embed="rId7">
              <a:alphaModFix/>
            </a:blip>
            <a:srcRect/>
            <a:stretch/>
          </p:blipFill>
          <p:spPr>
            <a:xfrm>
              <a:off x="6906236" y="4715376"/>
              <a:ext cx="673313" cy="673313"/>
            </a:xfrm>
            <a:prstGeom prst="rect">
              <a:avLst/>
            </a:prstGeom>
            <a:noFill/>
            <a:ln>
              <a:noFill/>
            </a:ln>
            <a:effectLst>
              <a:outerShdw blurRad="50800" dist="38100" dir="2700000" algn="tl" rotWithShape="0">
                <a:srgbClr val="000000">
                  <a:alpha val="40000"/>
                </a:srgbClr>
              </a:outerShdw>
            </a:effectLst>
          </p:spPr>
        </p:pic>
      </p:grpSp>
      <p:sp>
        <p:nvSpPr>
          <p:cNvPr id="171" name="Google Shape;171;p6"/>
          <p:cNvSpPr txBox="1"/>
          <p:nvPr/>
        </p:nvSpPr>
        <p:spPr>
          <a:xfrm>
            <a:off x="7577241" y="4235483"/>
            <a:ext cx="4123008" cy="123110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chemeClr val="dk1"/>
                </a:solidFill>
                <a:latin typeface="Tahoma"/>
                <a:ea typeface="Tahoma"/>
                <a:cs typeface="Tahoma"/>
                <a:sym typeface="Tahoma"/>
              </a:rPr>
              <a:t>4 </a:t>
            </a:r>
            <a:r>
              <a:rPr lang="en-US" sz="1800" b="1">
                <a:solidFill>
                  <a:srgbClr val="C00000"/>
                </a:solidFill>
                <a:latin typeface="Tahoma"/>
                <a:ea typeface="Tahoma"/>
                <a:cs typeface="Tahoma"/>
                <a:sym typeface="Tahoma"/>
              </a:rPr>
              <a:t>Create more jobs by promoting trade and investments, improving infrastructure, and achieving energy security</a:t>
            </a:r>
            <a:endParaRPr sz="1800" b="1">
              <a:solidFill>
                <a:srgbClr val="C00000"/>
              </a:solidFill>
              <a:latin typeface="Tahoma"/>
              <a:ea typeface="Tahoma"/>
              <a:cs typeface="Tahoma"/>
              <a:sym typeface="Tahoma"/>
            </a:endParaRPr>
          </a:p>
        </p:txBody>
      </p:sp>
      <p:sp>
        <p:nvSpPr>
          <p:cNvPr id="172" name="Google Shape;17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73" name="Google Shape;173;p6"/>
          <p:cNvSpPr txBox="1"/>
          <p:nvPr/>
        </p:nvSpPr>
        <p:spPr>
          <a:xfrm>
            <a:off x="428734" y="559275"/>
            <a:ext cx="6320901" cy="784217"/>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l" rtl="0">
              <a:lnSpc>
                <a:spcPct val="90000"/>
              </a:lnSpc>
              <a:spcBef>
                <a:spcPts val="0"/>
              </a:spcBef>
              <a:spcAft>
                <a:spcPts val="0"/>
              </a:spcAft>
              <a:buClr>
                <a:srgbClr val="1F497D"/>
              </a:buClr>
              <a:buSzPct val="100000"/>
              <a:buFont typeface="Tahoma"/>
              <a:buNone/>
            </a:pPr>
            <a:r>
              <a:rPr lang="en-US" sz="3200" b="1" u="none">
                <a:solidFill>
                  <a:srgbClr val="1F497D"/>
                </a:solidFill>
                <a:latin typeface="Tahoma"/>
                <a:ea typeface="Tahoma"/>
                <a:cs typeface="Tahoma"/>
                <a:sym typeface="Tahoma"/>
              </a:rPr>
              <a:t>8-</a:t>
            </a:r>
            <a:r>
              <a:rPr lang="en-US" sz="3200" b="1" i="0" u="none" strike="noStrike" cap="none">
                <a:solidFill>
                  <a:srgbClr val="1F497D"/>
                </a:solidFill>
                <a:latin typeface="Tahoma"/>
                <a:ea typeface="Tahoma"/>
                <a:cs typeface="Tahoma"/>
                <a:sym typeface="Tahoma"/>
              </a:rPr>
              <a:t>Point Socioeconomic Agenda </a:t>
            </a:r>
            <a:endParaRPr/>
          </a:p>
          <a:p>
            <a:pPr marL="0" marR="0" lvl="0" indent="0" algn="l" rtl="0">
              <a:lnSpc>
                <a:spcPct val="90000"/>
              </a:lnSpc>
              <a:spcBef>
                <a:spcPts val="0"/>
              </a:spcBef>
              <a:spcAft>
                <a:spcPts val="0"/>
              </a:spcAft>
              <a:buClr>
                <a:srgbClr val="1F497D"/>
              </a:buClr>
              <a:buSzPct val="100000"/>
              <a:buFont typeface="Tahoma"/>
              <a:buNone/>
            </a:pPr>
            <a:r>
              <a:rPr lang="en-US" sz="3200" b="1" i="0" u="none" strike="noStrike" cap="none">
                <a:solidFill>
                  <a:srgbClr val="1F497D"/>
                </a:solidFill>
                <a:latin typeface="Tahoma"/>
                <a:ea typeface="Tahoma"/>
                <a:cs typeface="Tahoma"/>
                <a:sym typeface="Tahoma"/>
              </a:rPr>
              <a:t>of the Marcos Administration</a:t>
            </a:r>
            <a:endParaRPr/>
          </a:p>
        </p:txBody>
      </p:sp>
      <p:sp>
        <p:nvSpPr>
          <p:cNvPr id="174" name="Google Shape;174;p6"/>
          <p:cNvSpPr/>
          <p:nvPr/>
        </p:nvSpPr>
        <p:spPr>
          <a:xfrm>
            <a:off x="845884" y="4028924"/>
            <a:ext cx="1213338" cy="1213338"/>
          </a:xfrm>
          <a:prstGeom prst="roundRect">
            <a:avLst>
              <a:gd name="adj" fmla="val 16667"/>
            </a:avLst>
          </a:prstGeom>
          <a:solidFill>
            <a:srgbClr val="60C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75" name="Google Shape;175;p6" descr="Family with boy"/>
          <p:cNvPicPr preferRelativeResize="0"/>
          <p:nvPr/>
        </p:nvPicPr>
        <p:blipFill rotWithShape="1">
          <a:blip r:embed="rId8">
            <a:alphaModFix/>
          </a:blip>
          <a:srcRect/>
          <a:stretch/>
        </p:blipFill>
        <p:spPr>
          <a:xfrm>
            <a:off x="922873" y="4163983"/>
            <a:ext cx="623384" cy="623384"/>
          </a:xfrm>
          <a:prstGeom prst="rect">
            <a:avLst/>
          </a:prstGeom>
          <a:noFill/>
          <a:ln>
            <a:noFill/>
          </a:ln>
          <a:effectLst>
            <a:outerShdw blurRad="50800" dist="38100" dir="2700000" algn="tl" rotWithShape="0">
              <a:srgbClr val="000000">
                <a:alpha val="40000"/>
              </a:srgbClr>
            </a:outerShdw>
          </a:effectLst>
        </p:spPr>
      </p:pic>
      <p:pic>
        <p:nvPicPr>
          <p:cNvPr id="176" name="Google Shape;176;p6" descr="Heart with pulse"/>
          <p:cNvPicPr preferRelativeResize="0"/>
          <p:nvPr/>
        </p:nvPicPr>
        <p:blipFill rotWithShape="1">
          <a:blip r:embed="rId9">
            <a:alphaModFix/>
          </a:blip>
          <a:srcRect/>
          <a:stretch/>
        </p:blipFill>
        <p:spPr>
          <a:xfrm>
            <a:off x="1380629" y="4627761"/>
            <a:ext cx="623384" cy="62338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p7"/>
          <p:cNvGrpSpPr/>
          <p:nvPr/>
        </p:nvGrpSpPr>
        <p:grpSpPr>
          <a:xfrm>
            <a:off x="6181259" y="1480248"/>
            <a:ext cx="1213338" cy="1213338"/>
            <a:chOff x="9240362" y="1006505"/>
            <a:chExt cx="1213338" cy="1213338"/>
          </a:xfrm>
        </p:grpSpPr>
        <p:sp>
          <p:nvSpPr>
            <p:cNvPr id="183" name="Google Shape;183;p7"/>
            <p:cNvSpPr/>
            <p:nvPr/>
          </p:nvSpPr>
          <p:spPr>
            <a:xfrm>
              <a:off x="9240362" y="1006505"/>
              <a:ext cx="1213338" cy="1213338"/>
            </a:xfrm>
            <a:prstGeom prst="roundRect">
              <a:avLst>
                <a:gd name="adj" fmla="val 16667"/>
              </a:avLst>
            </a:prstGeom>
            <a:solidFill>
              <a:srgbClr val="60C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84" name="Google Shape;184;p7" descr="Scales of justice"/>
            <p:cNvPicPr preferRelativeResize="0"/>
            <p:nvPr/>
          </p:nvPicPr>
          <p:blipFill rotWithShape="1">
            <a:blip r:embed="rId3">
              <a:alphaModFix/>
            </a:blip>
            <a:srcRect/>
            <a:stretch/>
          </p:blipFill>
          <p:spPr>
            <a:xfrm>
              <a:off x="9343632" y="1120465"/>
              <a:ext cx="629585" cy="629585"/>
            </a:xfrm>
            <a:prstGeom prst="rect">
              <a:avLst/>
            </a:prstGeom>
            <a:noFill/>
            <a:ln>
              <a:noFill/>
            </a:ln>
            <a:effectLst>
              <a:outerShdw blurRad="50800" dist="38100" algn="l" rotWithShape="0">
                <a:srgbClr val="000000">
                  <a:alpha val="40000"/>
                </a:srgbClr>
              </a:outerShdw>
            </a:effectLst>
          </p:spPr>
        </p:pic>
        <p:pic>
          <p:nvPicPr>
            <p:cNvPr id="185" name="Google Shape;185;p7" descr="Gavel"/>
            <p:cNvPicPr preferRelativeResize="0"/>
            <p:nvPr/>
          </p:nvPicPr>
          <p:blipFill rotWithShape="1">
            <a:blip r:embed="rId4">
              <a:alphaModFix/>
            </a:blip>
            <a:srcRect/>
            <a:stretch/>
          </p:blipFill>
          <p:spPr>
            <a:xfrm>
              <a:off x="9741812" y="1435257"/>
              <a:ext cx="629585" cy="629585"/>
            </a:xfrm>
            <a:prstGeom prst="rect">
              <a:avLst/>
            </a:prstGeom>
            <a:noFill/>
            <a:ln>
              <a:noFill/>
            </a:ln>
            <a:effectLst>
              <a:outerShdw blurRad="50800" dist="38100" algn="l" rotWithShape="0">
                <a:srgbClr val="000000">
                  <a:alpha val="40000"/>
                </a:srgbClr>
              </a:outerShdw>
            </a:effectLst>
          </p:spPr>
        </p:pic>
      </p:grpSp>
      <p:sp>
        <p:nvSpPr>
          <p:cNvPr id="186" name="Google Shape;186;p7"/>
          <p:cNvSpPr txBox="1"/>
          <p:nvPr/>
        </p:nvSpPr>
        <p:spPr>
          <a:xfrm>
            <a:off x="2239824" y="1660633"/>
            <a:ext cx="358022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ahoma"/>
                <a:ea typeface="Tahoma"/>
                <a:cs typeface="Tahoma"/>
                <a:sym typeface="Tahoma"/>
              </a:rPr>
              <a:t>5 </a:t>
            </a:r>
            <a:r>
              <a:rPr lang="en-US" sz="1800" b="1">
                <a:solidFill>
                  <a:srgbClr val="C00000"/>
                </a:solidFill>
                <a:latin typeface="Tahoma"/>
                <a:ea typeface="Tahoma"/>
                <a:cs typeface="Tahoma"/>
                <a:sym typeface="Tahoma"/>
              </a:rPr>
              <a:t>Create quality jobs by increasing employability, encouraging research and development and innovation, enhancing digital economy</a:t>
            </a:r>
            <a:endParaRPr sz="1800" b="1">
              <a:solidFill>
                <a:srgbClr val="C00000"/>
              </a:solidFill>
              <a:latin typeface="Tahoma"/>
              <a:ea typeface="Tahoma"/>
              <a:cs typeface="Tahoma"/>
              <a:sym typeface="Tahoma"/>
            </a:endParaRPr>
          </a:p>
        </p:txBody>
      </p:sp>
      <p:sp>
        <p:nvSpPr>
          <p:cNvPr id="187" name="Google Shape;187;p7"/>
          <p:cNvSpPr txBox="1"/>
          <p:nvPr/>
        </p:nvSpPr>
        <p:spPr>
          <a:xfrm>
            <a:off x="2239825" y="4235483"/>
            <a:ext cx="358022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ahoma"/>
                <a:ea typeface="Tahoma"/>
                <a:cs typeface="Tahoma"/>
                <a:sym typeface="Tahoma"/>
              </a:rPr>
              <a:t>6 </a:t>
            </a:r>
            <a:r>
              <a:rPr lang="en-US" sz="1800" b="1">
                <a:solidFill>
                  <a:srgbClr val="C00000"/>
                </a:solidFill>
                <a:latin typeface="Tahoma"/>
                <a:ea typeface="Tahoma"/>
                <a:cs typeface="Tahoma"/>
                <a:sym typeface="Tahoma"/>
              </a:rPr>
              <a:t>Create green jobs by pursuing green economy and establishing livable and sustainable communities</a:t>
            </a:r>
            <a:endParaRPr sz="1800" b="1">
              <a:solidFill>
                <a:srgbClr val="C00000"/>
              </a:solidFill>
              <a:latin typeface="Tahoma"/>
              <a:ea typeface="Tahoma"/>
              <a:cs typeface="Tahoma"/>
              <a:sym typeface="Tahoma"/>
            </a:endParaRPr>
          </a:p>
        </p:txBody>
      </p:sp>
      <p:sp>
        <p:nvSpPr>
          <p:cNvPr id="188" name="Google Shape;188;p7"/>
          <p:cNvSpPr txBox="1"/>
          <p:nvPr/>
        </p:nvSpPr>
        <p:spPr>
          <a:xfrm>
            <a:off x="7541734" y="1660634"/>
            <a:ext cx="4032151"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Tahoma"/>
                <a:ea typeface="Tahoma"/>
                <a:cs typeface="Tahoma"/>
                <a:sym typeface="Tahoma"/>
              </a:rPr>
              <a:t>7 </a:t>
            </a:r>
            <a:r>
              <a:rPr lang="en-US" sz="1800" b="1">
                <a:solidFill>
                  <a:srgbClr val="C00000"/>
                </a:solidFill>
                <a:latin typeface="Tahoma"/>
                <a:ea typeface="Tahoma"/>
                <a:cs typeface="Tahoma"/>
                <a:sym typeface="Tahoma"/>
              </a:rPr>
              <a:t>Uphold public order and safety, peace, and security</a:t>
            </a:r>
            <a:endParaRPr sz="1800" b="1">
              <a:solidFill>
                <a:srgbClr val="C00000"/>
              </a:solidFill>
              <a:latin typeface="Tahoma"/>
              <a:ea typeface="Tahoma"/>
              <a:cs typeface="Tahoma"/>
              <a:sym typeface="Tahoma"/>
            </a:endParaRPr>
          </a:p>
        </p:txBody>
      </p:sp>
      <p:grpSp>
        <p:nvGrpSpPr>
          <p:cNvPr id="189" name="Google Shape;189;p7"/>
          <p:cNvGrpSpPr/>
          <p:nvPr/>
        </p:nvGrpSpPr>
        <p:grpSpPr>
          <a:xfrm>
            <a:off x="6181259" y="4023918"/>
            <a:ext cx="1213338" cy="1213338"/>
            <a:chOff x="6404786" y="4238220"/>
            <a:chExt cx="1213338" cy="1213338"/>
          </a:xfrm>
        </p:grpSpPr>
        <p:sp>
          <p:nvSpPr>
            <p:cNvPr id="190" name="Google Shape;190;p7"/>
            <p:cNvSpPr/>
            <p:nvPr/>
          </p:nvSpPr>
          <p:spPr>
            <a:xfrm>
              <a:off x="6404786" y="4238220"/>
              <a:ext cx="1213338" cy="1213338"/>
            </a:xfrm>
            <a:prstGeom prst="roundRect">
              <a:avLst>
                <a:gd name="adj" fmla="val 16667"/>
              </a:avLst>
            </a:prstGeom>
            <a:solidFill>
              <a:srgbClr val="60C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91" name="Google Shape;191;p7" descr="Handshake"/>
            <p:cNvPicPr preferRelativeResize="0"/>
            <p:nvPr/>
          </p:nvPicPr>
          <p:blipFill rotWithShape="1">
            <a:blip r:embed="rId5">
              <a:alphaModFix/>
            </a:blip>
            <a:srcRect/>
            <a:stretch/>
          </p:blipFill>
          <p:spPr>
            <a:xfrm>
              <a:off x="6487462" y="4238220"/>
              <a:ext cx="914400" cy="914400"/>
            </a:xfrm>
            <a:prstGeom prst="rect">
              <a:avLst/>
            </a:prstGeom>
            <a:noFill/>
            <a:ln>
              <a:noFill/>
            </a:ln>
            <a:effectLst>
              <a:outerShdw blurRad="50800" dist="38100" dir="2700000" algn="tl" rotWithShape="0">
                <a:srgbClr val="000000">
                  <a:alpha val="40000"/>
                </a:srgbClr>
              </a:outerShdw>
            </a:effectLst>
          </p:spPr>
        </p:pic>
        <p:pic>
          <p:nvPicPr>
            <p:cNvPr id="192" name="Google Shape;192;p7" descr="Office worker"/>
            <p:cNvPicPr preferRelativeResize="0"/>
            <p:nvPr/>
          </p:nvPicPr>
          <p:blipFill rotWithShape="1">
            <a:blip r:embed="rId6">
              <a:alphaModFix/>
            </a:blip>
            <a:srcRect/>
            <a:stretch/>
          </p:blipFill>
          <p:spPr>
            <a:xfrm>
              <a:off x="6906236" y="4715376"/>
              <a:ext cx="673313" cy="673313"/>
            </a:xfrm>
            <a:prstGeom prst="rect">
              <a:avLst/>
            </a:prstGeom>
            <a:noFill/>
            <a:ln>
              <a:noFill/>
            </a:ln>
            <a:effectLst>
              <a:outerShdw blurRad="50800" dist="38100" dir="2700000" algn="tl" rotWithShape="0">
                <a:srgbClr val="000000">
                  <a:alpha val="40000"/>
                </a:srgbClr>
              </a:outerShdw>
            </a:effectLst>
          </p:spPr>
        </p:pic>
      </p:grpSp>
      <p:sp>
        <p:nvSpPr>
          <p:cNvPr id="193" name="Google Shape;193;p7"/>
          <p:cNvSpPr txBox="1"/>
          <p:nvPr/>
        </p:nvSpPr>
        <p:spPr>
          <a:xfrm>
            <a:off x="7577241" y="4235483"/>
            <a:ext cx="4123008" cy="15081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chemeClr val="dk1"/>
                </a:solidFill>
                <a:latin typeface="Tahoma"/>
                <a:ea typeface="Tahoma"/>
                <a:cs typeface="Tahoma"/>
                <a:sym typeface="Tahoma"/>
              </a:rPr>
              <a:t>8 </a:t>
            </a:r>
            <a:r>
              <a:rPr lang="en-US" sz="1800" b="1">
                <a:solidFill>
                  <a:srgbClr val="C00000"/>
                </a:solidFill>
                <a:latin typeface="Tahoma"/>
                <a:ea typeface="Tahoma"/>
                <a:cs typeface="Tahoma"/>
                <a:sym typeface="Tahoma"/>
              </a:rPr>
              <a:t>Ensure a level playing field by strengthening market competition and reducing barriers to entry and limits to entrepreneurship</a:t>
            </a:r>
            <a:endParaRPr sz="1800" b="1">
              <a:solidFill>
                <a:srgbClr val="C00000"/>
              </a:solidFill>
              <a:latin typeface="Tahoma"/>
              <a:ea typeface="Tahoma"/>
              <a:cs typeface="Tahoma"/>
              <a:sym typeface="Tahoma"/>
            </a:endParaRPr>
          </a:p>
        </p:txBody>
      </p:sp>
      <p:sp>
        <p:nvSpPr>
          <p:cNvPr id="194" name="Google Shape;19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95" name="Google Shape;195;p7"/>
          <p:cNvSpPr txBox="1"/>
          <p:nvPr/>
        </p:nvSpPr>
        <p:spPr>
          <a:xfrm>
            <a:off x="400234" y="571413"/>
            <a:ext cx="6320901" cy="784217"/>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l" rtl="0">
              <a:lnSpc>
                <a:spcPct val="90000"/>
              </a:lnSpc>
              <a:spcBef>
                <a:spcPts val="0"/>
              </a:spcBef>
              <a:spcAft>
                <a:spcPts val="0"/>
              </a:spcAft>
              <a:buClr>
                <a:srgbClr val="1F497D"/>
              </a:buClr>
              <a:buSzPct val="100000"/>
              <a:buFont typeface="Tahoma"/>
              <a:buNone/>
            </a:pPr>
            <a:r>
              <a:rPr lang="en-US" sz="3200" b="1">
                <a:solidFill>
                  <a:srgbClr val="1F497D"/>
                </a:solidFill>
                <a:latin typeface="Tahoma"/>
                <a:ea typeface="Tahoma"/>
                <a:cs typeface="Tahoma"/>
                <a:sym typeface="Tahoma"/>
              </a:rPr>
              <a:t>8-</a:t>
            </a:r>
            <a:r>
              <a:rPr lang="en-US" sz="3200" b="1" i="0" u="none" strike="noStrike" cap="none">
                <a:solidFill>
                  <a:srgbClr val="1F497D"/>
                </a:solidFill>
                <a:latin typeface="Tahoma"/>
                <a:ea typeface="Tahoma"/>
                <a:cs typeface="Tahoma"/>
                <a:sym typeface="Tahoma"/>
              </a:rPr>
              <a:t>Point Socioeconomic Agenda </a:t>
            </a:r>
            <a:endParaRPr/>
          </a:p>
          <a:p>
            <a:pPr marL="0" marR="0" lvl="0" indent="0" algn="l" rtl="0">
              <a:lnSpc>
                <a:spcPct val="90000"/>
              </a:lnSpc>
              <a:spcBef>
                <a:spcPts val="0"/>
              </a:spcBef>
              <a:spcAft>
                <a:spcPts val="0"/>
              </a:spcAft>
              <a:buClr>
                <a:srgbClr val="1F497D"/>
              </a:buClr>
              <a:buSzPct val="100000"/>
              <a:buFont typeface="Tahoma"/>
              <a:buNone/>
            </a:pPr>
            <a:r>
              <a:rPr lang="en-US" sz="3200" b="1" i="0" u="none" strike="noStrike" cap="none">
                <a:solidFill>
                  <a:srgbClr val="1F497D"/>
                </a:solidFill>
                <a:latin typeface="Tahoma"/>
                <a:ea typeface="Tahoma"/>
                <a:cs typeface="Tahoma"/>
                <a:sym typeface="Tahoma"/>
              </a:rPr>
              <a:t>of the Marcos Administration</a:t>
            </a:r>
            <a:endParaRPr/>
          </a:p>
        </p:txBody>
      </p:sp>
      <p:sp>
        <p:nvSpPr>
          <p:cNvPr id="196" name="Google Shape;196;p7"/>
          <p:cNvSpPr/>
          <p:nvPr/>
        </p:nvSpPr>
        <p:spPr>
          <a:xfrm>
            <a:off x="845884" y="4028924"/>
            <a:ext cx="1213338" cy="1213338"/>
          </a:xfrm>
          <a:prstGeom prst="roundRect">
            <a:avLst>
              <a:gd name="adj" fmla="val 16667"/>
            </a:avLst>
          </a:prstGeom>
          <a:solidFill>
            <a:srgbClr val="60C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97" name="Google Shape;197;p7"/>
          <p:cNvSpPr/>
          <p:nvPr/>
        </p:nvSpPr>
        <p:spPr>
          <a:xfrm>
            <a:off x="845884" y="1480248"/>
            <a:ext cx="1213338" cy="1213338"/>
          </a:xfrm>
          <a:prstGeom prst="roundRect">
            <a:avLst>
              <a:gd name="adj" fmla="val 16667"/>
            </a:avLst>
          </a:prstGeom>
          <a:solidFill>
            <a:srgbClr val="60C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198" name="Google Shape;198;p7" descr="City"/>
          <p:cNvPicPr preferRelativeResize="0"/>
          <p:nvPr/>
        </p:nvPicPr>
        <p:blipFill rotWithShape="1">
          <a:blip r:embed="rId7">
            <a:alphaModFix/>
          </a:blip>
          <a:srcRect/>
          <a:stretch/>
        </p:blipFill>
        <p:spPr>
          <a:xfrm>
            <a:off x="995352" y="1624185"/>
            <a:ext cx="914400" cy="914400"/>
          </a:xfrm>
          <a:prstGeom prst="rect">
            <a:avLst/>
          </a:prstGeom>
          <a:noFill/>
          <a:ln>
            <a:noFill/>
          </a:ln>
          <a:effectLst>
            <a:outerShdw blurRad="50800" dist="38100" dir="2700000" algn="tl" rotWithShape="0">
              <a:srgbClr val="000000">
                <a:alpha val="40000"/>
              </a:srgbClr>
            </a:outerShdw>
          </a:effectLst>
        </p:spPr>
      </p:pic>
      <p:pic>
        <p:nvPicPr>
          <p:cNvPr id="199" name="Google Shape;199;p7" descr="Grain"/>
          <p:cNvPicPr preferRelativeResize="0"/>
          <p:nvPr/>
        </p:nvPicPr>
        <p:blipFill rotWithShape="1">
          <a:blip r:embed="rId8">
            <a:alphaModFix/>
          </a:blip>
          <a:srcRect/>
          <a:stretch/>
        </p:blipFill>
        <p:spPr>
          <a:xfrm>
            <a:off x="1385424" y="4093488"/>
            <a:ext cx="638139" cy="638139"/>
          </a:xfrm>
          <a:prstGeom prst="rect">
            <a:avLst/>
          </a:prstGeom>
          <a:noFill/>
          <a:ln>
            <a:noFill/>
          </a:ln>
          <a:effectLst>
            <a:outerShdw blurRad="50800" dist="38100" dir="2700000" algn="tl" rotWithShape="0">
              <a:srgbClr val="000000">
                <a:alpha val="40000"/>
              </a:srgbClr>
            </a:outerShdw>
          </a:effectLst>
        </p:spPr>
      </p:pic>
      <p:pic>
        <p:nvPicPr>
          <p:cNvPr id="200" name="Google Shape;200;p7" descr="Diploma"/>
          <p:cNvPicPr preferRelativeResize="0"/>
          <p:nvPr/>
        </p:nvPicPr>
        <p:blipFill rotWithShape="1">
          <a:blip r:embed="rId9">
            <a:alphaModFix/>
          </a:blip>
          <a:srcRect/>
          <a:stretch/>
        </p:blipFill>
        <p:spPr>
          <a:xfrm>
            <a:off x="974179" y="4607046"/>
            <a:ext cx="508391" cy="50839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839788" y="365126"/>
            <a:ext cx="10515600" cy="8239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rebuchet MS"/>
              <a:buNone/>
            </a:pPr>
            <a:r>
              <a:rPr lang="en-US" b="1"/>
              <a:t>8-Point Socioeconomic Agenda</a:t>
            </a:r>
            <a:endParaRPr b="1"/>
          </a:p>
        </p:txBody>
      </p:sp>
      <p:sp>
        <p:nvSpPr>
          <p:cNvPr id="207" name="Google Shape;207;p8"/>
          <p:cNvSpPr txBox="1">
            <a:spLocks noGrp="1"/>
          </p:cNvSpPr>
          <p:nvPr>
            <p:ph type="body" idx="1"/>
          </p:nvPr>
        </p:nvSpPr>
        <p:spPr>
          <a:xfrm>
            <a:off x="927101" y="1023144"/>
            <a:ext cx="5157787" cy="55800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0000"/>
              </a:buClr>
              <a:buSzPts val="3200"/>
              <a:buNone/>
            </a:pPr>
            <a:r>
              <a:rPr lang="en-US" sz="3200" u="sng">
                <a:solidFill>
                  <a:srgbClr val="FF0000"/>
                </a:solidFill>
              </a:rPr>
              <a:t>Near-Term</a:t>
            </a:r>
            <a:endParaRPr sz="3200" u="sng">
              <a:solidFill>
                <a:srgbClr val="FF0000"/>
              </a:solidFill>
            </a:endParaRPr>
          </a:p>
        </p:txBody>
      </p:sp>
      <p:sp>
        <p:nvSpPr>
          <p:cNvPr id="208" name="Google Shape;208;p8"/>
          <p:cNvSpPr txBox="1">
            <a:spLocks noGrp="1"/>
          </p:cNvSpPr>
          <p:nvPr>
            <p:ph type="body" idx="2"/>
          </p:nvPr>
        </p:nvSpPr>
        <p:spPr>
          <a:xfrm>
            <a:off x="342899" y="1586706"/>
            <a:ext cx="6132513" cy="36845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200"/>
              <a:buNone/>
            </a:pPr>
            <a:r>
              <a:rPr lang="en-US" sz="2200" b="1">
                <a:solidFill>
                  <a:srgbClr val="FF0000"/>
                </a:solidFill>
              </a:rPr>
              <a:t>Protect the Purchasing Power of Families</a:t>
            </a:r>
            <a:endParaRPr/>
          </a:p>
          <a:p>
            <a:pPr marL="514350" lvl="0" indent="-514350" algn="l" rtl="0">
              <a:lnSpc>
                <a:spcPct val="100000"/>
              </a:lnSpc>
              <a:spcBef>
                <a:spcPts val="0"/>
              </a:spcBef>
              <a:spcAft>
                <a:spcPts val="0"/>
              </a:spcAft>
              <a:buClr>
                <a:schemeClr val="dk1"/>
              </a:buClr>
              <a:buSzPts val="2200"/>
              <a:buFont typeface="Trebuchet MS"/>
              <a:buAutoNum type="arabicPeriod"/>
            </a:pPr>
            <a:r>
              <a:rPr lang="en-US" sz="2200"/>
              <a:t>Ensure Food Security</a:t>
            </a:r>
            <a:endParaRPr/>
          </a:p>
          <a:p>
            <a:pPr marL="514350" lvl="0" indent="-514350" algn="l" rtl="0">
              <a:lnSpc>
                <a:spcPct val="100000"/>
              </a:lnSpc>
              <a:spcBef>
                <a:spcPts val="0"/>
              </a:spcBef>
              <a:spcAft>
                <a:spcPts val="0"/>
              </a:spcAft>
              <a:buClr>
                <a:schemeClr val="dk1"/>
              </a:buClr>
              <a:buSzPts val="2200"/>
              <a:buFont typeface="Trebuchet MS"/>
              <a:buAutoNum type="arabicPeriod"/>
            </a:pPr>
            <a:r>
              <a:rPr lang="en-US" sz="2200"/>
              <a:t>Reduce transport and logistics cost</a:t>
            </a:r>
            <a:endParaRPr/>
          </a:p>
          <a:p>
            <a:pPr marL="514350" lvl="0" indent="-514350" algn="l" rtl="0">
              <a:lnSpc>
                <a:spcPct val="100000"/>
              </a:lnSpc>
              <a:spcBef>
                <a:spcPts val="0"/>
              </a:spcBef>
              <a:spcAft>
                <a:spcPts val="0"/>
              </a:spcAft>
              <a:buClr>
                <a:schemeClr val="dk1"/>
              </a:buClr>
              <a:buSzPts val="2200"/>
              <a:buFont typeface="Trebuchet MS"/>
              <a:buAutoNum type="arabicPeriod"/>
            </a:pPr>
            <a:r>
              <a:rPr lang="en-US" sz="2200"/>
              <a:t>Reduce energy cost to families</a:t>
            </a:r>
            <a:endParaRPr/>
          </a:p>
          <a:p>
            <a:pPr marL="0" lvl="0" indent="0" algn="l" rtl="0">
              <a:lnSpc>
                <a:spcPct val="100000"/>
              </a:lnSpc>
              <a:spcBef>
                <a:spcPts val="0"/>
              </a:spcBef>
              <a:spcAft>
                <a:spcPts val="0"/>
              </a:spcAft>
              <a:buClr>
                <a:srgbClr val="FF0000"/>
              </a:buClr>
              <a:buSzPts val="2200"/>
              <a:buNone/>
            </a:pPr>
            <a:r>
              <a:rPr lang="en-US" sz="2200" b="1">
                <a:solidFill>
                  <a:srgbClr val="FF0000"/>
                </a:solidFill>
              </a:rPr>
              <a:t>Reduce Vulnerability and Mitigate Scarring from the COVID-19 Pandemic</a:t>
            </a:r>
            <a:endParaRPr/>
          </a:p>
          <a:p>
            <a:pPr marL="514350" lvl="0" indent="-514350" algn="l" rtl="0">
              <a:lnSpc>
                <a:spcPct val="100000"/>
              </a:lnSpc>
              <a:spcBef>
                <a:spcPts val="0"/>
              </a:spcBef>
              <a:spcAft>
                <a:spcPts val="0"/>
              </a:spcAft>
              <a:buClr>
                <a:schemeClr val="dk1"/>
              </a:buClr>
              <a:buSzPts val="2200"/>
              <a:buFont typeface="Trebuchet MS"/>
              <a:buAutoNum type="arabicPeriod" startAt="4"/>
            </a:pPr>
            <a:r>
              <a:rPr lang="en-US" sz="2200"/>
              <a:t>Tackle Health</a:t>
            </a:r>
            <a:endParaRPr/>
          </a:p>
          <a:p>
            <a:pPr marL="514350" lvl="0" indent="-514350" algn="l" rtl="0">
              <a:lnSpc>
                <a:spcPct val="100000"/>
              </a:lnSpc>
              <a:spcBef>
                <a:spcPts val="0"/>
              </a:spcBef>
              <a:spcAft>
                <a:spcPts val="0"/>
              </a:spcAft>
              <a:buClr>
                <a:schemeClr val="dk1"/>
              </a:buClr>
              <a:buSzPts val="2200"/>
              <a:buFont typeface="Trebuchet MS"/>
              <a:buAutoNum type="arabicPeriod" startAt="4"/>
            </a:pPr>
            <a:r>
              <a:rPr lang="en-US" sz="2200"/>
              <a:t>Strengthen social protection</a:t>
            </a:r>
            <a:endParaRPr/>
          </a:p>
          <a:p>
            <a:pPr marL="514350" lvl="0" indent="-514350" algn="l" rtl="0">
              <a:lnSpc>
                <a:spcPct val="100000"/>
              </a:lnSpc>
              <a:spcBef>
                <a:spcPts val="0"/>
              </a:spcBef>
              <a:spcAft>
                <a:spcPts val="0"/>
              </a:spcAft>
              <a:buClr>
                <a:schemeClr val="dk1"/>
              </a:buClr>
              <a:buSzPts val="2200"/>
              <a:buFont typeface="Trebuchet MS"/>
              <a:buAutoNum type="arabicPeriod" startAt="4"/>
            </a:pPr>
            <a:r>
              <a:rPr lang="en-US" sz="2200"/>
              <a:t>Safely reopen face-to-face education</a:t>
            </a:r>
            <a:endParaRPr/>
          </a:p>
          <a:p>
            <a:pPr marL="0" lvl="0" indent="0" algn="l" rtl="0">
              <a:lnSpc>
                <a:spcPct val="100000"/>
              </a:lnSpc>
              <a:spcBef>
                <a:spcPts val="0"/>
              </a:spcBef>
              <a:spcAft>
                <a:spcPts val="0"/>
              </a:spcAft>
              <a:buClr>
                <a:srgbClr val="FF0000"/>
              </a:buClr>
              <a:buSzPts val="2200"/>
              <a:buNone/>
            </a:pPr>
            <a:r>
              <a:rPr lang="en-US" sz="2200" b="1">
                <a:solidFill>
                  <a:srgbClr val="FF0000"/>
                </a:solidFill>
              </a:rPr>
              <a:t>Ensure Sound Macroeconomic Fundamentals</a:t>
            </a:r>
            <a:endParaRPr/>
          </a:p>
          <a:p>
            <a:pPr marL="514350" lvl="0" indent="-514350" algn="l" rtl="0">
              <a:lnSpc>
                <a:spcPct val="100000"/>
              </a:lnSpc>
              <a:spcBef>
                <a:spcPts val="0"/>
              </a:spcBef>
              <a:spcAft>
                <a:spcPts val="0"/>
              </a:spcAft>
              <a:buClr>
                <a:schemeClr val="dk1"/>
              </a:buClr>
              <a:buSzPts val="2200"/>
              <a:buFont typeface="Trebuchet MS"/>
              <a:buAutoNum type="arabicPeriod" startAt="7"/>
            </a:pPr>
            <a:r>
              <a:rPr lang="en-US" sz="2200"/>
              <a:t>Enhance bureaucratic efficiency</a:t>
            </a:r>
            <a:endParaRPr/>
          </a:p>
          <a:p>
            <a:pPr marL="514350" lvl="0" indent="-514350" algn="l" rtl="0">
              <a:lnSpc>
                <a:spcPct val="100000"/>
              </a:lnSpc>
              <a:spcBef>
                <a:spcPts val="0"/>
              </a:spcBef>
              <a:spcAft>
                <a:spcPts val="0"/>
              </a:spcAft>
              <a:buClr>
                <a:schemeClr val="dk1"/>
              </a:buClr>
              <a:buSzPts val="2200"/>
              <a:buFont typeface="Trebuchet MS"/>
              <a:buAutoNum type="arabicPeriod" startAt="7"/>
            </a:pPr>
            <a:r>
              <a:rPr lang="en-US" sz="2200"/>
              <a:t>Pursue sound fiscal management</a:t>
            </a:r>
            <a:endParaRPr/>
          </a:p>
          <a:p>
            <a:pPr marL="0" lvl="0" indent="0" algn="l" rtl="0">
              <a:lnSpc>
                <a:spcPct val="100000"/>
              </a:lnSpc>
              <a:spcBef>
                <a:spcPts val="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p:txBody>
      </p:sp>
      <p:sp>
        <p:nvSpPr>
          <p:cNvPr id="209" name="Google Shape;209;p8"/>
          <p:cNvSpPr txBox="1">
            <a:spLocks noGrp="1"/>
          </p:cNvSpPr>
          <p:nvPr>
            <p:ph type="body" idx="3"/>
          </p:nvPr>
        </p:nvSpPr>
        <p:spPr>
          <a:xfrm>
            <a:off x="6475412" y="1023144"/>
            <a:ext cx="5183188" cy="55800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0000"/>
              </a:buClr>
              <a:buSzPts val="3200"/>
              <a:buNone/>
            </a:pPr>
            <a:r>
              <a:rPr lang="en-US" sz="3200" u="sng">
                <a:solidFill>
                  <a:srgbClr val="FF0000"/>
                </a:solidFill>
              </a:rPr>
              <a:t>Medium-Term</a:t>
            </a:r>
            <a:endParaRPr sz="3200" u="sng">
              <a:solidFill>
                <a:srgbClr val="FF0000"/>
              </a:solidFill>
            </a:endParaRPr>
          </a:p>
        </p:txBody>
      </p:sp>
      <p:sp>
        <p:nvSpPr>
          <p:cNvPr id="210" name="Google Shape;210;p8"/>
          <p:cNvSpPr txBox="1">
            <a:spLocks noGrp="1"/>
          </p:cNvSpPr>
          <p:nvPr>
            <p:ph type="body" idx="4"/>
          </p:nvPr>
        </p:nvSpPr>
        <p:spPr>
          <a:xfrm>
            <a:off x="6286501" y="1581150"/>
            <a:ext cx="5562600" cy="43830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200"/>
              <a:buNone/>
            </a:pPr>
            <a:r>
              <a:rPr lang="en-US" sz="2200" b="1">
                <a:solidFill>
                  <a:srgbClr val="FF0000"/>
                </a:solidFill>
              </a:rPr>
              <a:t>More Jobs</a:t>
            </a:r>
            <a:endParaRPr/>
          </a:p>
          <a:p>
            <a:pPr marL="514350" lvl="0" indent="-514350" algn="l" rtl="0">
              <a:lnSpc>
                <a:spcPct val="100000"/>
              </a:lnSpc>
              <a:spcBef>
                <a:spcPts val="0"/>
              </a:spcBef>
              <a:spcAft>
                <a:spcPts val="0"/>
              </a:spcAft>
              <a:buClr>
                <a:schemeClr val="dk1"/>
              </a:buClr>
              <a:buSzPts val="2200"/>
              <a:buFont typeface="Trebuchet MS"/>
              <a:buAutoNum type="arabicPeriod"/>
            </a:pPr>
            <a:r>
              <a:rPr lang="en-US" sz="2200"/>
              <a:t>Promote investments</a:t>
            </a:r>
            <a:endParaRPr/>
          </a:p>
          <a:p>
            <a:pPr marL="514350" lvl="0" indent="-514350" algn="l" rtl="0">
              <a:lnSpc>
                <a:spcPct val="100000"/>
              </a:lnSpc>
              <a:spcBef>
                <a:spcPts val="0"/>
              </a:spcBef>
              <a:spcAft>
                <a:spcPts val="0"/>
              </a:spcAft>
              <a:buClr>
                <a:schemeClr val="dk1"/>
              </a:buClr>
              <a:buSzPts val="2200"/>
              <a:buFont typeface="Trebuchet MS"/>
              <a:buAutoNum type="arabicPeriod"/>
            </a:pPr>
            <a:r>
              <a:rPr lang="en-US" sz="2200"/>
              <a:t>Improve infrastructure</a:t>
            </a:r>
            <a:endParaRPr/>
          </a:p>
          <a:p>
            <a:pPr marL="514350" lvl="0" indent="-514350" algn="l" rtl="0">
              <a:lnSpc>
                <a:spcPct val="100000"/>
              </a:lnSpc>
              <a:spcBef>
                <a:spcPts val="0"/>
              </a:spcBef>
              <a:spcAft>
                <a:spcPts val="0"/>
              </a:spcAft>
              <a:buClr>
                <a:schemeClr val="dk1"/>
              </a:buClr>
              <a:buSzPts val="2200"/>
              <a:buFont typeface="Trebuchet MS"/>
              <a:buAutoNum type="arabicPeriod"/>
            </a:pPr>
            <a:r>
              <a:rPr lang="en-US" sz="2200"/>
              <a:t>Ensure energy security</a:t>
            </a:r>
            <a:endParaRPr/>
          </a:p>
          <a:p>
            <a:pPr marL="0" lvl="0" indent="0" algn="l" rtl="0">
              <a:lnSpc>
                <a:spcPct val="100000"/>
              </a:lnSpc>
              <a:spcBef>
                <a:spcPts val="0"/>
              </a:spcBef>
              <a:spcAft>
                <a:spcPts val="0"/>
              </a:spcAft>
              <a:buClr>
                <a:srgbClr val="FF0000"/>
              </a:buClr>
              <a:buSzPts val="2200"/>
              <a:buNone/>
            </a:pPr>
            <a:r>
              <a:rPr lang="en-US" sz="2200">
                <a:solidFill>
                  <a:srgbClr val="FF0000"/>
                </a:solidFill>
              </a:rPr>
              <a:t>Quality Jobs</a:t>
            </a:r>
            <a:endParaRPr/>
          </a:p>
          <a:p>
            <a:pPr marL="514350" lvl="0" indent="-514350" algn="l" rtl="0">
              <a:lnSpc>
                <a:spcPct val="100000"/>
              </a:lnSpc>
              <a:spcBef>
                <a:spcPts val="0"/>
              </a:spcBef>
              <a:spcAft>
                <a:spcPts val="0"/>
              </a:spcAft>
              <a:buClr>
                <a:schemeClr val="dk1"/>
              </a:buClr>
              <a:buSzPts val="2200"/>
              <a:buFont typeface="Trebuchet MS"/>
              <a:buAutoNum type="arabicPeriod" startAt="4"/>
            </a:pPr>
            <a:r>
              <a:rPr lang="en-US" sz="2200"/>
              <a:t>Increase employability</a:t>
            </a:r>
            <a:endParaRPr/>
          </a:p>
          <a:p>
            <a:pPr marL="514350" lvl="0" indent="-514350" algn="l" rtl="0">
              <a:lnSpc>
                <a:spcPct val="100000"/>
              </a:lnSpc>
              <a:spcBef>
                <a:spcPts val="0"/>
              </a:spcBef>
              <a:spcAft>
                <a:spcPts val="0"/>
              </a:spcAft>
              <a:buClr>
                <a:schemeClr val="dk1"/>
              </a:buClr>
              <a:buSzPts val="2200"/>
              <a:buFont typeface="Trebuchet MS"/>
              <a:buAutoNum type="arabicPeriod" startAt="4"/>
            </a:pPr>
            <a:r>
              <a:rPr lang="en-US" sz="2200"/>
              <a:t>Expand and improve digital infrastructure</a:t>
            </a:r>
            <a:endParaRPr/>
          </a:p>
          <a:p>
            <a:pPr marL="514350" lvl="0" indent="-514350" algn="l" rtl="0">
              <a:lnSpc>
                <a:spcPct val="100000"/>
              </a:lnSpc>
              <a:spcBef>
                <a:spcPts val="0"/>
              </a:spcBef>
              <a:spcAft>
                <a:spcPts val="0"/>
              </a:spcAft>
              <a:buClr>
                <a:schemeClr val="dk1"/>
              </a:buClr>
              <a:buSzPts val="2200"/>
              <a:buFont typeface="Trebuchet MS"/>
              <a:buAutoNum type="arabicPeriod" startAt="4"/>
            </a:pPr>
            <a:r>
              <a:rPr lang="en-US" sz="2200"/>
              <a:t>Encourage R&amp;D and innovation</a:t>
            </a:r>
            <a:endParaRPr/>
          </a:p>
          <a:p>
            <a:pPr marL="0" lvl="0" indent="0" algn="l" rtl="0">
              <a:lnSpc>
                <a:spcPct val="100000"/>
              </a:lnSpc>
              <a:spcBef>
                <a:spcPts val="0"/>
              </a:spcBef>
              <a:spcAft>
                <a:spcPts val="0"/>
              </a:spcAft>
              <a:buClr>
                <a:srgbClr val="FF0000"/>
              </a:buClr>
              <a:buSzPts val="2200"/>
              <a:buNone/>
            </a:pPr>
            <a:r>
              <a:rPr lang="en-US" sz="2200">
                <a:solidFill>
                  <a:srgbClr val="FF0000"/>
                </a:solidFill>
              </a:rPr>
              <a:t>Green Jobs</a:t>
            </a:r>
            <a:endParaRPr/>
          </a:p>
          <a:p>
            <a:pPr marL="514350" lvl="0" indent="-514350" algn="l" rtl="0">
              <a:lnSpc>
                <a:spcPct val="100000"/>
              </a:lnSpc>
              <a:spcBef>
                <a:spcPts val="0"/>
              </a:spcBef>
              <a:spcAft>
                <a:spcPts val="0"/>
              </a:spcAft>
              <a:buClr>
                <a:schemeClr val="dk1"/>
              </a:buClr>
              <a:buSzPts val="2200"/>
              <a:buFont typeface="Trebuchet MS"/>
              <a:buAutoNum type="arabicPeriod" startAt="7"/>
            </a:pPr>
            <a:r>
              <a:rPr lang="en-US" sz="2200"/>
              <a:t>Adopt a green (and blue) economy roadmap</a:t>
            </a:r>
            <a:endParaRPr/>
          </a:p>
          <a:p>
            <a:pPr marL="514350" lvl="0" indent="-514350" algn="l" rtl="0">
              <a:lnSpc>
                <a:spcPct val="100000"/>
              </a:lnSpc>
              <a:spcBef>
                <a:spcPts val="0"/>
              </a:spcBef>
              <a:spcAft>
                <a:spcPts val="0"/>
              </a:spcAft>
              <a:buClr>
                <a:schemeClr val="dk1"/>
              </a:buClr>
              <a:buSzPts val="2200"/>
              <a:buFont typeface="Trebuchet MS"/>
              <a:buAutoNum type="arabicPeriod" startAt="7"/>
            </a:pPr>
            <a:r>
              <a:rPr lang="en-US" sz="2200"/>
              <a:t>Establish livable and sustainable communities</a:t>
            </a:r>
            <a:endParaRPr/>
          </a:p>
        </p:txBody>
      </p:sp>
    </p:spTree>
  </p:cSld>
  <p:clrMapOvr>
    <a:masterClrMapping/>
  </p:clrMapOvr>
</p:sld>
</file>

<file path=ppt/theme/theme1.xml><?xml version="1.0" encoding="utf-8"?>
<a:theme xmlns:a="http://schemas.openxmlformats.org/drawingml/2006/main" name="Office Theme">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4029</Words>
  <Application>Microsoft Office PowerPoint</Application>
  <PresentationFormat>Widescreen</PresentationFormat>
  <Paragraphs>335</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Trebuchet MS</vt:lpstr>
      <vt:lpstr>Tahoma</vt:lpstr>
      <vt:lpstr>Calibri</vt:lpstr>
      <vt:lpstr>Arial</vt:lpstr>
      <vt:lpstr>Office Theme</vt:lpstr>
      <vt:lpstr>National Budget Call FY 2024</vt:lpstr>
      <vt:lpstr>Furthering Our Pursuit of Economic Transformation</vt:lpstr>
      <vt:lpstr>Guidelines in the Formulation of Agencies’ Tier 2 Levels</vt:lpstr>
      <vt:lpstr>PowerPoint Presentation</vt:lpstr>
      <vt:lpstr>PowerPoint Presentation</vt:lpstr>
      <vt:lpstr>PowerPoint Presentation</vt:lpstr>
      <vt:lpstr>PowerPoint Presentation</vt:lpstr>
      <vt:lpstr>PowerPoint Presentation</vt:lpstr>
      <vt:lpstr>8-Point Socioeconomic Agenda</vt:lpstr>
      <vt:lpstr>PowerPoint Presentation</vt:lpstr>
      <vt:lpstr>Details of Tier 2 Proposals</vt:lpstr>
      <vt:lpstr>Details of Tier 2 Proposals</vt:lpstr>
      <vt:lpstr>Updating of the Personal Services Itemization and Plantilla of Personnel (PSIPOP)</vt:lpstr>
      <vt:lpstr>Details of Tier 2 Proposals</vt:lpstr>
      <vt:lpstr>Details of Tier 2 Proposals</vt:lpstr>
      <vt:lpstr>Details of Tier 2 Proposals</vt:lpstr>
      <vt:lpstr>Details of Tier 2 Proposals</vt:lpstr>
      <vt:lpstr>Details of Tier 2 Proposals</vt:lpstr>
      <vt:lpstr>Details of Tier 2 Proposals</vt:lpstr>
      <vt:lpstr>Details of Tier 2 Proposals</vt:lpstr>
      <vt:lpstr>Changes in the Contents of Annex B of the Budget Call  vs Last Year</vt:lpstr>
      <vt:lpstr>Personnel Services BP Form 201-A</vt:lpstr>
      <vt:lpstr>Specific Guidelines on the Allocation for Objects of Expenditure</vt:lpstr>
      <vt:lpstr>Specific Guidelines on the Allocation for Objects of Expenditure</vt:lpstr>
      <vt:lpstr>Specific Guidelines on the Allocation for Objects of Expenditure</vt:lpstr>
      <vt:lpstr>Specific Guidelines on the Allocation for Objects of Expenditure</vt:lpstr>
      <vt:lpstr>MOOE BP Form 201-B</vt:lpstr>
      <vt:lpstr>Specific Guidelines on the Allocation for Objects of Expenditure</vt:lpstr>
      <vt:lpstr>Financial Expenses BP Form 201-C</vt:lpstr>
      <vt:lpstr>Specific Guidelines on the Allocation for Objects of Expenditure</vt:lpstr>
      <vt:lpstr>Capital Outlays BP Form 201-D</vt:lpstr>
      <vt:lpstr>Specific Guidelines on the Allocation for Objects of Expenditure</vt:lpstr>
      <vt:lpstr>Specific Guidelines on the Allocation for Objects of Expenditure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Budget Call FY 2024</dc:title>
  <dc:creator>Pierre Angelica C. Rañon</dc:creator>
  <cp:lastModifiedBy>Celso M. De Lara</cp:lastModifiedBy>
  <cp:revision>1</cp:revision>
  <dcterms:created xsi:type="dcterms:W3CDTF">2023-01-12T06:26:29Z</dcterms:created>
  <dcterms:modified xsi:type="dcterms:W3CDTF">2023-01-27T08:13:00Z</dcterms:modified>
</cp:coreProperties>
</file>