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74" r:id="rId4"/>
    <p:sldId id="273" r:id="rId5"/>
    <p:sldId id="275" r:id="rId6"/>
    <p:sldId id="276" r:id="rId7"/>
    <p:sldId id="277" r:id="rId8"/>
    <p:sldId id="278" r:id="rId9"/>
    <p:sldId id="286" r:id="rId10"/>
    <p:sldId id="287" r:id="rId11"/>
    <p:sldId id="265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12192000" cy="6858000"/>
  <p:notesSz cx="6805613" cy="9939338"/>
  <p:embeddedFontLs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Book Antiqua" panose="02040602050305030304" pitchFamily="18" charset="0"/>
      <p:regular r:id="rId27"/>
      <p:bold r:id="rId28"/>
      <p:italic r:id="rId29"/>
      <p:boldItalic r:id="rId30"/>
    </p:embeddedFont>
    <p:embeddedFont>
      <p:font typeface="Felix Titling" panose="04060505060202020A04" pitchFamily="82" charset="0"/>
      <p:regular r:id="rId31"/>
    </p:embeddedFont>
    <p:embeddedFont>
      <p:font typeface="Source Sans Pro" panose="020B0604020202020204" charset="0"/>
      <p:regular r:id="rId32"/>
      <p:bold r:id="rId33"/>
      <p:italic r:id="rId34"/>
      <p:boldItalic r:id="rId35"/>
    </p:embeddedFont>
    <p:embeddedFont>
      <p:font typeface="맑은 고딕" panose="020B0503020000020004" pitchFamily="34" charset="-127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6jacmB+iJqWARVxMaFWugv1oMi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ACH ADAR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78F206-8C77-4869-9622-E22500488EC1}">
  <a:tblStyle styleId="{7F78F206-8C77-4869-9622-E22500488EC1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E7"/>
          </a:solidFill>
        </a:fill>
      </a:tcStyle>
    </a:wholeTbl>
    <a:band1H>
      <a:tcTxStyle/>
      <a:tcStyle>
        <a:tcBdr/>
        <a:fill>
          <a:solidFill>
            <a:srgbClr val="CFDE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E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690" autoAdjust="0"/>
  </p:normalViewPr>
  <p:slideViewPr>
    <p:cSldViewPr snapToGrid="0">
      <p:cViewPr varScale="1">
        <p:scale>
          <a:sx n="69" d="100"/>
          <a:sy n="69" d="100"/>
        </p:scale>
        <p:origin x="20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09505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1989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007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266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870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8982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9d210dce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e9d210dcec_0_50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9432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9d210dce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e9d210dcec_0_50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6650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017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4014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61826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38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52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9d210dce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e9d210dcec_0_50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12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05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16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788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5930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98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>
            <a:spLocks noGrp="1"/>
          </p:cNvSpPr>
          <p:nvPr>
            <p:ph type="ctrTitle"/>
          </p:nvPr>
        </p:nvSpPr>
        <p:spPr>
          <a:xfrm>
            <a:off x="372208" y="3806547"/>
            <a:ext cx="5852746" cy="71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ubTitle" idx="1"/>
          </p:nvPr>
        </p:nvSpPr>
        <p:spPr>
          <a:xfrm>
            <a:off x="372208" y="4657115"/>
            <a:ext cx="5852746" cy="49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ftr" idx="11"/>
          </p:nvPr>
        </p:nvSpPr>
        <p:spPr>
          <a:xfrm>
            <a:off x="2688301" y="6356350"/>
            <a:ext cx="24781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5373498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2688301" y="6356350"/>
            <a:ext cx="24781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5373498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pic>
        <p:nvPicPr>
          <p:cNvPr id="40" name="Google Shape;4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2688301" y="6356350"/>
            <a:ext cx="24781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5373498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pic>
        <p:nvPicPr>
          <p:cNvPr id="51" name="Google Shape;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6582" y="6219825"/>
            <a:ext cx="3781206" cy="46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2688301" y="6356350"/>
            <a:ext cx="24781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5373498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6582" y="6219825"/>
            <a:ext cx="3781206" cy="46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2688301" y="6356350"/>
            <a:ext cx="24781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5373498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2688301" y="6356350"/>
            <a:ext cx="24781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5373498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2688301" y="6356350"/>
            <a:ext cx="24781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5373498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2688301" y="6356350"/>
            <a:ext cx="24781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5373498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2688301" y="6356350"/>
            <a:ext cx="24781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5373498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ftr" idx="11"/>
          </p:nvPr>
        </p:nvSpPr>
        <p:spPr>
          <a:xfrm>
            <a:off x="2688301" y="6356350"/>
            <a:ext cx="24781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ldNum" idx="12"/>
          </p:nvPr>
        </p:nvSpPr>
        <p:spPr>
          <a:xfrm>
            <a:off x="5373498" y="6356350"/>
            <a:ext cx="16520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pic>
        <p:nvPicPr>
          <p:cNvPr id="12" name="Google Shape;12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226582" y="6219825"/>
            <a:ext cx="3781206" cy="4617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C27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68025" y="2071046"/>
            <a:ext cx="5852700" cy="24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188"/>
              </a:buClr>
              <a:buSzPct val="100000"/>
              <a:buFont typeface="Trebuchet MS"/>
              <a:buNone/>
            </a:pPr>
            <a:r>
              <a:rPr lang="en-PH" sz="4000" dirty="0">
                <a:solidFill>
                  <a:srgbClr val="D9E188"/>
                </a:solidFill>
              </a:rPr>
              <a:t>FY 2024 BUDGET PREPARATION CALENDAR AND SUBMISSION REQUIREMENTS</a:t>
            </a:r>
            <a:endParaRPr sz="4000" dirty="0"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168025" y="5073334"/>
            <a:ext cx="58527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188"/>
              </a:buClr>
              <a:buSzPct val="100000"/>
              <a:buNone/>
            </a:pPr>
            <a:r>
              <a:rPr lang="en-US" sz="4500" dirty="0">
                <a:solidFill>
                  <a:srgbClr val="D9E188"/>
                </a:solidFill>
              </a:rPr>
              <a:t>Junaid Ibne M. Karim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188"/>
              </a:buClr>
              <a:buSzPct val="100000"/>
              <a:buNone/>
            </a:pPr>
            <a:r>
              <a:rPr lang="en-US" sz="2800" dirty="0">
                <a:solidFill>
                  <a:srgbClr val="D9E188"/>
                </a:solidFill>
              </a:rPr>
              <a:t>Acting Division Chief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188"/>
              </a:buClr>
              <a:buSzPct val="100000"/>
              <a:buNone/>
            </a:pPr>
            <a:r>
              <a:rPr lang="en-US" sz="2800" dirty="0">
                <a:solidFill>
                  <a:srgbClr val="D9E188"/>
                </a:solidFill>
              </a:rPr>
              <a:t>BMB-E</a:t>
            </a:r>
            <a:endParaRPr sz="2800" dirty="0">
              <a:solidFill>
                <a:srgbClr val="D9E188"/>
              </a:solidFill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4838" y="751972"/>
            <a:ext cx="1319074" cy="131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72;p16">
            <a:extLst>
              <a:ext uri="{FF2B5EF4-FFF2-40B4-BE49-F238E27FC236}">
                <a16:creationId xmlns:a16="http://schemas.microsoft.com/office/drawing/2014/main" xmlns="" id="{8CEE4102-13EA-4FDF-A01B-2338A7EA976A}"/>
              </a:ext>
            </a:extLst>
          </p:cNvPr>
          <p:cNvSpPr txBox="1">
            <a:spLocks/>
          </p:cNvSpPr>
          <p:nvPr/>
        </p:nvSpPr>
        <p:spPr>
          <a:xfrm>
            <a:off x="698500" y="876377"/>
            <a:ext cx="11055928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ACTIVITIES WITH REVISED SCHEDULE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3D8B99BC-8924-463F-A774-3AF57ED13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90672"/>
              </p:ext>
            </p:extLst>
          </p:nvPr>
        </p:nvGraphicFramePr>
        <p:xfrm>
          <a:off x="698500" y="1913004"/>
          <a:ext cx="10795000" cy="3474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88125">
                  <a:extLst>
                    <a:ext uri="{9D8B030D-6E8A-4147-A177-3AD203B41FA5}">
                      <a16:colId xmlns:a16="http://schemas.microsoft.com/office/drawing/2014/main" xmlns="" val="3116996609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xmlns="" val="1476433747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xmlns="" val="3007313970"/>
                    </a:ext>
                  </a:extLst>
                </a:gridCol>
              </a:tblGrid>
              <a:tr h="403705">
                <a:tc>
                  <a:txBody>
                    <a:bodyPr/>
                    <a:lstStyle/>
                    <a:p>
                      <a:pPr algn="ctr"/>
                      <a:r>
                        <a:rPr lang="en-PH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096431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Encoding and submission of all BP Forms  of FY 2024 Budget Proposals (thru OSBPS) Details of Tier 1 (FEs) and Tier 2 (New Spending) 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April 17 - May 15, 2023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(29 days)</a:t>
                      </a:r>
                    </a:p>
                    <a:p>
                      <a:endParaRPr lang="en-PH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PH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PH" sz="2400" b="1" baseline="30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</a:t>
                      </a:r>
                      <a:r>
                        <a:rPr lang="en-PH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week of March – April 30, 2023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PH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 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88666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Submission of signed hard copies of FY 2024 Budget Proposals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658291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Conduct of Technical Budget Hearings for Tier 2 (New Spending) Proposals, including PCB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3791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77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;p16">
            <a:extLst>
              <a:ext uri="{FF2B5EF4-FFF2-40B4-BE49-F238E27FC236}">
                <a16:creationId xmlns:a16="http://schemas.microsoft.com/office/drawing/2014/main" xmlns="" id="{8575E9BA-FC8C-463A-8D73-B43EAB6706D4}"/>
              </a:ext>
            </a:extLst>
          </p:cNvPr>
          <p:cNvSpPr txBox="1">
            <a:spLocks/>
          </p:cNvSpPr>
          <p:nvPr/>
        </p:nvSpPr>
        <p:spPr>
          <a:xfrm>
            <a:off x="1840349" y="730085"/>
            <a:ext cx="8321400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SUBMISSION DEADLINE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25C8C54-0379-49E3-9CA4-4ED007C25FD2}"/>
              </a:ext>
            </a:extLst>
          </p:cNvPr>
          <p:cNvGrpSpPr/>
          <p:nvPr/>
        </p:nvGrpSpPr>
        <p:grpSpPr>
          <a:xfrm>
            <a:off x="701852" y="1531916"/>
            <a:ext cx="3759301" cy="4281055"/>
            <a:chOff x="701852" y="1531916"/>
            <a:chExt cx="3759301" cy="42810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F1E08D2-A4B2-452F-B801-3A6E2CA4C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852" y="1531916"/>
              <a:ext cx="3759301" cy="42810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912BFAD-B0EA-4689-B78E-EA4B5FCCB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6104" y="3429000"/>
              <a:ext cx="3510796" cy="977635"/>
            </a:xfrm>
            <a:prstGeom prst="rect">
              <a:avLst/>
            </a:prstGeom>
          </p:spPr>
        </p:pic>
      </p:grpSp>
      <p:sp>
        <p:nvSpPr>
          <p:cNvPr id="9" name="Google Shape;147;p26">
            <a:extLst>
              <a:ext uri="{FF2B5EF4-FFF2-40B4-BE49-F238E27FC236}">
                <a16:creationId xmlns:a16="http://schemas.microsoft.com/office/drawing/2014/main" xmlns="" id="{7FE0E1F6-D200-42E4-9E7F-94706918B506}"/>
              </a:ext>
            </a:extLst>
          </p:cNvPr>
          <p:cNvSpPr txBox="1">
            <a:spLocks/>
          </p:cNvSpPr>
          <p:nvPr/>
        </p:nvSpPr>
        <p:spPr>
          <a:xfrm>
            <a:off x="4666103" y="2441141"/>
            <a:ext cx="6824045" cy="223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92075" indent="0"/>
            <a:r>
              <a:rPr lang="en-PH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Preparation Forms for the:   </a:t>
            </a:r>
          </a:p>
          <a:p>
            <a:r>
              <a:rPr lang="en-PH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PH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2022 Actual Obligations; and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endParaRPr lang="en-PH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PH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2022-2026 Revenue Program;   </a:t>
            </a:r>
          </a:p>
        </p:txBody>
      </p:sp>
      <p:sp>
        <p:nvSpPr>
          <p:cNvPr id="7" name="Google Shape;147;p26">
            <a:extLst>
              <a:ext uri="{FF2B5EF4-FFF2-40B4-BE49-F238E27FC236}">
                <a16:creationId xmlns:a16="http://schemas.microsoft.com/office/drawing/2014/main" xmlns="" id="{7CB9A036-1517-46FF-B858-B2B65E4D03D8}"/>
              </a:ext>
            </a:extLst>
          </p:cNvPr>
          <p:cNvSpPr txBox="1">
            <a:spLocks/>
          </p:cNvSpPr>
          <p:nvPr/>
        </p:nvSpPr>
        <p:spPr>
          <a:xfrm>
            <a:off x="871899" y="4417279"/>
            <a:ext cx="3419205" cy="69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just"/>
            <a:r>
              <a:rPr lang="en-PH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EXTENSION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F983AA2-1A73-4C45-8C5F-6F11F5D58684}"/>
              </a:ext>
            </a:extLst>
          </p:cNvPr>
          <p:cNvGrpSpPr/>
          <p:nvPr/>
        </p:nvGrpSpPr>
        <p:grpSpPr>
          <a:xfrm>
            <a:off x="7530163" y="1610244"/>
            <a:ext cx="3759301" cy="4281055"/>
            <a:chOff x="7530163" y="1610244"/>
            <a:chExt cx="3759301" cy="42810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F1E08D2-A4B2-452F-B801-3A6E2CA4C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0163" y="1610244"/>
              <a:ext cx="3759301" cy="428105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9EA8641-CA49-4453-9FB6-B0508948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81245" y="3429000"/>
              <a:ext cx="3708219" cy="938170"/>
            </a:xfrm>
            <a:prstGeom prst="rect">
              <a:avLst/>
            </a:prstGeom>
          </p:spPr>
        </p:pic>
      </p:grpSp>
      <p:sp>
        <p:nvSpPr>
          <p:cNvPr id="5" name="Google Shape;72;p16">
            <a:extLst>
              <a:ext uri="{FF2B5EF4-FFF2-40B4-BE49-F238E27FC236}">
                <a16:creationId xmlns:a16="http://schemas.microsoft.com/office/drawing/2014/main" xmlns="" id="{8575E9BA-FC8C-463A-8D73-B43EAB6706D4}"/>
              </a:ext>
            </a:extLst>
          </p:cNvPr>
          <p:cNvSpPr txBox="1">
            <a:spLocks/>
          </p:cNvSpPr>
          <p:nvPr/>
        </p:nvSpPr>
        <p:spPr>
          <a:xfrm>
            <a:off x="1840349" y="730085"/>
            <a:ext cx="8321400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REVISED SUBMISSION DEADLINE</a:t>
            </a:r>
          </a:p>
        </p:txBody>
      </p:sp>
      <p:sp>
        <p:nvSpPr>
          <p:cNvPr id="7" name="Google Shape;147;p26">
            <a:extLst>
              <a:ext uri="{FF2B5EF4-FFF2-40B4-BE49-F238E27FC236}">
                <a16:creationId xmlns:a16="http://schemas.microsoft.com/office/drawing/2014/main" xmlns="" id="{1248B4FA-5033-4D74-B791-C02A1B2D68B0}"/>
              </a:ext>
            </a:extLst>
          </p:cNvPr>
          <p:cNvSpPr txBox="1">
            <a:spLocks/>
          </p:cNvSpPr>
          <p:nvPr/>
        </p:nvSpPr>
        <p:spPr>
          <a:xfrm>
            <a:off x="710703" y="2817525"/>
            <a:ext cx="6377368" cy="166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just"/>
            <a:r>
              <a:rPr lang="en-PH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Budget Preparation Forms for the FY 2024 Budget Proposals (Tiers 1 and 2)</a:t>
            </a:r>
          </a:p>
        </p:txBody>
      </p:sp>
      <p:sp>
        <p:nvSpPr>
          <p:cNvPr id="12" name="Google Shape;147;p26">
            <a:extLst>
              <a:ext uri="{FF2B5EF4-FFF2-40B4-BE49-F238E27FC236}">
                <a16:creationId xmlns:a16="http://schemas.microsoft.com/office/drawing/2014/main" xmlns="" id="{A365E5BA-65CE-4F06-8E9F-8FBC6B9F6A45}"/>
              </a:ext>
            </a:extLst>
          </p:cNvPr>
          <p:cNvSpPr txBox="1">
            <a:spLocks/>
          </p:cNvSpPr>
          <p:nvPr/>
        </p:nvSpPr>
        <p:spPr>
          <a:xfrm>
            <a:off x="7700210" y="4259327"/>
            <a:ext cx="3419205" cy="69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just"/>
            <a:r>
              <a:rPr lang="en-PH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EXTENSION</a:t>
            </a:r>
          </a:p>
        </p:txBody>
      </p:sp>
    </p:spTree>
    <p:extLst>
      <p:ext uri="{BB962C8B-B14F-4D97-AF65-F5344CB8AC3E}">
        <p14:creationId xmlns:p14="http://schemas.microsoft.com/office/powerpoint/2010/main" val="178123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72;p16">
            <a:extLst>
              <a:ext uri="{FF2B5EF4-FFF2-40B4-BE49-F238E27FC236}">
                <a16:creationId xmlns:a16="http://schemas.microsoft.com/office/drawing/2014/main" xmlns="" id="{95DA139D-2474-443B-A2EC-DDF038193669}"/>
              </a:ext>
            </a:extLst>
          </p:cNvPr>
          <p:cNvSpPr txBox="1">
            <a:spLocks/>
          </p:cNvSpPr>
          <p:nvPr/>
        </p:nvSpPr>
        <p:spPr>
          <a:xfrm>
            <a:off x="1935300" y="563649"/>
            <a:ext cx="8321400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Submission requirements</a:t>
            </a:r>
          </a:p>
        </p:txBody>
      </p:sp>
      <p:cxnSp>
        <p:nvCxnSpPr>
          <p:cNvPr id="17" name="Google Shape;7408;p103">
            <a:extLst>
              <a:ext uri="{FF2B5EF4-FFF2-40B4-BE49-F238E27FC236}">
                <a16:creationId xmlns:a16="http://schemas.microsoft.com/office/drawing/2014/main" xmlns="" id="{65049BA4-58A6-4C5D-93FC-4161C0E1280B}"/>
              </a:ext>
            </a:extLst>
          </p:cNvPr>
          <p:cNvCxnSpPr/>
          <p:nvPr/>
        </p:nvCxnSpPr>
        <p:spPr>
          <a:xfrm>
            <a:off x="6106431" y="2824226"/>
            <a:ext cx="63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" name="Google Shape;7411;p103">
            <a:extLst>
              <a:ext uri="{FF2B5EF4-FFF2-40B4-BE49-F238E27FC236}">
                <a16:creationId xmlns:a16="http://schemas.microsoft.com/office/drawing/2014/main" xmlns="" id="{C38527E7-B5DF-410E-BBE6-5843E7F3C05A}"/>
              </a:ext>
            </a:extLst>
          </p:cNvPr>
          <p:cNvCxnSpPr/>
          <p:nvPr/>
        </p:nvCxnSpPr>
        <p:spPr>
          <a:xfrm rot="10800000">
            <a:off x="5091881" y="4255676"/>
            <a:ext cx="63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" name="Google Shape;7414;p103">
            <a:extLst>
              <a:ext uri="{FF2B5EF4-FFF2-40B4-BE49-F238E27FC236}">
                <a16:creationId xmlns:a16="http://schemas.microsoft.com/office/drawing/2014/main" xmlns="" id="{E752F537-D721-4C29-80EF-9B4C1A9FB012}"/>
              </a:ext>
            </a:extLst>
          </p:cNvPr>
          <p:cNvCxnSpPr>
            <a:cxnSpLocks/>
          </p:cNvCxnSpPr>
          <p:nvPr/>
        </p:nvCxnSpPr>
        <p:spPr>
          <a:xfrm flipH="1">
            <a:off x="5928104" y="2738414"/>
            <a:ext cx="6440" cy="31020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7415;p103">
            <a:extLst>
              <a:ext uri="{FF2B5EF4-FFF2-40B4-BE49-F238E27FC236}">
                <a16:creationId xmlns:a16="http://schemas.microsoft.com/office/drawing/2014/main" xmlns="" id="{E58DA94C-601F-4B3C-8E3B-0617F2E72FA1}"/>
              </a:ext>
            </a:extLst>
          </p:cNvPr>
          <p:cNvSpPr/>
          <p:nvPr/>
        </p:nvSpPr>
        <p:spPr>
          <a:xfrm flipH="1">
            <a:off x="5627689" y="2529127"/>
            <a:ext cx="600830" cy="600807"/>
          </a:xfrm>
          <a:custGeom>
            <a:avLst/>
            <a:gdLst/>
            <a:ahLst/>
            <a:cxnLst/>
            <a:rect l="l" t="t" r="r" b="b"/>
            <a:pathLst>
              <a:path w="9109" h="9109" extrusionOk="0">
                <a:moveTo>
                  <a:pt x="4543" y="9108"/>
                </a:moveTo>
                <a:cubicBezTo>
                  <a:pt x="7054" y="9108"/>
                  <a:pt x="9108" y="7054"/>
                  <a:pt x="9108" y="4566"/>
                </a:cubicBezTo>
                <a:cubicBezTo>
                  <a:pt x="9108" y="2055"/>
                  <a:pt x="7054" y="1"/>
                  <a:pt x="4543" y="1"/>
                </a:cubicBezTo>
                <a:cubicBezTo>
                  <a:pt x="2055" y="1"/>
                  <a:pt x="1" y="2055"/>
                  <a:pt x="1" y="4566"/>
                </a:cubicBezTo>
                <a:cubicBezTo>
                  <a:pt x="1" y="7054"/>
                  <a:pt x="2055" y="9108"/>
                  <a:pt x="4543" y="91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1</a:t>
            </a:r>
            <a:endParaRPr sz="3600" dirty="0">
              <a:solidFill>
                <a:schemeClr val="lt2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  <p:sp>
        <p:nvSpPr>
          <p:cNvPr id="21" name="Google Shape;7416;p103">
            <a:extLst>
              <a:ext uri="{FF2B5EF4-FFF2-40B4-BE49-F238E27FC236}">
                <a16:creationId xmlns:a16="http://schemas.microsoft.com/office/drawing/2014/main" xmlns="" id="{895BB499-2671-4718-850E-42942703511C}"/>
              </a:ext>
            </a:extLst>
          </p:cNvPr>
          <p:cNvSpPr/>
          <p:nvPr/>
        </p:nvSpPr>
        <p:spPr>
          <a:xfrm>
            <a:off x="5638391" y="3969114"/>
            <a:ext cx="590127" cy="588659"/>
          </a:xfrm>
          <a:custGeom>
            <a:avLst/>
            <a:gdLst/>
            <a:ahLst/>
            <a:cxnLst/>
            <a:rect l="l" t="t" r="r" b="b"/>
            <a:pathLst>
              <a:path w="9109" h="9086" extrusionOk="0">
                <a:moveTo>
                  <a:pt x="4543" y="9085"/>
                </a:moveTo>
                <a:cubicBezTo>
                  <a:pt x="7054" y="9085"/>
                  <a:pt x="9108" y="7054"/>
                  <a:pt x="9108" y="4543"/>
                </a:cubicBezTo>
                <a:cubicBezTo>
                  <a:pt x="9108" y="2032"/>
                  <a:pt x="7054" y="1"/>
                  <a:pt x="4543" y="1"/>
                </a:cubicBezTo>
                <a:cubicBezTo>
                  <a:pt x="2055" y="1"/>
                  <a:pt x="1" y="2032"/>
                  <a:pt x="1" y="4543"/>
                </a:cubicBezTo>
                <a:cubicBezTo>
                  <a:pt x="1" y="7054"/>
                  <a:pt x="2055" y="9085"/>
                  <a:pt x="4543" y="908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  <a:latin typeface="Overpass ExtraBold"/>
                <a:sym typeface="Overpass ExtraBold"/>
              </a:rPr>
              <a:t>2</a:t>
            </a:r>
            <a:endParaRPr sz="3600" dirty="0"/>
          </a:p>
        </p:txBody>
      </p:sp>
      <p:sp>
        <p:nvSpPr>
          <p:cNvPr id="22" name="Google Shape;7426;p103">
            <a:extLst>
              <a:ext uri="{FF2B5EF4-FFF2-40B4-BE49-F238E27FC236}">
                <a16:creationId xmlns:a16="http://schemas.microsoft.com/office/drawing/2014/main" xmlns="" id="{6989362E-CB1B-4A84-880C-58F0020080EB}"/>
              </a:ext>
            </a:extLst>
          </p:cNvPr>
          <p:cNvSpPr txBox="1"/>
          <p:nvPr/>
        </p:nvSpPr>
        <p:spPr>
          <a:xfrm>
            <a:off x="6775029" y="1477954"/>
            <a:ext cx="4662627" cy="27699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proposals of departments/</a:t>
            </a:r>
          </a:p>
          <a:p>
            <a:pPr lvl="0" algn="just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agencies belonging to the education sector should cover those activities to be implemented within the Calendar Year (CY) 2024 (i.e., January to December 2024 only)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irrespective of the Academic year</a:t>
            </a:r>
            <a:endParaRPr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ource Sans Pro"/>
            </a:endParaRPr>
          </a:p>
        </p:txBody>
      </p:sp>
      <p:sp>
        <p:nvSpPr>
          <p:cNvPr id="23" name="Google Shape;7426;p103">
            <a:extLst>
              <a:ext uri="{FF2B5EF4-FFF2-40B4-BE49-F238E27FC236}">
                <a16:creationId xmlns:a16="http://schemas.microsoft.com/office/drawing/2014/main" xmlns="" id="{F4D5A47D-DBDB-4FED-8DB4-4520EC3FA0D8}"/>
              </a:ext>
            </a:extLst>
          </p:cNvPr>
          <p:cNvSpPr txBox="1"/>
          <p:nvPr/>
        </p:nvSpPr>
        <p:spPr>
          <a:xfrm>
            <a:off x="548287" y="3308922"/>
            <a:ext cx="4444832" cy="187786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budget proposals of agencies involving specific concerns,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endorsement of pertinent departments/agencies/</a:t>
            </a:r>
          </a:p>
          <a:p>
            <a:pPr lvl="0" algn="just"/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entities is required.</a:t>
            </a:r>
            <a:endParaRPr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140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2;p16">
            <a:extLst>
              <a:ext uri="{FF2B5EF4-FFF2-40B4-BE49-F238E27FC236}">
                <a16:creationId xmlns:a16="http://schemas.microsoft.com/office/drawing/2014/main" xmlns="" id="{10ED9687-07D4-4417-9BC0-6F937282BAFA}"/>
              </a:ext>
            </a:extLst>
          </p:cNvPr>
          <p:cNvSpPr txBox="1">
            <a:spLocks/>
          </p:cNvSpPr>
          <p:nvPr/>
        </p:nvSpPr>
        <p:spPr>
          <a:xfrm>
            <a:off x="1935300" y="382466"/>
            <a:ext cx="8321400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Submission requirements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5158791-525F-494A-B6D7-D07792276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091989"/>
              </p:ext>
            </p:extLst>
          </p:nvPr>
        </p:nvGraphicFramePr>
        <p:xfrm>
          <a:off x="698500" y="1278859"/>
          <a:ext cx="10795000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xmlns="" val="3116996609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xmlns="" val="1476433747"/>
                    </a:ext>
                  </a:extLst>
                </a:gridCol>
              </a:tblGrid>
              <a:tr h="403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ENDORSING ENTITY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SUBJECT OF ENDORSEMENT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096431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CHED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SUCs Budgets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88666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Research and Development (R&amp;D) in Agriculture and Fisheries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658291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PSA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Systems of Designated Statistics pursuant to E.O. No. 352 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1263378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R&amp;D in natural resources, environment, technological and engineering sciences 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8259862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DENR-NAMRIA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Procurement of data from airborne and spaceborne platforms and other related products and services for mapping purposes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718256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ICF Review Panel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Funding proposals pertaining to the Hosting of International Conferences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00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69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2;p16">
            <a:extLst>
              <a:ext uri="{FF2B5EF4-FFF2-40B4-BE49-F238E27FC236}">
                <a16:creationId xmlns:a16="http://schemas.microsoft.com/office/drawing/2014/main" xmlns="" id="{10ED9687-07D4-4417-9BC0-6F937282BAFA}"/>
              </a:ext>
            </a:extLst>
          </p:cNvPr>
          <p:cNvSpPr txBox="1">
            <a:spLocks/>
          </p:cNvSpPr>
          <p:nvPr/>
        </p:nvSpPr>
        <p:spPr>
          <a:xfrm>
            <a:off x="1935300" y="382466"/>
            <a:ext cx="8321400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Submission requirements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34AD22F-E698-49C8-BA8A-B1B811E5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02795"/>
              </p:ext>
            </p:extLst>
          </p:nvPr>
        </p:nvGraphicFramePr>
        <p:xfrm>
          <a:off x="698500" y="1278859"/>
          <a:ext cx="10795000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xmlns="" val="3116996609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xmlns="" val="1476433747"/>
                    </a:ext>
                  </a:extLst>
                </a:gridCol>
              </a:tblGrid>
              <a:tr h="403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ENDORSING ENTITY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SUBJECT OF ENDORSEMENT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096431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NEDA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infrastructure projects as covered by approved Three-Year Rolling Infrastructure Program (TRIP) and Public Investment Program (PIP)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88666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OPAPRU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Payapa</a:t>
                      </a:r>
                      <a:r>
                        <a:rPr lang="en-P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at </a:t>
                      </a:r>
                      <a:r>
                        <a:rPr lang="en-PH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Masaganang</a:t>
                      </a:r>
                      <a:r>
                        <a:rPr lang="en-P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PH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Pamayanan</a:t>
                      </a:r>
                      <a:r>
                        <a:rPr lang="en-P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(PAMANA) Program 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658291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DICT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Information Systems Strategic Plan (ISSP) in support of ICT-related proposals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1263378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OEO-</a:t>
                      </a:r>
                      <a:r>
                        <a:rPr lang="en-PH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PhilSA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 &amp; D of space science and technology applications (SSTAs) &amp; Procurement of data from spaceborne platforms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8259862"/>
                  </a:ext>
                </a:extLst>
              </a:tr>
              <a:tr h="403705">
                <a:tc>
                  <a:txBody>
                    <a:bodyPr/>
                    <a:lstStyle/>
                    <a:p>
                      <a:r>
                        <a:rPr lang="en-PH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lAEECC</a:t>
                      </a:r>
                      <a:r>
                        <a:rPr lang="en-P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(DOE as secretariat)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Government Energy Efficiency Projects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718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792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2;p16">
            <a:extLst>
              <a:ext uri="{FF2B5EF4-FFF2-40B4-BE49-F238E27FC236}">
                <a16:creationId xmlns:a16="http://schemas.microsoft.com/office/drawing/2014/main" xmlns="" id="{63D5C889-DF35-49AF-8059-A19D04E53945}"/>
              </a:ext>
            </a:extLst>
          </p:cNvPr>
          <p:cNvSpPr txBox="1">
            <a:spLocks/>
          </p:cNvSpPr>
          <p:nvPr/>
        </p:nvSpPr>
        <p:spPr>
          <a:xfrm>
            <a:off x="1935300" y="476967"/>
            <a:ext cx="8321400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Submission requirements</a:t>
            </a:r>
          </a:p>
        </p:txBody>
      </p:sp>
      <p:cxnSp>
        <p:nvCxnSpPr>
          <p:cNvPr id="11" name="Google Shape;7408;p103">
            <a:extLst>
              <a:ext uri="{FF2B5EF4-FFF2-40B4-BE49-F238E27FC236}">
                <a16:creationId xmlns:a16="http://schemas.microsoft.com/office/drawing/2014/main" xmlns="" id="{1C981EBA-BDC7-4E06-BD73-E9024930BB04}"/>
              </a:ext>
            </a:extLst>
          </p:cNvPr>
          <p:cNvCxnSpPr/>
          <p:nvPr/>
        </p:nvCxnSpPr>
        <p:spPr>
          <a:xfrm>
            <a:off x="6106431" y="2313594"/>
            <a:ext cx="63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" name="Google Shape;7409;p103">
            <a:extLst>
              <a:ext uri="{FF2B5EF4-FFF2-40B4-BE49-F238E27FC236}">
                <a16:creationId xmlns:a16="http://schemas.microsoft.com/office/drawing/2014/main" xmlns="" id="{525312A6-3610-4207-90CA-94EFDD423790}"/>
              </a:ext>
            </a:extLst>
          </p:cNvPr>
          <p:cNvCxnSpPr/>
          <p:nvPr/>
        </p:nvCxnSpPr>
        <p:spPr>
          <a:xfrm>
            <a:off x="6106431" y="5282194"/>
            <a:ext cx="63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" name="Google Shape;7411;p103">
            <a:extLst>
              <a:ext uri="{FF2B5EF4-FFF2-40B4-BE49-F238E27FC236}">
                <a16:creationId xmlns:a16="http://schemas.microsoft.com/office/drawing/2014/main" xmlns="" id="{D1962282-2D38-45FB-8381-73BC2247E13A}"/>
              </a:ext>
            </a:extLst>
          </p:cNvPr>
          <p:cNvCxnSpPr/>
          <p:nvPr/>
        </p:nvCxnSpPr>
        <p:spPr>
          <a:xfrm rot="10800000">
            <a:off x="5091881" y="3745044"/>
            <a:ext cx="63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" name="Google Shape;7414;p103">
            <a:extLst>
              <a:ext uri="{FF2B5EF4-FFF2-40B4-BE49-F238E27FC236}">
                <a16:creationId xmlns:a16="http://schemas.microsoft.com/office/drawing/2014/main" xmlns="" id="{486E3C29-851A-4763-A574-C3C6771AE451}"/>
              </a:ext>
            </a:extLst>
          </p:cNvPr>
          <p:cNvCxnSpPr>
            <a:cxnSpLocks/>
          </p:cNvCxnSpPr>
          <p:nvPr/>
        </p:nvCxnSpPr>
        <p:spPr>
          <a:xfrm flipH="1">
            <a:off x="5928104" y="2227782"/>
            <a:ext cx="6440" cy="31020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7415;p103">
            <a:extLst>
              <a:ext uri="{FF2B5EF4-FFF2-40B4-BE49-F238E27FC236}">
                <a16:creationId xmlns:a16="http://schemas.microsoft.com/office/drawing/2014/main" xmlns="" id="{A990E1BA-3349-46C6-9B5C-D196DA5BC2A5}"/>
              </a:ext>
            </a:extLst>
          </p:cNvPr>
          <p:cNvSpPr/>
          <p:nvPr/>
        </p:nvSpPr>
        <p:spPr>
          <a:xfrm flipH="1">
            <a:off x="5627689" y="2018495"/>
            <a:ext cx="600830" cy="600807"/>
          </a:xfrm>
          <a:custGeom>
            <a:avLst/>
            <a:gdLst/>
            <a:ahLst/>
            <a:cxnLst/>
            <a:rect l="l" t="t" r="r" b="b"/>
            <a:pathLst>
              <a:path w="9109" h="9109" extrusionOk="0">
                <a:moveTo>
                  <a:pt x="4543" y="9108"/>
                </a:moveTo>
                <a:cubicBezTo>
                  <a:pt x="7054" y="9108"/>
                  <a:pt x="9108" y="7054"/>
                  <a:pt x="9108" y="4566"/>
                </a:cubicBezTo>
                <a:cubicBezTo>
                  <a:pt x="9108" y="2055"/>
                  <a:pt x="7054" y="1"/>
                  <a:pt x="4543" y="1"/>
                </a:cubicBezTo>
                <a:cubicBezTo>
                  <a:pt x="2055" y="1"/>
                  <a:pt x="1" y="2055"/>
                  <a:pt x="1" y="4566"/>
                </a:cubicBezTo>
                <a:cubicBezTo>
                  <a:pt x="1" y="7054"/>
                  <a:pt x="2055" y="9108"/>
                  <a:pt x="4543" y="91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1</a:t>
            </a:r>
            <a:endParaRPr sz="3600" dirty="0">
              <a:solidFill>
                <a:schemeClr val="lt2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  <p:sp>
        <p:nvSpPr>
          <p:cNvPr id="24" name="Google Shape;7416;p103">
            <a:extLst>
              <a:ext uri="{FF2B5EF4-FFF2-40B4-BE49-F238E27FC236}">
                <a16:creationId xmlns:a16="http://schemas.microsoft.com/office/drawing/2014/main" xmlns="" id="{C99BACB1-0DF5-481C-B23A-42922131452A}"/>
              </a:ext>
            </a:extLst>
          </p:cNvPr>
          <p:cNvSpPr/>
          <p:nvPr/>
        </p:nvSpPr>
        <p:spPr>
          <a:xfrm>
            <a:off x="5638391" y="3458482"/>
            <a:ext cx="590127" cy="588659"/>
          </a:xfrm>
          <a:custGeom>
            <a:avLst/>
            <a:gdLst/>
            <a:ahLst/>
            <a:cxnLst/>
            <a:rect l="l" t="t" r="r" b="b"/>
            <a:pathLst>
              <a:path w="9109" h="9086" extrusionOk="0">
                <a:moveTo>
                  <a:pt x="4543" y="9085"/>
                </a:moveTo>
                <a:cubicBezTo>
                  <a:pt x="7054" y="9085"/>
                  <a:pt x="9108" y="7054"/>
                  <a:pt x="9108" y="4543"/>
                </a:cubicBezTo>
                <a:cubicBezTo>
                  <a:pt x="9108" y="2032"/>
                  <a:pt x="7054" y="1"/>
                  <a:pt x="4543" y="1"/>
                </a:cubicBezTo>
                <a:cubicBezTo>
                  <a:pt x="2055" y="1"/>
                  <a:pt x="1" y="2032"/>
                  <a:pt x="1" y="4543"/>
                </a:cubicBezTo>
                <a:cubicBezTo>
                  <a:pt x="1" y="7054"/>
                  <a:pt x="2055" y="9085"/>
                  <a:pt x="4543" y="908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  <a:latin typeface="Overpass ExtraBold"/>
                <a:sym typeface="Overpass ExtraBold"/>
              </a:rPr>
              <a:t>2</a:t>
            </a:r>
            <a:endParaRPr sz="3600" dirty="0"/>
          </a:p>
        </p:txBody>
      </p:sp>
      <p:sp>
        <p:nvSpPr>
          <p:cNvPr id="25" name="Google Shape;7417;p103">
            <a:extLst>
              <a:ext uri="{FF2B5EF4-FFF2-40B4-BE49-F238E27FC236}">
                <a16:creationId xmlns:a16="http://schemas.microsoft.com/office/drawing/2014/main" xmlns="" id="{4DB73069-72F4-42A5-B68B-6A8B53BDD186}"/>
              </a:ext>
            </a:extLst>
          </p:cNvPr>
          <p:cNvSpPr/>
          <p:nvPr/>
        </p:nvSpPr>
        <p:spPr>
          <a:xfrm flipH="1">
            <a:off x="5627689" y="5001438"/>
            <a:ext cx="600830" cy="600741"/>
          </a:xfrm>
          <a:custGeom>
            <a:avLst/>
            <a:gdLst/>
            <a:ahLst/>
            <a:cxnLst/>
            <a:rect l="l" t="t" r="r" b="b"/>
            <a:pathLst>
              <a:path w="9109" h="9108" extrusionOk="0">
                <a:moveTo>
                  <a:pt x="4543" y="9108"/>
                </a:moveTo>
                <a:cubicBezTo>
                  <a:pt x="7054" y="9108"/>
                  <a:pt x="9108" y="7054"/>
                  <a:pt x="9108" y="4566"/>
                </a:cubicBezTo>
                <a:cubicBezTo>
                  <a:pt x="9108" y="2055"/>
                  <a:pt x="7054" y="1"/>
                  <a:pt x="4543" y="1"/>
                </a:cubicBezTo>
                <a:cubicBezTo>
                  <a:pt x="2055" y="1"/>
                  <a:pt x="1" y="2055"/>
                  <a:pt x="1" y="4566"/>
                </a:cubicBezTo>
                <a:cubicBezTo>
                  <a:pt x="1" y="7054"/>
                  <a:pt x="2055" y="9108"/>
                  <a:pt x="4543" y="91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  <a:latin typeface="Overpass ExtraBold"/>
                <a:sym typeface="Overpass ExtraBold"/>
              </a:rPr>
              <a:t>3</a:t>
            </a:r>
            <a:endParaRPr sz="3600" dirty="0"/>
          </a:p>
        </p:txBody>
      </p:sp>
      <p:sp>
        <p:nvSpPr>
          <p:cNvPr id="26" name="Google Shape;7426;p103">
            <a:extLst>
              <a:ext uri="{FF2B5EF4-FFF2-40B4-BE49-F238E27FC236}">
                <a16:creationId xmlns:a16="http://schemas.microsoft.com/office/drawing/2014/main" xmlns="" id="{EDD92770-F745-4D97-84E6-1102A2CDA699}"/>
              </a:ext>
            </a:extLst>
          </p:cNvPr>
          <p:cNvSpPr txBox="1"/>
          <p:nvPr/>
        </p:nvSpPr>
        <p:spPr>
          <a:xfrm>
            <a:off x="6863800" y="1277233"/>
            <a:ext cx="4662627" cy="22809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proposals of departments/</a:t>
            </a:r>
          </a:p>
          <a:p>
            <a:pPr lvl="0" algn="just"/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agencies belonging to the education sector should cover those activities to be implemented within the Calendar Year (CY) 2024 (i.e., January to December 2024 only) </a:t>
            </a: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irrespective of the Academic year</a:t>
            </a:r>
            <a:endParaRPr sz="2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ource Sans Pro"/>
            </a:endParaRPr>
          </a:p>
        </p:txBody>
      </p:sp>
      <p:sp>
        <p:nvSpPr>
          <p:cNvPr id="27" name="Google Shape;7426;p103">
            <a:extLst>
              <a:ext uri="{FF2B5EF4-FFF2-40B4-BE49-F238E27FC236}">
                <a16:creationId xmlns:a16="http://schemas.microsoft.com/office/drawing/2014/main" xmlns="" id="{6C3EC691-ADD0-4E21-8F7E-E3A2CA3652B1}"/>
              </a:ext>
            </a:extLst>
          </p:cNvPr>
          <p:cNvSpPr txBox="1"/>
          <p:nvPr/>
        </p:nvSpPr>
        <p:spPr>
          <a:xfrm>
            <a:off x="548287" y="2904636"/>
            <a:ext cx="4444832" cy="168081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budget proposals of agencies involving specific concerns,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endorsement of pertinent departments/agencies/entities is required.</a:t>
            </a:r>
            <a:endParaRPr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ource Sans Pro"/>
            </a:endParaRPr>
          </a:p>
        </p:txBody>
      </p:sp>
      <p:sp>
        <p:nvSpPr>
          <p:cNvPr id="28" name="Google Shape;7426;p103">
            <a:extLst>
              <a:ext uri="{FF2B5EF4-FFF2-40B4-BE49-F238E27FC236}">
                <a16:creationId xmlns:a16="http://schemas.microsoft.com/office/drawing/2014/main" xmlns="" id="{E5501F85-AE57-476D-8DB5-342433CFB6C4}"/>
              </a:ext>
            </a:extLst>
          </p:cNvPr>
          <p:cNvSpPr txBox="1"/>
          <p:nvPr/>
        </p:nvSpPr>
        <p:spPr>
          <a:xfrm>
            <a:off x="6863799" y="3958120"/>
            <a:ext cx="4662627" cy="22809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proposals of participating agencies that form part of convergence programs and projects shall be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only to the specific priority programs and projects of a PCB duly coordinated with the lead agencies.</a:t>
            </a:r>
            <a:endParaRPr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58750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7409;p103">
            <a:extLst>
              <a:ext uri="{FF2B5EF4-FFF2-40B4-BE49-F238E27FC236}">
                <a16:creationId xmlns:a16="http://schemas.microsoft.com/office/drawing/2014/main" xmlns="" id="{07B21B8B-C1CB-4B7D-8583-126D2E368F7A}"/>
              </a:ext>
            </a:extLst>
          </p:cNvPr>
          <p:cNvCxnSpPr/>
          <p:nvPr/>
        </p:nvCxnSpPr>
        <p:spPr>
          <a:xfrm>
            <a:off x="6362770" y="5411114"/>
            <a:ext cx="63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" name="Google Shape;72;p16">
            <a:extLst>
              <a:ext uri="{FF2B5EF4-FFF2-40B4-BE49-F238E27FC236}">
                <a16:creationId xmlns:a16="http://schemas.microsoft.com/office/drawing/2014/main" xmlns="" id="{DFC75817-8D69-4CEA-9D24-2957649B388D}"/>
              </a:ext>
            </a:extLst>
          </p:cNvPr>
          <p:cNvSpPr txBox="1">
            <a:spLocks/>
          </p:cNvSpPr>
          <p:nvPr/>
        </p:nvSpPr>
        <p:spPr>
          <a:xfrm>
            <a:off x="1988981" y="424182"/>
            <a:ext cx="8321400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Submission requirements</a:t>
            </a:r>
          </a:p>
        </p:txBody>
      </p:sp>
      <p:cxnSp>
        <p:nvCxnSpPr>
          <p:cNvPr id="18" name="Google Shape;7409;p103">
            <a:extLst>
              <a:ext uri="{FF2B5EF4-FFF2-40B4-BE49-F238E27FC236}">
                <a16:creationId xmlns:a16="http://schemas.microsoft.com/office/drawing/2014/main" xmlns="" id="{1B8F0506-D661-4801-AB0B-7E2313726482}"/>
              </a:ext>
            </a:extLst>
          </p:cNvPr>
          <p:cNvCxnSpPr/>
          <p:nvPr/>
        </p:nvCxnSpPr>
        <p:spPr>
          <a:xfrm>
            <a:off x="6309631" y="3080596"/>
            <a:ext cx="63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" name="Google Shape;7410;p103">
            <a:extLst>
              <a:ext uri="{FF2B5EF4-FFF2-40B4-BE49-F238E27FC236}">
                <a16:creationId xmlns:a16="http://schemas.microsoft.com/office/drawing/2014/main" xmlns="" id="{C8EE8489-49B8-40AF-93C0-7A33F4692368}"/>
              </a:ext>
            </a:extLst>
          </p:cNvPr>
          <p:cNvCxnSpPr/>
          <p:nvPr/>
        </p:nvCxnSpPr>
        <p:spPr>
          <a:xfrm rot="10800000">
            <a:off x="5240177" y="4320233"/>
            <a:ext cx="63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" name="Google Shape;7411;p103">
            <a:extLst>
              <a:ext uri="{FF2B5EF4-FFF2-40B4-BE49-F238E27FC236}">
                <a16:creationId xmlns:a16="http://schemas.microsoft.com/office/drawing/2014/main" xmlns="" id="{1A7D3674-78AB-4CE8-8120-487EDFF2018F}"/>
              </a:ext>
            </a:extLst>
          </p:cNvPr>
          <p:cNvCxnSpPr/>
          <p:nvPr/>
        </p:nvCxnSpPr>
        <p:spPr>
          <a:xfrm rot="10800000">
            <a:off x="5241400" y="1853777"/>
            <a:ext cx="63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" name="Google Shape;7414;p103">
            <a:extLst>
              <a:ext uri="{FF2B5EF4-FFF2-40B4-BE49-F238E27FC236}">
                <a16:creationId xmlns:a16="http://schemas.microsoft.com/office/drawing/2014/main" xmlns="" id="{5624E0CE-D90F-4351-89D5-8D3E1763B925}"/>
              </a:ext>
            </a:extLst>
          </p:cNvPr>
          <p:cNvCxnSpPr>
            <a:cxnSpLocks/>
          </p:cNvCxnSpPr>
          <p:nvPr/>
        </p:nvCxnSpPr>
        <p:spPr>
          <a:xfrm>
            <a:off x="6137744" y="1835170"/>
            <a:ext cx="0" cy="381345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7416;p103">
            <a:extLst>
              <a:ext uri="{FF2B5EF4-FFF2-40B4-BE49-F238E27FC236}">
                <a16:creationId xmlns:a16="http://schemas.microsoft.com/office/drawing/2014/main" xmlns="" id="{D9B605E0-482E-4FAF-9A7D-68019EAE53AD}"/>
              </a:ext>
            </a:extLst>
          </p:cNvPr>
          <p:cNvSpPr/>
          <p:nvPr/>
        </p:nvSpPr>
        <p:spPr>
          <a:xfrm>
            <a:off x="5814549" y="2786267"/>
            <a:ext cx="590127" cy="588659"/>
          </a:xfrm>
          <a:custGeom>
            <a:avLst/>
            <a:gdLst/>
            <a:ahLst/>
            <a:cxnLst/>
            <a:rect l="l" t="t" r="r" b="b"/>
            <a:pathLst>
              <a:path w="9109" h="9086" extrusionOk="0">
                <a:moveTo>
                  <a:pt x="4543" y="9085"/>
                </a:moveTo>
                <a:cubicBezTo>
                  <a:pt x="7054" y="9085"/>
                  <a:pt x="9108" y="7054"/>
                  <a:pt x="9108" y="4543"/>
                </a:cubicBezTo>
                <a:cubicBezTo>
                  <a:pt x="9108" y="2032"/>
                  <a:pt x="7054" y="1"/>
                  <a:pt x="4543" y="1"/>
                </a:cubicBezTo>
                <a:cubicBezTo>
                  <a:pt x="2055" y="1"/>
                  <a:pt x="1" y="2032"/>
                  <a:pt x="1" y="4543"/>
                </a:cubicBezTo>
                <a:cubicBezTo>
                  <a:pt x="1" y="7054"/>
                  <a:pt x="2055" y="9085"/>
                  <a:pt x="4543" y="908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  <a:latin typeface="Overpass ExtraBold"/>
                <a:sym typeface="Overpass ExtraBold"/>
              </a:rPr>
              <a:t>5</a:t>
            </a:r>
            <a:endParaRPr sz="3600" dirty="0"/>
          </a:p>
        </p:txBody>
      </p:sp>
      <p:sp>
        <p:nvSpPr>
          <p:cNvPr id="23" name="Google Shape;7417;p103">
            <a:extLst>
              <a:ext uri="{FF2B5EF4-FFF2-40B4-BE49-F238E27FC236}">
                <a16:creationId xmlns:a16="http://schemas.microsoft.com/office/drawing/2014/main" xmlns="" id="{8FAA3E22-8EA3-4EAE-9E36-8B2BB2881691}"/>
              </a:ext>
            </a:extLst>
          </p:cNvPr>
          <p:cNvSpPr/>
          <p:nvPr/>
        </p:nvSpPr>
        <p:spPr>
          <a:xfrm flipH="1">
            <a:off x="5830889" y="3978715"/>
            <a:ext cx="600830" cy="600741"/>
          </a:xfrm>
          <a:custGeom>
            <a:avLst/>
            <a:gdLst/>
            <a:ahLst/>
            <a:cxnLst/>
            <a:rect l="l" t="t" r="r" b="b"/>
            <a:pathLst>
              <a:path w="9109" h="9108" extrusionOk="0">
                <a:moveTo>
                  <a:pt x="4543" y="9108"/>
                </a:moveTo>
                <a:cubicBezTo>
                  <a:pt x="7054" y="9108"/>
                  <a:pt x="9108" y="7054"/>
                  <a:pt x="9108" y="4566"/>
                </a:cubicBezTo>
                <a:cubicBezTo>
                  <a:pt x="9108" y="2055"/>
                  <a:pt x="7054" y="1"/>
                  <a:pt x="4543" y="1"/>
                </a:cubicBezTo>
                <a:cubicBezTo>
                  <a:pt x="2055" y="1"/>
                  <a:pt x="1" y="2055"/>
                  <a:pt x="1" y="4566"/>
                </a:cubicBezTo>
                <a:cubicBezTo>
                  <a:pt x="1" y="7054"/>
                  <a:pt x="2055" y="9108"/>
                  <a:pt x="4543" y="91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  <a:latin typeface="Overpass ExtraBold"/>
                <a:sym typeface="Overpass ExtraBold"/>
              </a:rPr>
              <a:t>6</a:t>
            </a:r>
            <a:endParaRPr sz="3600" dirty="0"/>
          </a:p>
        </p:txBody>
      </p:sp>
      <p:sp>
        <p:nvSpPr>
          <p:cNvPr id="29" name="Google Shape;7418;p103">
            <a:extLst>
              <a:ext uri="{FF2B5EF4-FFF2-40B4-BE49-F238E27FC236}">
                <a16:creationId xmlns:a16="http://schemas.microsoft.com/office/drawing/2014/main" xmlns="" id="{E549654B-4FB0-4D9A-8F81-FCDD6C9E654C}"/>
              </a:ext>
            </a:extLst>
          </p:cNvPr>
          <p:cNvSpPr/>
          <p:nvPr/>
        </p:nvSpPr>
        <p:spPr>
          <a:xfrm>
            <a:off x="5831376" y="5130120"/>
            <a:ext cx="610599" cy="608968"/>
          </a:xfrm>
          <a:custGeom>
            <a:avLst/>
            <a:gdLst/>
            <a:ahLst/>
            <a:cxnLst/>
            <a:rect l="l" t="t" r="r" b="b"/>
            <a:pathLst>
              <a:path w="9109" h="9085" extrusionOk="0">
                <a:moveTo>
                  <a:pt x="4543" y="9085"/>
                </a:moveTo>
                <a:cubicBezTo>
                  <a:pt x="7054" y="9085"/>
                  <a:pt x="9108" y="7053"/>
                  <a:pt x="9108" y="4543"/>
                </a:cubicBezTo>
                <a:cubicBezTo>
                  <a:pt x="9108" y="2032"/>
                  <a:pt x="7054" y="0"/>
                  <a:pt x="4543" y="0"/>
                </a:cubicBezTo>
                <a:cubicBezTo>
                  <a:pt x="2055" y="0"/>
                  <a:pt x="1" y="2032"/>
                  <a:pt x="1" y="4543"/>
                </a:cubicBezTo>
                <a:cubicBezTo>
                  <a:pt x="1" y="7053"/>
                  <a:pt x="2055" y="9085"/>
                  <a:pt x="4543" y="90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  <a:latin typeface="Overpass ExtraBold"/>
                <a:sym typeface="Overpass ExtraBold"/>
              </a:rPr>
              <a:t>7</a:t>
            </a:r>
            <a:endParaRPr sz="3600" dirty="0"/>
          </a:p>
        </p:txBody>
      </p:sp>
      <p:sp>
        <p:nvSpPr>
          <p:cNvPr id="30" name="Google Shape;7426;p103">
            <a:extLst>
              <a:ext uri="{FF2B5EF4-FFF2-40B4-BE49-F238E27FC236}">
                <a16:creationId xmlns:a16="http://schemas.microsoft.com/office/drawing/2014/main" xmlns="" id="{B254A1C5-D897-4D4A-B191-03D2729F9F9C}"/>
              </a:ext>
            </a:extLst>
          </p:cNvPr>
          <p:cNvSpPr txBox="1"/>
          <p:nvPr/>
        </p:nvSpPr>
        <p:spPr>
          <a:xfrm>
            <a:off x="7039570" y="2359414"/>
            <a:ext cx="4444832" cy="134876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rPr>
              <a:t>The required submission modality shall be via the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rPr>
              <a:t>Online Submission of Budget Proposals System (OSBPS) v2.0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ource Sans Pro"/>
            </a:endParaRPr>
          </a:p>
        </p:txBody>
      </p:sp>
      <p:sp>
        <p:nvSpPr>
          <p:cNvPr id="31" name="Google Shape;7426;p103">
            <a:extLst>
              <a:ext uri="{FF2B5EF4-FFF2-40B4-BE49-F238E27FC236}">
                <a16:creationId xmlns:a16="http://schemas.microsoft.com/office/drawing/2014/main" xmlns="" id="{56810DD6-83FC-4B7B-8BE5-820F848FABF1}"/>
              </a:ext>
            </a:extLst>
          </p:cNvPr>
          <p:cNvSpPr txBox="1"/>
          <p:nvPr/>
        </p:nvSpPr>
        <p:spPr>
          <a:xfrm>
            <a:off x="538390" y="3249232"/>
            <a:ext cx="4651915" cy="205970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Hard copies generated from the OSBPS v2.0 must be submitted to the DBM in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three (3) sets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, duly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signed and endorsed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 by the Department Secretary or the Head of Other Executive Office (OEO) </a:t>
            </a:r>
          </a:p>
        </p:txBody>
      </p:sp>
      <p:sp>
        <p:nvSpPr>
          <p:cNvPr id="32" name="Google Shape;7426;p103">
            <a:extLst>
              <a:ext uri="{FF2B5EF4-FFF2-40B4-BE49-F238E27FC236}">
                <a16:creationId xmlns:a16="http://schemas.microsoft.com/office/drawing/2014/main" xmlns="" id="{90EAC9FE-920E-4A63-BCD3-5ADBD598A77D}"/>
              </a:ext>
            </a:extLst>
          </p:cNvPr>
          <p:cNvSpPr txBox="1"/>
          <p:nvPr/>
        </p:nvSpPr>
        <p:spPr>
          <a:xfrm>
            <a:off x="7047084" y="4488881"/>
            <a:ext cx="4444832" cy="161034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P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Hard copy submission must be the </a:t>
            </a:r>
            <a:r>
              <a:rPr lang="en-P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same as the encoded data under the OSBPS v2.0. </a:t>
            </a:r>
            <a:r>
              <a:rPr lang="en-P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If inconsistent, the </a:t>
            </a:r>
            <a:r>
              <a:rPr lang="en-P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OSBPS v2.0 encoding shall prevail.</a:t>
            </a:r>
          </a:p>
        </p:txBody>
      </p:sp>
      <p:sp>
        <p:nvSpPr>
          <p:cNvPr id="33" name="Google Shape;7426;p103">
            <a:extLst>
              <a:ext uri="{FF2B5EF4-FFF2-40B4-BE49-F238E27FC236}">
                <a16:creationId xmlns:a16="http://schemas.microsoft.com/office/drawing/2014/main" xmlns="" id="{FAD93C3A-31BA-47B3-95AE-6D8F6D87B83F}"/>
              </a:ext>
            </a:extLst>
          </p:cNvPr>
          <p:cNvSpPr txBox="1"/>
          <p:nvPr/>
        </p:nvSpPr>
        <p:spPr>
          <a:xfrm>
            <a:off x="524246" y="1227315"/>
            <a:ext cx="4662627" cy="121570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rPr>
              <a:t>All Budget Preparation (BP) Forms shall be accomplished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rPr>
              <a:t>consistent with Annex B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rPr>
              <a:t> of the FY 2024 Budget Call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ource Sans Pro"/>
            </a:endParaRPr>
          </a:p>
        </p:txBody>
      </p:sp>
      <p:sp>
        <p:nvSpPr>
          <p:cNvPr id="34" name="Google Shape;7415;p103">
            <a:extLst>
              <a:ext uri="{FF2B5EF4-FFF2-40B4-BE49-F238E27FC236}">
                <a16:creationId xmlns:a16="http://schemas.microsoft.com/office/drawing/2014/main" xmlns="" id="{09E5D9ED-0B61-4B14-8105-ADCE31DB6A8E}"/>
              </a:ext>
            </a:extLst>
          </p:cNvPr>
          <p:cNvSpPr/>
          <p:nvPr/>
        </p:nvSpPr>
        <p:spPr>
          <a:xfrm flipH="1">
            <a:off x="5830888" y="1534767"/>
            <a:ext cx="600830" cy="600807"/>
          </a:xfrm>
          <a:custGeom>
            <a:avLst/>
            <a:gdLst/>
            <a:ahLst/>
            <a:cxnLst/>
            <a:rect l="l" t="t" r="r" b="b"/>
            <a:pathLst>
              <a:path w="9109" h="9109" extrusionOk="0">
                <a:moveTo>
                  <a:pt x="4543" y="9108"/>
                </a:moveTo>
                <a:cubicBezTo>
                  <a:pt x="7054" y="9108"/>
                  <a:pt x="9108" y="7054"/>
                  <a:pt x="9108" y="4566"/>
                </a:cubicBezTo>
                <a:cubicBezTo>
                  <a:pt x="9108" y="2055"/>
                  <a:pt x="7054" y="1"/>
                  <a:pt x="4543" y="1"/>
                </a:cubicBezTo>
                <a:cubicBezTo>
                  <a:pt x="2055" y="1"/>
                  <a:pt x="1" y="2055"/>
                  <a:pt x="1" y="4566"/>
                </a:cubicBezTo>
                <a:cubicBezTo>
                  <a:pt x="1" y="7054"/>
                  <a:pt x="2055" y="9108"/>
                  <a:pt x="4543" y="91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4</a:t>
            </a:r>
            <a:endParaRPr sz="3600" dirty="0">
              <a:solidFill>
                <a:schemeClr val="lt2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06443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DE42B8-30EE-48FA-84CA-2283D68A5F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6" t="13350" r="4483" b="11781"/>
          <a:stretch/>
        </p:blipFill>
        <p:spPr>
          <a:xfrm>
            <a:off x="2066925" y="1904999"/>
            <a:ext cx="8124825" cy="27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5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2;p16">
            <a:extLst>
              <a:ext uri="{FF2B5EF4-FFF2-40B4-BE49-F238E27FC236}">
                <a16:creationId xmlns:a16="http://schemas.microsoft.com/office/drawing/2014/main" xmlns="" id="{B2501659-5911-4ED1-BE4A-EDE61A989521}"/>
              </a:ext>
            </a:extLst>
          </p:cNvPr>
          <p:cNvSpPr txBox="1">
            <a:spLocks/>
          </p:cNvSpPr>
          <p:nvPr/>
        </p:nvSpPr>
        <p:spPr>
          <a:xfrm>
            <a:off x="1675439" y="604238"/>
            <a:ext cx="8746945" cy="137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OVERVIEW OF THE BUDGET PREPARATION PHASE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4D4793C-9159-4B69-82CA-9B2EFF88836B}"/>
              </a:ext>
            </a:extLst>
          </p:cNvPr>
          <p:cNvGrpSpPr/>
          <p:nvPr/>
        </p:nvGrpSpPr>
        <p:grpSpPr>
          <a:xfrm>
            <a:off x="514839" y="3857604"/>
            <a:ext cx="3060933" cy="707886"/>
            <a:chOff x="426673" y="3740374"/>
            <a:chExt cx="3060933" cy="707886"/>
          </a:xfrm>
        </p:grpSpPr>
        <p:grpSp>
          <p:nvGrpSpPr>
            <p:cNvPr id="11" name="Group 75">
              <a:extLst>
                <a:ext uri="{FF2B5EF4-FFF2-40B4-BE49-F238E27FC236}">
                  <a16:creationId xmlns:a16="http://schemas.microsoft.com/office/drawing/2014/main" xmlns="" id="{459268F5-49D6-42CF-8A59-8D7CEA6446B2}"/>
                </a:ext>
              </a:extLst>
            </p:cNvPr>
            <p:cNvGrpSpPr/>
            <p:nvPr/>
          </p:nvGrpSpPr>
          <p:grpSpPr>
            <a:xfrm>
              <a:off x="426673" y="3821884"/>
              <a:ext cx="277000" cy="276999"/>
              <a:chOff x="2332129" y="3509473"/>
              <a:chExt cx="206152" cy="206152"/>
            </a:xfrm>
          </p:grpSpPr>
          <p:sp>
            <p:nvSpPr>
              <p:cNvPr id="13" name="Oval 80">
                <a:extLst>
                  <a:ext uri="{FF2B5EF4-FFF2-40B4-BE49-F238E27FC236}">
                    <a16:creationId xmlns:a16="http://schemas.microsoft.com/office/drawing/2014/main" xmlns="" id="{8ACB3708-0AA1-40AF-9B5C-C5D943D060EF}"/>
                  </a:ext>
                </a:extLst>
              </p:cNvPr>
              <p:cNvSpPr/>
              <p:nvPr/>
            </p:nvSpPr>
            <p:spPr>
              <a:xfrm>
                <a:off x="2332129" y="3509473"/>
                <a:ext cx="206152" cy="20615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+mj-ea"/>
                  <a:cs typeface="Tahoma" panose="020B0604030504040204" pitchFamily="34" charset="0"/>
                </a:endParaRPr>
              </a:p>
            </p:txBody>
          </p:sp>
          <p:sp>
            <p:nvSpPr>
              <p:cNvPr id="14" name="Chevron 60">
                <a:extLst>
                  <a:ext uri="{FF2B5EF4-FFF2-40B4-BE49-F238E27FC236}">
                    <a16:creationId xmlns:a16="http://schemas.microsoft.com/office/drawing/2014/main" xmlns="" id="{5C507F74-5D7D-4E64-A1D7-B8994ECF5488}"/>
                  </a:ext>
                </a:extLst>
              </p:cNvPr>
              <p:cNvSpPr/>
              <p:nvPr/>
            </p:nvSpPr>
            <p:spPr>
              <a:xfrm>
                <a:off x="2384972" y="3557188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+mj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E46455F-6BF7-430C-8ABA-B5D74AB7B72D}"/>
                </a:ext>
              </a:extLst>
            </p:cNvPr>
            <p:cNvSpPr txBox="1"/>
            <p:nvPr/>
          </p:nvSpPr>
          <p:spPr>
            <a:xfrm>
              <a:off x="716125" y="3740374"/>
              <a:ext cx="277148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PRE-BUDGETING STAGE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24DD65F-9B70-4BD1-AADC-699C110A9CCE}"/>
              </a:ext>
            </a:extLst>
          </p:cNvPr>
          <p:cNvGrpSpPr/>
          <p:nvPr/>
        </p:nvGrpSpPr>
        <p:grpSpPr>
          <a:xfrm>
            <a:off x="533659" y="2645757"/>
            <a:ext cx="2618233" cy="1123405"/>
            <a:chOff x="533659" y="2645757"/>
            <a:chExt cx="2618233" cy="1123405"/>
          </a:xfrm>
        </p:grpSpPr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xmlns="" id="{2FED6A4D-1419-4E6F-BE66-293C204EE768}"/>
                </a:ext>
              </a:extLst>
            </p:cNvPr>
            <p:cNvGrpSpPr/>
            <p:nvPr/>
          </p:nvGrpSpPr>
          <p:grpSpPr>
            <a:xfrm>
              <a:off x="533659" y="2645757"/>
              <a:ext cx="2618233" cy="1123405"/>
              <a:chOff x="1149526" y="2337963"/>
              <a:chExt cx="2429697" cy="1042510"/>
            </a:xfrm>
          </p:grpSpPr>
          <p:sp>
            <p:nvSpPr>
              <p:cNvPr id="18" name="Arrow: Right 9">
                <a:extLst>
                  <a:ext uri="{FF2B5EF4-FFF2-40B4-BE49-F238E27FC236}">
                    <a16:creationId xmlns:a16="http://schemas.microsoft.com/office/drawing/2014/main" xmlns="" id="{B1960B97-A139-4950-8FD3-995BBFD3C7A4}"/>
                  </a:ext>
                </a:extLst>
              </p:cNvPr>
              <p:cNvSpPr/>
              <p:nvPr/>
            </p:nvSpPr>
            <p:spPr>
              <a:xfrm>
                <a:off x="1149526" y="2337963"/>
                <a:ext cx="2429697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xmlns="" id="{0B82D9D4-15DE-4A33-AFAD-46AFBB478BCB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Parallelogram 30">
              <a:extLst>
                <a:ext uri="{FF2B5EF4-FFF2-40B4-BE49-F238E27FC236}">
                  <a16:creationId xmlns:a16="http://schemas.microsoft.com/office/drawing/2014/main" xmlns="" id="{5A140F46-9F07-4F20-A460-74B8A523BA1A}"/>
                </a:ext>
              </a:extLst>
            </p:cNvPr>
            <p:cNvSpPr/>
            <p:nvPr/>
          </p:nvSpPr>
          <p:spPr>
            <a:xfrm flipH="1">
              <a:off x="1331735" y="2974393"/>
              <a:ext cx="528503" cy="518998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E498186-8779-46A9-BCBF-80C4B025AFC9}"/>
              </a:ext>
            </a:extLst>
          </p:cNvPr>
          <p:cNvGrpSpPr/>
          <p:nvPr/>
        </p:nvGrpSpPr>
        <p:grpSpPr>
          <a:xfrm>
            <a:off x="9411223" y="2645757"/>
            <a:ext cx="2045782" cy="1123405"/>
            <a:chOff x="9411223" y="2645757"/>
            <a:chExt cx="2045782" cy="1123405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xmlns="" id="{D2E73D34-63EF-40FA-A18C-CF651EFB002B}"/>
                </a:ext>
              </a:extLst>
            </p:cNvPr>
            <p:cNvGrpSpPr/>
            <p:nvPr/>
          </p:nvGrpSpPr>
          <p:grpSpPr>
            <a:xfrm>
              <a:off x="9411223" y="2645757"/>
              <a:ext cx="2045782" cy="1123405"/>
              <a:chOff x="1680755" y="2337963"/>
              <a:chExt cx="1898468" cy="1042510"/>
            </a:xfrm>
          </p:grpSpPr>
          <p:sp>
            <p:nvSpPr>
              <p:cNvPr id="23" name="Arrow: Right 15">
                <a:extLst>
                  <a:ext uri="{FF2B5EF4-FFF2-40B4-BE49-F238E27FC236}">
                    <a16:creationId xmlns:a16="http://schemas.microsoft.com/office/drawing/2014/main" xmlns="" id="{76531EFD-5A9A-4D53-A460-CE470A12359E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16">
                <a:extLst>
                  <a:ext uri="{FF2B5EF4-FFF2-40B4-BE49-F238E27FC236}">
                    <a16:creationId xmlns:a16="http://schemas.microsoft.com/office/drawing/2014/main" xmlns="" id="{F07D96D2-54B3-4CEA-811A-C950315A5839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xmlns="" id="{38FB6459-A120-42F3-A33B-F91B12317128}"/>
                </a:ext>
              </a:extLst>
            </p:cNvPr>
            <p:cNvSpPr/>
            <p:nvPr/>
          </p:nvSpPr>
          <p:spPr>
            <a:xfrm>
              <a:off x="9677077" y="3002352"/>
              <a:ext cx="479449" cy="399974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C9F6127-C8BF-4E83-9446-B31157B3237A}"/>
              </a:ext>
            </a:extLst>
          </p:cNvPr>
          <p:cNvGrpSpPr/>
          <p:nvPr/>
        </p:nvGrpSpPr>
        <p:grpSpPr>
          <a:xfrm>
            <a:off x="3720945" y="2645757"/>
            <a:ext cx="2045782" cy="1123405"/>
            <a:chOff x="3720945" y="2645757"/>
            <a:chExt cx="2045782" cy="1123405"/>
          </a:xfrm>
        </p:grpSpPr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xmlns="" id="{584F6603-6649-4E1C-AECD-B23E2BB94F51}"/>
                </a:ext>
              </a:extLst>
            </p:cNvPr>
            <p:cNvGrpSpPr/>
            <p:nvPr/>
          </p:nvGrpSpPr>
          <p:grpSpPr>
            <a:xfrm>
              <a:off x="3720945" y="2645757"/>
              <a:ext cx="2045782" cy="1123405"/>
              <a:chOff x="1680755" y="2337963"/>
              <a:chExt cx="1898468" cy="1042510"/>
            </a:xfrm>
          </p:grpSpPr>
          <p:sp>
            <p:nvSpPr>
              <p:cNvPr id="28" name="Arrow: Right 11">
                <a:extLst>
                  <a:ext uri="{FF2B5EF4-FFF2-40B4-BE49-F238E27FC236}">
                    <a16:creationId xmlns:a16="http://schemas.microsoft.com/office/drawing/2014/main" xmlns="" id="{68B4F8B7-CDBB-428F-87B4-EC050632EF83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12">
                <a:extLst>
                  <a:ext uri="{FF2B5EF4-FFF2-40B4-BE49-F238E27FC236}">
                    <a16:creationId xmlns:a16="http://schemas.microsoft.com/office/drawing/2014/main" xmlns="" id="{7AD99E80-E8AE-43F8-8F8C-D610D523B84C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ounded Rectangle 32">
              <a:extLst>
                <a:ext uri="{FF2B5EF4-FFF2-40B4-BE49-F238E27FC236}">
                  <a16:creationId xmlns:a16="http://schemas.microsoft.com/office/drawing/2014/main" xmlns="" id="{D849E555-E98B-4DA3-AE08-A852D1C5E674}"/>
                </a:ext>
              </a:extLst>
            </p:cNvPr>
            <p:cNvSpPr/>
            <p:nvPr/>
          </p:nvSpPr>
          <p:spPr>
            <a:xfrm>
              <a:off x="4016160" y="2995253"/>
              <a:ext cx="409008" cy="418948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BE68EFA-2098-42D0-9324-C16820D8E940}"/>
              </a:ext>
            </a:extLst>
          </p:cNvPr>
          <p:cNvGrpSpPr/>
          <p:nvPr/>
        </p:nvGrpSpPr>
        <p:grpSpPr>
          <a:xfrm>
            <a:off x="6620714" y="2622917"/>
            <a:ext cx="2045782" cy="1123405"/>
            <a:chOff x="6620714" y="2622917"/>
            <a:chExt cx="2045782" cy="1123405"/>
          </a:xfrm>
        </p:grpSpPr>
        <p:grpSp>
          <p:nvGrpSpPr>
            <p:cNvPr id="31" name="Group 6">
              <a:extLst>
                <a:ext uri="{FF2B5EF4-FFF2-40B4-BE49-F238E27FC236}">
                  <a16:creationId xmlns:a16="http://schemas.microsoft.com/office/drawing/2014/main" xmlns="" id="{F0C23645-F7F3-44B6-B513-D79E85ED883E}"/>
                </a:ext>
              </a:extLst>
            </p:cNvPr>
            <p:cNvGrpSpPr/>
            <p:nvPr/>
          </p:nvGrpSpPr>
          <p:grpSpPr>
            <a:xfrm>
              <a:off x="6620714" y="2622917"/>
              <a:ext cx="2045782" cy="1123405"/>
              <a:chOff x="1680755" y="2337963"/>
              <a:chExt cx="1898468" cy="1042510"/>
            </a:xfrm>
          </p:grpSpPr>
          <p:sp>
            <p:nvSpPr>
              <p:cNvPr id="33" name="Arrow: Right 13">
                <a:extLst>
                  <a:ext uri="{FF2B5EF4-FFF2-40B4-BE49-F238E27FC236}">
                    <a16:creationId xmlns:a16="http://schemas.microsoft.com/office/drawing/2014/main" xmlns="" id="{E8D6C73C-21A5-4C13-935D-7B6B75E03398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14">
                <a:extLst>
                  <a:ext uri="{FF2B5EF4-FFF2-40B4-BE49-F238E27FC236}">
                    <a16:creationId xmlns:a16="http://schemas.microsoft.com/office/drawing/2014/main" xmlns="" id="{CDBC7A52-9CBA-4D27-AFD5-5E641551E4DD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ounded Rectangle 5">
              <a:extLst>
                <a:ext uri="{FF2B5EF4-FFF2-40B4-BE49-F238E27FC236}">
                  <a16:creationId xmlns:a16="http://schemas.microsoft.com/office/drawing/2014/main" xmlns="" id="{036F3784-7377-4D58-8FC3-F988E3242489}"/>
                </a:ext>
              </a:extLst>
            </p:cNvPr>
            <p:cNvSpPr/>
            <p:nvPr/>
          </p:nvSpPr>
          <p:spPr>
            <a:xfrm flipH="1">
              <a:off x="6886569" y="2979512"/>
              <a:ext cx="535466" cy="451238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8477A52-D234-43FA-AD2D-172380712878}"/>
              </a:ext>
            </a:extLst>
          </p:cNvPr>
          <p:cNvGrpSpPr/>
          <p:nvPr/>
        </p:nvGrpSpPr>
        <p:grpSpPr>
          <a:xfrm>
            <a:off x="3506465" y="3881354"/>
            <a:ext cx="3038459" cy="1323439"/>
            <a:chOff x="3506465" y="3881354"/>
            <a:chExt cx="3038459" cy="1323439"/>
          </a:xfrm>
        </p:grpSpPr>
        <p:grpSp>
          <p:nvGrpSpPr>
            <p:cNvPr id="36" name="Group 63">
              <a:extLst>
                <a:ext uri="{FF2B5EF4-FFF2-40B4-BE49-F238E27FC236}">
                  <a16:creationId xmlns:a16="http://schemas.microsoft.com/office/drawing/2014/main" xmlns="" id="{2AA228CB-5C13-4DD2-A04F-8753807B27AF}"/>
                </a:ext>
              </a:extLst>
            </p:cNvPr>
            <p:cNvGrpSpPr/>
            <p:nvPr/>
          </p:nvGrpSpPr>
          <p:grpSpPr>
            <a:xfrm>
              <a:off x="3506465" y="3983476"/>
              <a:ext cx="277000" cy="276999"/>
              <a:chOff x="2252130" y="3595674"/>
              <a:chExt cx="206152" cy="206152"/>
            </a:xfrm>
          </p:grpSpPr>
          <p:sp>
            <p:nvSpPr>
              <p:cNvPr id="38" name="Oval 68">
                <a:extLst>
                  <a:ext uri="{FF2B5EF4-FFF2-40B4-BE49-F238E27FC236}">
                    <a16:creationId xmlns:a16="http://schemas.microsoft.com/office/drawing/2014/main" xmlns="" id="{6742026C-B453-4B33-A891-C779B04B3BF8}"/>
                  </a:ext>
                </a:extLst>
              </p:cNvPr>
              <p:cNvSpPr/>
              <p:nvPr/>
            </p:nvSpPr>
            <p:spPr>
              <a:xfrm>
                <a:off x="2252130" y="359567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+mj-ea"/>
                  <a:cs typeface="Tahoma" panose="020B0604030504040204" pitchFamily="34" charset="0"/>
                </a:endParaRPr>
              </a:p>
            </p:txBody>
          </p:sp>
          <p:sp>
            <p:nvSpPr>
              <p:cNvPr id="39" name="Chevron 60">
                <a:extLst>
                  <a:ext uri="{FF2B5EF4-FFF2-40B4-BE49-F238E27FC236}">
                    <a16:creationId xmlns:a16="http://schemas.microsoft.com/office/drawing/2014/main" xmlns="" id="{E8F95027-4036-4AAC-8AD2-C7DD2F02D6AE}"/>
                  </a:ext>
                </a:extLst>
              </p:cNvPr>
              <p:cNvSpPr/>
              <p:nvPr/>
            </p:nvSpPr>
            <p:spPr>
              <a:xfrm>
                <a:off x="2305431" y="3636728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+mj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8DDC05E-7B5F-49E8-BC98-D1F9C518AFED}"/>
                </a:ext>
              </a:extLst>
            </p:cNvPr>
            <p:cNvSpPr txBox="1"/>
            <p:nvPr/>
          </p:nvSpPr>
          <p:spPr>
            <a:xfrm>
              <a:off x="3773444" y="3881354"/>
              <a:ext cx="2771480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SUBMISSION OF BUDGET PROPOSAL AND ACTUAL OBLIGATION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D96EB4C-F23E-4433-905C-ED8319D25A6B}"/>
              </a:ext>
            </a:extLst>
          </p:cNvPr>
          <p:cNvGrpSpPr/>
          <p:nvPr/>
        </p:nvGrpSpPr>
        <p:grpSpPr>
          <a:xfrm>
            <a:off x="6603387" y="3914107"/>
            <a:ext cx="2624960" cy="1938992"/>
            <a:chOff x="6603388" y="3914107"/>
            <a:chExt cx="2931359" cy="1938992"/>
          </a:xfrm>
        </p:grpSpPr>
        <p:grpSp>
          <p:nvGrpSpPr>
            <p:cNvPr id="41" name="Group 51">
              <a:extLst>
                <a:ext uri="{FF2B5EF4-FFF2-40B4-BE49-F238E27FC236}">
                  <a16:creationId xmlns:a16="http://schemas.microsoft.com/office/drawing/2014/main" xmlns="" id="{92D49940-D80D-46F5-A6F3-0EF88A854C70}"/>
                </a:ext>
              </a:extLst>
            </p:cNvPr>
            <p:cNvGrpSpPr/>
            <p:nvPr/>
          </p:nvGrpSpPr>
          <p:grpSpPr>
            <a:xfrm>
              <a:off x="6603388" y="4016314"/>
              <a:ext cx="276999" cy="276999"/>
              <a:chOff x="2411760" y="3606832"/>
              <a:chExt cx="206152" cy="206152"/>
            </a:xfrm>
          </p:grpSpPr>
          <p:sp>
            <p:nvSpPr>
              <p:cNvPr id="43" name="Oval 56">
                <a:extLst>
                  <a:ext uri="{FF2B5EF4-FFF2-40B4-BE49-F238E27FC236}">
                    <a16:creationId xmlns:a16="http://schemas.microsoft.com/office/drawing/2014/main" xmlns="" id="{B0BF302D-13F9-4032-8166-75B7BEEA5283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+mj-ea"/>
                  <a:cs typeface="Tahoma" panose="020B0604030504040204" pitchFamily="34" charset="0"/>
                </a:endParaRPr>
              </a:p>
            </p:txBody>
          </p:sp>
          <p:sp>
            <p:nvSpPr>
              <p:cNvPr id="44" name="Chevron 60">
                <a:extLst>
                  <a:ext uri="{FF2B5EF4-FFF2-40B4-BE49-F238E27FC236}">
                    <a16:creationId xmlns:a16="http://schemas.microsoft.com/office/drawing/2014/main" xmlns="" id="{708E6B32-DD91-4ED2-9708-661A4651D4AF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+mj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E9DCE56-B6DA-402C-AD28-E8AAFADA4FFC}"/>
                </a:ext>
              </a:extLst>
            </p:cNvPr>
            <p:cNvSpPr txBox="1"/>
            <p:nvPr/>
          </p:nvSpPr>
          <p:spPr>
            <a:xfrm>
              <a:off x="6911385" y="3914107"/>
              <a:ext cx="2623362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CONDUCT OF TECHNICAL BUDGET AND EXECUTIVE REVIEW BOARD HEARINGS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39B005E-A51F-4341-BF13-6D7B35DC2DB6}"/>
              </a:ext>
            </a:extLst>
          </p:cNvPr>
          <p:cNvGrpSpPr/>
          <p:nvPr/>
        </p:nvGrpSpPr>
        <p:grpSpPr>
          <a:xfrm>
            <a:off x="9291436" y="3910434"/>
            <a:ext cx="2812170" cy="1323439"/>
            <a:chOff x="9291436" y="3910434"/>
            <a:chExt cx="2812170" cy="1323439"/>
          </a:xfrm>
        </p:grpSpPr>
        <p:grpSp>
          <p:nvGrpSpPr>
            <p:cNvPr id="46" name="Group 39">
              <a:extLst>
                <a:ext uri="{FF2B5EF4-FFF2-40B4-BE49-F238E27FC236}">
                  <a16:creationId xmlns:a16="http://schemas.microsoft.com/office/drawing/2014/main" xmlns="" id="{A134F448-1019-42FB-BCBD-C43E73E11445}"/>
                </a:ext>
              </a:extLst>
            </p:cNvPr>
            <p:cNvGrpSpPr/>
            <p:nvPr/>
          </p:nvGrpSpPr>
          <p:grpSpPr>
            <a:xfrm>
              <a:off x="9291436" y="4021717"/>
              <a:ext cx="276999" cy="276999"/>
              <a:chOff x="2411760" y="3606832"/>
              <a:chExt cx="206152" cy="206152"/>
            </a:xfrm>
          </p:grpSpPr>
          <p:sp>
            <p:nvSpPr>
              <p:cNvPr id="48" name="Oval 44">
                <a:extLst>
                  <a:ext uri="{FF2B5EF4-FFF2-40B4-BE49-F238E27FC236}">
                    <a16:creationId xmlns:a16="http://schemas.microsoft.com/office/drawing/2014/main" xmlns="" id="{0BFEB2B1-9DCB-472B-9B2B-070193CD2DCD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+mj-ea"/>
                  <a:cs typeface="Tahoma" panose="020B0604030504040204" pitchFamily="34" charset="0"/>
                </a:endParaRPr>
              </a:p>
            </p:txBody>
          </p:sp>
          <p:sp>
            <p:nvSpPr>
              <p:cNvPr id="49" name="Chevron 60">
                <a:extLst>
                  <a:ext uri="{FF2B5EF4-FFF2-40B4-BE49-F238E27FC236}">
                    <a16:creationId xmlns:a16="http://schemas.microsoft.com/office/drawing/2014/main" xmlns="" id="{EC80C656-A769-49E3-96DF-BC3231D3024D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+mj-ea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79517C3-E0C4-4DEF-BB19-F3DADCB14BAE}"/>
                </a:ext>
              </a:extLst>
            </p:cNvPr>
            <p:cNvSpPr txBox="1"/>
            <p:nvPr/>
          </p:nvSpPr>
          <p:spPr>
            <a:xfrm>
              <a:off x="9588683" y="3910434"/>
              <a:ext cx="2514923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BUDGET FINALIZATION, PRINTING AND SUBMISSION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0F92C0F-B05B-4AC6-B23D-1164195B0774}"/>
              </a:ext>
            </a:extLst>
          </p:cNvPr>
          <p:cNvGrpSpPr/>
          <p:nvPr/>
        </p:nvGrpSpPr>
        <p:grpSpPr>
          <a:xfrm>
            <a:off x="476251" y="1438743"/>
            <a:ext cx="3055786" cy="4348771"/>
            <a:chOff x="1104518" y="769546"/>
            <a:chExt cx="1877087" cy="325921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1" name="Rectangle 3">
              <a:extLst>
                <a:ext uri="{FF2B5EF4-FFF2-40B4-BE49-F238E27FC236}">
                  <a16:creationId xmlns:a16="http://schemas.microsoft.com/office/drawing/2014/main" xmlns="" id="{2D101EEA-DE7C-434D-A537-78A4F92E7F41}"/>
                </a:ext>
              </a:extLst>
            </p:cNvPr>
            <p:cNvSpPr/>
            <p:nvPr/>
          </p:nvSpPr>
          <p:spPr>
            <a:xfrm rot="10800000" flipV="1">
              <a:off x="1104520" y="3494636"/>
              <a:ext cx="1877085" cy="534127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69B9A035-B27D-46CB-9CDC-1FF201F8CECC}"/>
                </a:ext>
              </a:extLst>
            </p:cNvPr>
            <p:cNvSpPr/>
            <p:nvPr/>
          </p:nvSpPr>
          <p:spPr>
            <a:xfrm>
              <a:off x="1104518" y="769546"/>
              <a:ext cx="1877086" cy="27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357A5ACB-AD08-4FEC-8F2E-77C0844CED40}"/>
              </a:ext>
            </a:extLst>
          </p:cNvPr>
          <p:cNvGrpSpPr/>
          <p:nvPr/>
        </p:nvGrpSpPr>
        <p:grpSpPr>
          <a:xfrm>
            <a:off x="4627710" y="1468521"/>
            <a:ext cx="2920357" cy="4315489"/>
            <a:chOff x="3180780" y="769546"/>
            <a:chExt cx="1877086" cy="325921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4" name="Rectangle 3">
              <a:extLst>
                <a:ext uri="{FF2B5EF4-FFF2-40B4-BE49-F238E27FC236}">
                  <a16:creationId xmlns:a16="http://schemas.microsoft.com/office/drawing/2014/main" xmlns="" id="{6A193914-4C96-457A-926C-816B0D0F1FB1}"/>
                </a:ext>
              </a:extLst>
            </p:cNvPr>
            <p:cNvSpPr/>
            <p:nvPr/>
          </p:nvSpPr>
          <p:spPr>
            <a:xfrm rot="10800000" flipV="1">
              <a:off x="3180781" y="3494636"/>
              <a:ext cx="1877085" cy="534127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97D5456F-F205-411A-8839-5743BFC67AF2}"/>
                </a:ext>
              </a:extLst>
            </p:cNvPr>
            <p:cNvSpPr/>
            <p:nvPr/>
          </p:nvSpPr>
          <p:spPr>
            <a:xfrm>
              <a:off x="3180780" y="769546"/>
              <a:ext cx="1877086" cy="27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BEFC3638-6459-4DB9-824C-7E1572EFE626}"/>
              </a:ext>
            </a:extLst>
          </p:cNvPr>
          <p:cNvGrpSpPr/>
          <p:nvPr/>
        </p:nvGrpSpPr>
        <p:grpSpPr>
          <a:xfrm>
            <a:off x="8637032" y="1438744"/>
            <a:ext cx="2920356" cy="4294891"/>
            <a:chOff x="5257040" y="769546"/>
            <a:chExt cx="1877087" cy="32592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7" name="Rectangle 3">
              <a:extLst>
                <a:ext uri="{FF2B5EF4-FFF2-40B4-BE49-F238E27FC236}">
                  <a16:creationId xmlns:a16="http://schemas.microsoft.com/office/drawing/2014/main" xmlns="" id="{D967E5A0-9479-4D02-885D-1BE3530C10EF}"/>
                </a:ext>
              </a:extLst>
            </p:cNvPr>
            <p:cNvSpPr/>
            <p:nvPr/>
          </p:nvSpPr>
          <p:spPr>
            <a:xfrm rot="10800000" flipV="1">
              <a:off x="5257042" y="3494637"/>
              <a:ext cx="1877085" cy="534127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3141A5A4-9D35-4C8C-B63B-1C5A96B6C2E0}"/>
                </a:ext>
              </a:extLst>
            </p:cNvPr>
            <p:cNvSpPr/>
            <p:nvPr/>
          </p:nvSpPr>
          <p:spPr>
            <a:xfrm>
              <a:off x="5257040" y="769546"/>
              <a:ext cx="1877086" cy="27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D8BA7AE2-D5ED-44CC-B204-5AAB008CF470}"/>
              </a:ext>
            </a:extLst>
          </p:cNvPr>
          <p:cNvGrpSpPr/>
          <p:nvPr/>
        </p:nvGrpSpPr>
        <p:grpSpPr>
          <a:xfrm flipH="1">
            <a:off x="795426" y="1549023"/>
            <a:ext cx="2922577" cy="968908"/>
            <a:chOff x="736121" y="1862982"/>
            <a:chExt cx="1635887" cy="598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xmlns="" id="{6A8336C8-2534-4198-999A-D2BF5B14E30B}"/>
                </a:ext>
              </a:extLst>
            </p:cNvPr>
            <p:cNvSpPr/>
            <p:nvPr/>
          </p:nvSpPr>
          <p:spPr>
            <a:xfrm rot="5400000">
              <a:off x="489054" y="2110049"/>
              <a:ext cx="598281" cy="104147"/>
            </a:xfrm>
            <a:prstGeom prst="parallelogram">
              <a:avLst>
                <a:gd name="adj" fmla="val 11767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255E3B0A-BDF4-4C86-87A1-3E14C5811955}"/>
                </a:ext>
              </a:extLst>
            </p:cNvPr>
            <p:cNvSpPr/>
            <p:nvPr/>
          </p:nvSpPr>
          <p:spPr>
            <a:xfrm>
              <a:off x="736121" y="1862982"/>
              <a:ext cx="1635887" cy="47856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36548D39-20AC-480F-8E4B-BA463AF7DCE7}"/>
              </a:ext>
            </a:extLst>
          </p:cNvPr>
          <p:cNvGrpSpPr/>
          <p:nvPr/>
        </p:nvGrpSpPr>
        <p:grpSpPr>
          <a:xfrm flipH="1">
            <a:off x="4834573" y="1573865"/>
            <a:ext cx="2892754" cy="944066"/>
            <a:chOff x="736121" y="1862982"/>
            <a:chExt cx="1635887" cy="598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xmlns="" id="{14613C4A-EF45-411A-9756-AAD7DAC93A8A}"/>
                </a:ext>
              </a:extLst>
            </p:cNvPr>
            <p:cNvSpPr/>
            <p:nvPr/>
          </p:nvSpPr>
          <p:spPr>
            <a:xfrm rot="5400000">
              <a:off x="489054" y="2110049"/>
              <a:ext cx="598281" cy="104147"/>
            </a:xfrm>
            <a:prstGeom prst="parallelogram">
              <a:avLst>
                <a:gd name="adj" fmla="val 11767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2B80974-B31D-4E8F-888E-4AC10ADBAE35}"/>
                </a:ext>
              </a:extLst>
            </p:cNvPr>
            <p:cNvSpPr/>
            <p:nvPr/>
          </p:nvSpPr>
          <p:spPr>
            <a:xfrm>
              <a:off x="736121" y="1862982"/>
              <a:ext cx="1635887" cy="4785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3D12CBA4-07CC-460F-A409-2A63698ED1C8}"/>
              </a:ext>
            </a:extLst>
          </p:cNvPr>
          <p:cNvGrpSpPr/>
          <p:nvPr/>
        </p:nvGrpSpPr>
        <p:grpSpPr>
          <a:xfrm flipH="1">
            <a:off x="8816290" y="1556447"/>
            <a:ext cx="2923015" cy="961484"/>
            <a:chOff x="736121" y="1862982"/>
            <a:chExt cx="1635887" cy="598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xmlns="" id="{E94CD438-6F42-415E-BF96-C61FF0621829}"/>
                </a:ext>
              </a:extLst>
            </p:cNvPr>
            <p:cNvSpPr/>
            <p:nvPr/>
          </p:nvSpPr>
          <p:spPr>
            <a:xfrm rot="5400000">
              <a:off x="489054" y="2110049"/>
              <a:ext cx="598281" cy="104147"/>
            </a:xfrm>
            <a:prstGeom prst="parallelogram">
              <a:avLst>
                <a:gd name="adj" fmla="val 11767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A5950BED-F8C1-4DFF-A795-915FADD03130}"/>
                </a:ext>
              </a:extLst>
            </p:cNvPr>
            <p:cNvSpPr/>
            <p:nvPr/>
          </p:nvSpPr>
          <p:spPr>
            <a:xfrm>
              <a:off x="736121" y="1862982"/>
              <a:ext cx="1635887" cy="4785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2E04C15-91DF-4B20-9F57-043E245BC218}"/>
              </a:ext>
            </a:extLst>
          </p:cNvPr>
          <p:cNvSpPr txBox="1"/>
          <p:nvPr/>
        </p:nvSpPr>
        <p:spPr>
          <a:xfrm>
            <a:off x="551675" y="3103691"/>
            <a:ext cx="2833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Issuance of the Budget Call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C8E8680B-16B3-4E58-90F7-C4A40FEB0F3A}"/>
              </a:ext>
            </a:extLst>
          </p:cNvPr>
          <p:cNvGrpSpPr/>
          <p:nvPr/>
        </p:nvGrpSpPr>
        <p:grpSpPr>
          <a:xfrm>
            <a:off x="1698820" y="5821584"/>
            <a:ext cx="571684" cy="569551"/>
            <a:chOff x="4319972" y="3176972"/>
            <a:chExt cx="504056" cy="50405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464AEC07-9E3F-4E34-91F1-27E951AC91E2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9C98B553-19F5-4007-935C-D41F088F7383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D5947D4C-D0B4-4400-A81B-C36C7B7EC140}"/>
              </a:ext>
            </a:extLst>
          </p:cNvPr>
          <p:cNvGrpSpPr/>
          <p:nvPr/>
        </p:nvGrpSpPr>
        <p:grpSpPr>
          <a:xfrm>
            <a:off x="5810157" y="5821583"/>
            <a:ext cx="571685" cy="569552"/>
            <a:chOff x="4319972" y="3176972"/>
            <a:chExt cx="504056" cy="504056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8E611604-354B-411C-A4CA-A8F9613412BF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FD66A3E3-083E-4360-9B3D-C241783CEE82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7431993F-B4F1-46EB-9F26-B5142CA871C7}"/>
              </a:ext>
            </a:extLst>
          </p:cNvPr>
          <p:cNvGrpSpPr/>
          <p:nvPr/>
        </p:nvGrpSpPr>
        <p:grpSpPr>
          <a:xfrm>
            <a:off x="9811366" y="5784011"/>
            <a:ext cx="571685" cy="569552"/>
            <a:chOff x="4319972" y="3176972"/>
            <a:chExt cx="504056" cy="50405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7DC4A71E-7429-4476-B4FF-9A51E23000D4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4805C1BE-E91F-48F0-8BD9-B0FF7C0473D1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12641BB-073A-49DD-9501-17C9A7145CF6}"/>
              </a:ext>
            </a:extLst>
          </p:cNvPr>
          <p:cNvSpPr txBox="1"/>
          <p:nvPr/>
        </p:nvSpPr>
        <p:spPr>
          <a:xfrm>
            <a:off x="4762274" y="2413651"/>
            <a:ext cx="2699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of Budget Forum for National Government Agencies and Government Corporations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1DA8032-BBC5-4858-9D95-7762A6DC7D1F}"/>
              </a:ext>
            </a:extLst>
          </p:cNvPr>
          <p:cNvSpPr txBox="1"/>
          <p:nvPr/>
        </p:nvSpPr>
        <p:spPr>
          <a:xfrm>
            <a:off x="8743100" y="2375056"/>
            <a:ext cx="28142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Consultations with: RDC (with ACOs/AROs), CSOs, Student/Faculty Associations, PASUC, and Other Stakeholders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Chevron 50">
            <a:extLst>
              <a:ext uri="{FF2B5EF4-FFF2-40B4-BE49-F238E27FC236}">
                <a16:creationId xmlns:a16="http://schemas.microsoft.com/office/drawing/2014/main" xmlns="" id="{6020BAE9-F4F3-4C23-ACC1-2C49BA1B2262}"/>
              </a:ext>
            </a:extLst>
          </p:cNvPr>
          <p:cNvSpPr/>
          <p:nvPr/>
        </p:nvSpPr>
        <p:spPr>
          <a:xfrm>
            <a:off x="3827907" y="3327376"/>
            <a:ext cx="485586" cy="607313"/>
          </a:xfrm>
          <a:prstGeom prst="chevron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Chevron 50">
            <a:extLst>
              <a:ext uri="{FF2B5EF4-FFF2-40B4-BE49-F238E27FC236}">
                <a16:creationId xmlns:a16="http://schemas.microsoft.com/office/drawing/2014/main" xmlns="" id="{C0BEE624-8B1F-4800-98D4-B19B464686B9}"/>
              </a:ext>
            </a:extLst>
          </p:cNvPr>
          <p:cNvSpPr/>
          <p:nvPr/>
        </p:nvSpPr>
        <p:spPr>
          <a:xfrm>
            <a:off x="7849756" y="3327375"/>
            <a:ext cx="485586" cy="607313"/>
          </a:xfrm>
          <a:prstGeom prst="chevron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Google Shape;72;p16">
            <a:extLst>
              <a:ext uri="{FF2B5EF4-FFF2-40B4-BE49-F238E27FC236}">
                <a16:creationId xmlns:a16="http://schemas.microsoft.com/office/drawing/2014/main" xmlns="" id="{E9E73F9D-332C-4BF8-A5B8-4C2E7757F93E}"/>
              </a:ext>
            </a:extLst>
          </p:cNvPr>
          <p:cNvSpPr txBox="1">
            <a:spLocks/>
          </p:cNvSpPr>
          <p:nvPr/>
        </p:nvSpPr>
        <p:spPr>
          <a:xfrm>
            <a:off x="1709400" y="490306"/>
            <a:ext cx="8321400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Calendar of Activities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72FDE8C-621C-4778-81E6-FC78F6CC26F9}"/>
              </a:ext>
            </a:extLst>
          </p:cNvPr>
          <p:cNvSpPr txBox="1"/>
          <p:nvPr/>
        </p:nvSpPr>
        <p:spPr>
          <a:xfrm>
            <a:off x="616142" y="1597486"/>
            <a:ext cx="330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JANUARY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57F13CC-0FF5-435A-B255-9DA26ABB4C7A}"/>
              </a:ext>
            </a:extLst>
          </p:cNvPr>
          <p:cNvSpPr txBox="1"/>
          <p:nvPr/>
        </p:nvSpPr>
        <p:spPr>
          <a:xfrm>
            <a:off x="4626587" y="1606304"/>
            <a:ext cx="330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JANUARY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BD90BF4-F373-43EF-877C-9D1A448878FF}"/>
              </a:ext>
            </a:extLst>
          </p:cNvPr>
          <p:cNvSpPr txBox="1"/>
          <p:nvPr/>
        </p:nvSpPr>
        <p:spPr>
          <a:xfrm>
            <a:off x="8602293" y="1588072"/>
            <a:ext cx="330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FEBRUARY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5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eeting Vector Art, Icons, and Graphics for Free Download">
            <a:extLst>
              <a:ext uri="{FF2B5EF4-FFF2-40B4-BE49-F238E27FC236}">
                <a16:creationId xmlns:a16="http://schemas.microsoft.com/office/drawing/2014/main" xmlns="" id="{8E592C41-F778-41D5-99DC-F0C0F0043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46" y="1319839"/>
            <a:ext cx="5340830" cy="38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47;p26">
            <a:extLst>
              <a:ext uri="{FF2B5EF4-FFF2-40B4-BE49-F238E27FC236}">
                <a16:creationId xmlns:a16="http://schemas.microsoft.com/office/drawing/2014/main" xmlns="" id="{A5EE0D2A-B469-43A2-A1F5-D835B4DE0A2B}"/>
              </a:ext>
            </a:extLst>
          </p:cNvPr>
          <p:cNvSpPr txBox="1">
            <a:spLocks/>
          </p:cNvSpPr>
          <p:nvPr/>
        </p:nvSpPr>
        <p:spPr>
          <a:xfrm>
            <a:off x="543466" y="341902"/>
            <a:ext cx="5213131" cy="2249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Coordination between Agency Central Offices (ACOs) with their respective Agency Regional Offices (AROs) shall be undertaken:</a:t>
            </a:r>
          </a:p>
        </p:txBody>
      </p:sp>
      <p:sp>
        <p:nvSpPr>
          <p:cNvPr id="7" name="Google Shape;147;p26">
            <a:extLst>
              <a:ext uri="{FF2B5EF4-FFF2-40B4-BE49-F238E27FC236}">
                <a16:creationId xmlns:a16="http://schemas.microsoft.com/office/drawing/2014/main" xmlns="" id="{54AD96F9-4904-4F84-B39C-21ADE92D9F36}"/>
              </a:ext>
            </a:extLst>
          </p:cNvPr>
          <p:cNvSpPr txBox="1">
            <a:spLocks/>
          </p:cNvSpPr>
          <p:nvPr/>
        </p:nvSpPr>
        <p:spPr>
          <a:xfrm>
            <a:off x="389474" y="2433530"/>
            <a:ext cx="5660518" cy="101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AROs shall craft annual regional plans and budgets anchored to the national priorities</a:t>
            </a:r>
          </a:p>
        </p:txBody>
      </p:sp>
      <p:sp>
        <p:nvSpPr>
          <p:cNvPr id="8" name="Google Shape;147;p26">
            <a:extLst>
              <a:ext uri="{FF2B5EF4-FFF2-40B4-BE49-F238E27FC236}">
                <a16:creationId xmlns:a16="http://schemas.microsoft.com/office/drawing/2014/main" xmlns="" id="{5F60908D-0ABD-454B-842A-0C2E2FEBAB85}"/>
              </a:ext>
            </a:extLst>
          </p:cNvPr>
          <p:cNvSpPr txBox="1">
            <a:spLocks/>
          </p:cNvSpPr>
          <p:nvPr/>
        </p:nvSpPr>
        <p:spPr>
          <a:xfrm>
            <a:off x="365779" y="3429405"/>
            <a:ext cx="5568503" cy="101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Agency programs to be implemented by LGUs shall have been coordinated with the targeted LGUs</a:t>
            </a:r>
          </a:p>
        </p:txBody>
      </p:sp>
      <p:sp>
        <p:nvSpPr>
          <p:cNvPr id="9" name="Google Shape;147;p26">
            <a:extLst>
              <a:ext uri="{FF2B5EF4-FFF2-40B4-BE49-F238E27FC236}">
                <a16:creationId xmlns:a16="http://schemas.microsoft.com/office/drawing/2014/main" xmlns="" id="{540977AA-40D8-4024-9200-AA12BE8048EC}"/>
              </a:ext>
            </a:extLst>
          </p:cNvPr>
          <p:cNvSpPr txBox="1">
            <a:spLocks/>
          </p:cNvSpPr>
          <p:nvPr/>
        </p:nvSpPr>
        <p:spPr>
          <a:xfrm>
            <a:off x="365778" y="4667898"/>
            <a:ext cx="5568503" cy="101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ACOs shall provide timely feedback to the RDCs on the items that 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and were not 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included in the submitted proposals. </a:t>
            </a:r>
            <a:endParaRPr lang="en-PH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AA35C59-8B10-47BC-9E5B-827FD2097431}"/>
              </a:ext>
            </a:extLst>
          </p:cNvPr>
          <p:cNvGrpSpPr/>
          <p:nvPr/>
        </p:nvGrpSpPr>
        <p:grpSpPr>
          <a:xfrm>
            <a:off x="4570425" y="1376591"/>
            <a:ext cx="2944545" cy="4369370"/>
            <a:chOff x="9409562" y="769546"/>
            <a:chExt cx="1877086" cy="32592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xmlns="" id="{3F747F0F-49A6-46B8-9B71-2527ED61590A}"/>
                </a:ext>
              </a:extLst>
            </p:cNvPr>
            <p:cNvSpPr/>
            <p:nvPr/>
          </p:nvSpPr>
          <p:spPr>
            <a:xfrm rot="10800000" flipV="1">
              <a:off x="9409563" y="3494637"/>
              <a:ext cx="1877085" cy="534127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C801AC40-9760-43BC-8F94-70A9885AB0BD}"/>
                </a:ext>
              </a:extLst>
            </p:cNvPr>
            <p:cNvSpPr/>
            <p:nvPr/>
          </p:nvSpPr>
          <p:spPr>
            <a:xfrm>
              <a:off x="9409562" y="769546"/>
              <a:ext cx="1877086" cy="27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E7EC3F5-7BE3-44D5-8B65-7FEC0946946A}"/>
              </a:ext>
            </a:extLst>
          </p:cNvPr>
          <p:cNvGrpSpPr/>
          <p:nvPr/>
        </p:nvGrpSpPr>
        <p:grpSpPr>
          <a:xfrm flipH="1">
            <a:off x="4734122" y="1551974"/>
            <a:ext cx="2966984" cy="1070653"/>
            <a:chOff x="736121" y="1862982"/>
            <a:chExt cx="1635887" cy="598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Parallelogram 41">
              <a:extLst>
                <a:ext uri="{FF2B5EF4-FFF2-40B4-BE49-F238E27FC236}">
                  <a16:creationId xmlns:a16="http://schemas.microsoft.com/office/drawing/2014/main" xmlns="" id="{1337A815-4D15-4E7B-936D-352CDAA45436}"/>
                </a:ext>
              </a:extLst>
            </p:cNvPr>
            <p:cNvSpPr/>
            <p:nvPr/>
          </p:nvSpPr>
          <p:spPr>
            <a:xfrm rot="5400000">
              <a:off x="489054" y="2110049"/>
              <a:ext cx="598281" cy="104147"/>
            </a:xfrm>
            <a:prstGeom prst="parallelogram">
              <a:avLst>
                <a:gd name="adj" fmla="val 117676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F52AE5EB-9A81-41F1-A4B8-8F829AEE5746}"/>
                </a:ext>
              </a:extLst>
            </p:cNvPr>
            <p:cNvSpPr/>
            <p:nvPr/>
          </p:nvSpPr>
          <p:spPr>
            <a:xfrm>
              <a:off x="736121" y="1862982"/>
              <a:ext cx="1635887" cy="4785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AC917BC-A232-43E3-A1DA-2058F2F15973}"/>
              </a:ext>
            </a:extLst>
          </p:cNvPr>
          <p:cNvGrpSpPr/>
          <p:nvPr/>
        </p:nvGrpSpPr>
        <p:grpSpPr>
          <a:xfrm>
            <a:off x="5706511" y="5787899"/>
            <a:ext cx="672370" cy="653781"/>
            <a:chOff x="4319972" y="3176972"/>
            <a:chExt cx="504056" cy="50405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F90C6F89-EE1C-451A-980B-10C9CDD7E252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96BAC2FB-0031-4A6B-9DE2-26D2A47D8D3C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B0AAC49-6726-4B51-96B3-F2563ED9BCA8}"/>
              </a:ext>
            </a:extLst>
          </p:cNvPr>
          <p:cNvGrpSpPr/>
          <p:nvPr/>
        </p:nvGrpSpPr>
        <p:grpSpPr>
          <a:xfrm>
            <a:off x="572837" y="1356959"/>
            <a:ext cx="2937801" cy="4358579"/>
            <a:chOff x="7333300" y="769546"/>
            <a:chExt cx="1877087" cy="32592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xmlns="" id="{5B0F92C1-5F7E-4C85-9C6F-C595B2AB0512}"/>
                </a:ext>
              </a:extLst>
            </p:cNvPr>
            <p:cNvSpPr/>
            <p:nvPr/>
          </p:nvSpPr>
          <p:spPr>
            <a:xfrm rot="10800000" flipV="1">
              <a:off x="7333302" y="3494637"/>
              <a:ext cx="1877085" cy="534127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A3219729-285F-4988-A2CE-1F036330FE44}"/>
                </a:ext>
              </a:extLst>
            </p:cNvPr>
            <p:cNvSpPr/>
            <p:nvPr/>
          </p:nvSpPr>
          <p:spPr>
            <a:xfrm>
              <a:off x="7333300" y="769546"/>
              <a:ext cx="1877086" cy="27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0C371D50-D130-4C72-95D4-0BA208F0DB23}"/>
              </a:ext>
            </a:extLst>
          </p:cNvPr>
          <p:cNvGrpSpPr/>
          <p:nvPr/>
        </p:nvGrpSpPr>
        <p:grpSpPr>
          <a:xfrm flipH="1">
            <a:off x="769031" y="1549211"/>
            <a:ext cx="2944545" cy="1061829"/>
            <a:chOff x="736121" y="1862982"/>
            <a:chExt cx="1635887" cy="598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7" name="Parallelogram 86">
              <a:extLst>
                <a:ext uri="{FF2B5EF4-FFF2-40B4-BE49-F238E27FC236}">
                  <a16:creationId xmlns:a16="http://schemas.microsoft.com/office/drawing/2014/main" xmlns="" id="{E2592558-DEEC-47BF-8C8F-C4EBFE8FC063}"/>
                </a:ext>
              </a:extLst>
            </p:cNvPr>
            <p:cNvSpPr/>
            <p:nvPr/>
          </p:nvSpPr>
          <p:spPr>
            <a:xfrm rot="5400000">
              <a:off x="489054" y="2110049"/>
              <a:ext cx="598281" cy="104147"/>
            </a:xfrm>
            <a:prstGeom prst="parallelogram">
              <a:avLst>
                <a:gd name="adj" fmla="val 11767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025A3BF-9EEA-476E-90B7-771927EB7597}"/>
                </a:ext>
              </a:extLst>
            </p:cNvPr>
            <p:cNvSpPr/>
            <p:nvPr/>
          </p:nvSpPr>
          <p:spPr>
            <a:xfrm>
              <a:off x="736121" y="1862982"/>
              <a:ext cx="1635887" cy="4785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E01BACE2-FF83-485B-9ABF-FC31ED914715}"/>
              </a:ext>
            </a:extLst>
          </p:cNvPr>
          <p:cNvGrpSpPr/>
          <p:nvPr/>
        </p:nvGrpSpPr>
        <p:grpSpPr>
          <a:xfrm>
            <a:off x="1705550" y="5787900"/>
            <a:ext cx="672372" cy="653781"/>
            <a:chOff x="4319972" y="3176972"/>
            <a:chExt cx="504056" cy="504056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0E2E07FE-3CBD-4155-B344-EEFCD2DAC37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6BB8B9D0-82A1-4960-B1FC-2E1ED42E625C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79053C4-4AC8-4035-92E0-03D8FF86CA19}"/>
              </a:ext>
            </a:extLst>
          </p:cNvPr>
          <p:cNvGrpSpPr/>
          <p:nvPr/>
        </p:nvGrpSpPr>
        <p:grpSpPr>
          <a:xfrm>
            <a:off x="8514356" y="1376591"/>
            <a:ext cx="2966984" cy="4369371"/>
            <a:chOff x="9409562" y="769546"/>
            <a:chExt cx="1877086" cy="32592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3" name="Rectangle 3">
              <a:extLst>
                <a:ext uri="{FF2B5EF4-FFF2-40B4-BE49-F238E27FC236}">
                  <a16:creationId xmlns:a16="http://schemas.microsoft.com/office/drawing/2014/main" xmlns="" id="{3D32D2B2-CF3F-43E2-BA56-97ED1BCC6D9A}"/>
                </a:ext>
              </a:extLst>
            </p:cNvPr>
            <p:cNvSpPr/>
            <p:nvPr/>
          </p:nvSpPr>
          <p:spPr>
            <a:xfrm rot="10800000" flipV="1">
              <a:off x="9409563" y="3494637"/>
              <a:ext cx="1877085" cy="534127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09DC6623-DB53-499E-8190-E8FF9759517D}"/>
                </a:ext>
              </a:extLst>
            </p:cNvPr>
            <p:cNvSpPr/>
            <p:nvPr/>
          </p:nvSpPr>
          <p:spPr>
            <a:xfrm>
              <a:off x="9409562" y="769546"/>
              <a:ext cx="1877086" cy="27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173CFF84-18C4-4EBE-8EF8-39DD141EDAD0}"/>
              </a:ext>
            </a:extLst>
          </p:cNvPr>
          <p:cNvGrpSpPr/>
          <p:nvPr/>
        </p:nvGrpSpPr>
        <p:grpSpPr>
          <a:xfrm flipH="1">
            <a:off x="8716014" y="1548584"/>
            <a:ext cx="2966985" cy="1074043"/>
            <a:chOff x="736121" y="1862982"/>
            <a:chExt cx="1635887" cy="598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6" name="Parallelogram 95">
              <a:extLst>
                <a:ext uri="{FF2B5EF4-FFF2-40B4-BE49-F238E27FC236}">
                  <a16:creationId xmlns:a16="http://schemas.microsoft.com/office/drawing/2014/main" xmlns="" id="{E966EDBD-2034-4A68-9006-D2B244271456}"/>
                </a:ext>
              </a:extLst>
            </p:cNvPr>
            <p:cNvSpPr/>
            <p:nvPr/>
          </p:nvSpPr>
          <p:spPr>
            <a:xfrm rot="5400000">
              <a:off x="489054" y="2110049"/>
              <a:ext cx="598281" cy="104147"/>
            </a:xfrm>
            <a:prstGeom prst="parallelogram">
              <a:avLst>
                <a:gd name="adj" fmla="val 117676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3D3982E3-7C40-4D6B-B3E9-8BA7FFD72C57}"/>
                </a:ext>
              </a:extLst>
            </p:cNvPr>
            <p:cNvSpPr/>
            <p:nvPr/>
          </p:nvSpPr>
          <p:spPr>
            <a:xfrm>
              <a:off x="736121" y="1862982"/>
              <a:ext cx="1635887" cy="478565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FB86CF33-E503-4AC9-931C-083948B9956C}"/>
              </a:ext>
            </a:extLst>
          </p:cNvPr>
          <p:cNvGrpSpPr/>
          <p:nvPr/>
        </p:nvGrpSpPr>
        <p:grpSpPr>
          <a:xfrm>
            <a:off x="9709740" y="5800825"/>
            <a:ext cx="586742" cy="548354"/>
            <a:chOff x="6910346" y="4891816"/>
            <a:chExt cx="504056" cy="504056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3575D2B5-8ECA-41CE-8E9C-CF1D1E320AEC}"/>
                </a:ext>
              </a:extLst>
            </p:cNvPr>
            <p:cNvSpPr/>
            <p:nvPr/>
          </p:nvSpPr>
          <p:spPr>
            <a:xfrm>
              <a:off x="6910346" y="4891816"/>
              <a:ext cx="504056" cy="5040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B8CDCF38-2869-43AE-B4B9-56DDC400E1EF}"/>
                </a:ext>
              </a:extLst>
            </p:cNvPr>
            <p:cNvSpPr/>
            <p:nvPr/>
          </p:nvSpPr>
          <p:spPr>
            <a:xfrm>
              <a:off x="7000374" y="4981844"/>
              <a:ext cx="324000" cy="324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0ED2B799-E97D-4F3D-A578-0F50D2847E99}"/>
              </a:ext>
            </a:extLst>
          </p:cNvPr>
          <p:cNvSpPr txBox="1"/>
          <p:nvPr/>
        </p:nvSpPr>
        <p:spPr>
          <a:xfrm>
            <a:off x="554673" y="2479567"/>
            <a:ext cx="29445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Encoding and submission </a:t>
            </a:r>
          </a:p>
          <a:p>
            <a:pPr algn="ctr"/>
            <a:r>
              <a:rPr lang="en-US" altLang="ko-KR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(thru OSBPS v2.0) 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of:</a:t>
            </a:r>
            <a:endParaRPr lang="ko-KR" altLang="en-US" sz="21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83E03742-C543-4B66-8B5D-9F89DD1DB99B}"/>
              </a:ext>
            </a:extLst>
          </p:cNvPr>
          <p:cNvSpPr txBox="1"/>
          <p:nvPr/>
        </p:nvSpPr>
        <p:spPr>
          <a:xfrm>
            <a:off x="571754" y="1472391"/>
            <a:ext cx="330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FEBRUARY 1 – APRIL 28</a:t>
            </a:r>
            <a:endParaRPr lang="ko-KR" alt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</p:txBody>
      </p:sp>
      <p:sp>
        <p:nvSpPr>
          <p:cNvPr id="103" name="Chevron 50">
            <a:extLst>
              <a:ext uri="{FF2B5EF4-FFF2-40B4-BE49-F238E27FC236}">
                <a16:creationId xmlns:a16="http://schemas.microsoft.com/office/drawing/2014/main" xmlns="" id="{E4E83C4C-CBAE-49C2-AB2E-E76E7A187D2D}"/>
              </a:ext>
            </a:extLst>
          </p:cNvPr>
          <p:cNvSpPr/>
          <p:nvPr/>
        </p:nvSpPr>
        <p:spPr>
          <a:xfrm>
            <a:off x="3797737" y="2932524"/>
            <a:ext cx="485586" cy="607313"/>
          </a:xfrm>
          <a:prstGeom prst="chevron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Chevron 50">
            <a:extLst>
              <a:ext uri="{FF2B5EF4-FFF2-40B4-BE49-F238E27FC236}">
                <a16:creationId xmlns:a16="http://schemas.microsoft.com/office/drawing/2014/main" xmlns="" id="{FF9D5FB0-EB98-4FD2-A762-4F3D9847CC79}"/>
              </a:ext>
            </a:extLst>
          </p:cNvPr>
          <p:cNvSpPr/>
          <p:nvPr/>
        </p:nvSpPr>
        <p:spPr>
          <a:xfrm>
            <a:off x="7773622" y="2932524"/>
            <a:ext cx="485586" cy="607313"/>
          </a:xfrm>
          <a:prstGeom prst="chevron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5ED5070C-25B9-4408-B0AC-00CDEE25B194}"/>
              </a:ext>
            </a:extLst>
          </p:cNvPr>
          <p:cNvSpPr txBox="1"/>
          <p:nvPr/>
        </p:nvSpPr>
        <p:spPr>
          <a:xfrm>
            <a:off x="582524" y="3570606"/>
            <a:ext cx="3224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2022 Actual Obligations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2022 – 2026 Revenue Program</a:t>
            </a:r>
            <a:endParaRPr lang="ko-KR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Google Shape;72;p16">
            <a:extLst>
              <a:ext uri="{FF2B5EF4-FFF2-40B4-BE49-F238E27FC236}">
                <a16:creationId xmlns:a16="http://schemas.microsoft.com/office/drawing/2014/main" xmlns="" id="{31BA849A-7539-4E9E-BF22-9C724C1BA6BC}"/>
              </a:ext>
            </a:extLst>
          </p:cNvPr>
          <p:cNvSpPr txBox="1">
            <a:spLocks/>
          </p:cNvSpPr>
          <p:nvPr/>
        </p:nvSpPr>
        <p:spPr>
          <a:xfrm>
            <a:off x="1751145" y="479841"/>
            <a:ext cx="8321400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Calendar of Activities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5C4624BC-FDC5-4273-8C69-CEF4BD5DB4AD}"/>
              </a:ext>
            </a:extLst>
          </p:cNvPr>
          <p:cNvSpPr txBox="1"/>
          <p:nvPr/>
        </p:nvSpPr>
        <p:spPr>
          <a:xfrm>
            <a:off x="4510022" y="1598046"/>
            <a:ext cx="330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APRIL 14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4F4312F9-AE18-4E20-B37C-7653A7D3A564}"/>
              </a:ext>
            </a:extLst>
          </p:cNvPr>
          <p:cNvSpPr txBox="1"/>
          <p:nvPr/>
        </p:nvSpPr>
        <p:spPr>
          <a:xfrm>
            <a:off x="4599763" y="2939672"/>
            <a:ext cx="288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Issuance of NBM for Budget Priorities Framework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E30BD2BF-EDF0-44B3-9F9C-8FFD38780BAA}"/>
              </a:ext>
            </a:extLst>
          </p:cNvPr>
          <p:cNvSpPr txBox="1"/>
          <p:nvPr/>
        </p:nvSpPr>
        <p:spPr>
          <a:xfrm>
            <a:off x="8570002" y="1500966"/>
            <a:ext cx="330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APRIL 17 – </a:t>
            </a:r>
          </a:p>
          <a:p>
            <a:pPr algn="ctr"/>
            <a:r>
              <a:rPr lang="en-US" altLang="ko-K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MAY 15</a:t>
            </a:r>
            <a:endParaRPr lang="ko-KR" alt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09DFD42E-D5A7-4A29-AE11-92A76518C628}"/>
              </a:ext>
            </a:extLst>
          </p:cNvPr>
          <p:cNvSpPr txBox="1"/>
          <p:nvPr/>
        </p:nvSpPr>
        <p:spPr>
          <a:xfrm>
            <a:off x="8589055" y="2488440"/>
            <a:ext cx="2966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Conduct of Technical Budget Hearings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P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Encoding </a:t>
            </a:r>
            <a:r>
              <a:rPr lang="en-P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(thru OSBPS v2.0)</a:t>
            </a:r>
            <a:r>
              <a:rPr lang="en-P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     FY 2024 Budget Proposals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P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Submission of signed hard copies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en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9335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73CDA38A-A040-48C0-8D05-26B564C758C8}"/>
              </a:ext>
            </a:extLst>
          </p:cNvPr>
          <p:cNvGrpSpPr/>
          <p:nvPr/>
        </p:nvGrpSpPr>
        <p:grpSpPr>
          <a:xfrm>
            <a:off x="590109" y="1438743"/>
            <a:ext cx="2941927" cy="4348771"/>
            <a:chOff x="1104518" y="769546"/>
            <a:chExt cx="1877087" cy="325921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1" name="Rectangle 3">
              <a:extLst>
                <a:ext uri="{FF2B5EF4-FFF2-40B4-BE49-F238E27FC236}">
                  <a16:creationId xmlns:a16="http://schemas.microsoft.com/office/drawing/2014/main" xmlns="" id="{0D73E342-4588-4A17-A0C7-454850647DF4}"/>
                </a:ext>
              </a:extLst>
            </p:cNvPr>
            <p:cNvSpPr/>
            <p:nvPr/>
          </p:nvSpPr>
          <p:spPr>
            <a:xfrm rot="10800000" flipV="1">
              <a:off x="1104520" y="3494636"/>
              <a:ext cx="1877085" cy="534127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D4B9BBE1-8DA4-4191-B8AF-C2D1056D5716}"/>
                </a:ext>
              </a:extLst>
            </p:cNvPr>
            <p:cNvSpPr/>
            <p:nvPr/>
          </p:nvSpPr>
          <p:spPr>
            <a:xfrm>
              <a:off x="1104518" y="769546"/>
              <a:ext cx="1877086" cy="27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837F469-6E38-47E0-BA00-7289C024045F}"/>
              </a:ext>
            </a:extLst>
          </p:cNvPr>
          <p:cNvGrpSpPr/>
          <p:nvPr/>
        </p:nvGrpSpPr>
        <p:grpSpPr>
          <a:xfrm>
            <a:off x="4627710" y="1468521"/>
            <a:ext cx="2920357" cy="4315489"/>
            <a:chOff x="3180780" y="769546"/>
            <a:chExt cx="1877086" cy="325921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4" name="Rectangle 3">
              <a:extLst>
                <a:ext uri="{FF2B5EF4-FFF2-40B4-BE49-F238E27FC236}">
                  <a16:creationId xmlns:a16="http://schemas.microsoft.com/office/drawing/2014/main" xmlns="" id="{CF0EA144-8E65-4A84-A890-BEC908002511}"/>
                </a:ext>
              </a:extLst>
            </p:cNvPr>
            <p:cNvSpPr/>
            <p:nvPr/>
          </p:nvSpPr>
          <p:spPr>
            <a:xfrm rot="10800000" flipV="1">
              <a:off x="3180781" y="3494636"/>
              <a:ext cx="1877085" cy="534127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E8A8A353-AD10-4C38-8421-FD2B3F8B17D7}"/>
                </a:ext>
              </a:extLst>
            </p:cNvPr>
            <p:cNvSpPr/>
            <p:nvPr/>
          </p:nvSpPr>
          <p:spPr>
            <a:xfrm>
              <a:off x="3180780" y="769546"/>
              <a:ext cx="1877086" cy="27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24DFC41A-81B2-4963-B3C4-9B8A6A28905C}"/>
              </a:ext>
            </a:extLst>
          </p:cNvPr>
          <p:cNvGrpSpPr/>
          <p:nvPr/>
        </p:nvGrpSpPr>
        <p:grpSpPr>
          <a:xfrm>
            <a:off x="8637032" y="1438744"/>
            <a:ext cx="2920356" cy="4294891"/>
            <a:chOff x="5257040" y="769546"/>
            <a:chExt cx="1877087" cy="32592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7" name="Rectangle 3">
              <a:extLst>
                <a:ext uri="{FF2B5EF4-FFF2-40B4-BE49-F238E27FC236}">
                  <a16:creationId xmlns:a16="http://schemas.microsoft.com/office/drawing/2014/main" xmlns="" id="{AF5C6A74-796A-4BED-9445-1748C7EA0A61}"/>
                </a:ext>
              </a:extLst>
            </p:cNvPr>
            <p:cNvSpPr/>
            <p:nvPr/>
          </p:nvSpPr>
          <p:spPr>
            <a:xfrm rot="10800000" flipV="1">
              <a:off x="5257042" y="3494637"/>
              <a:ext cx="1877085" cy="534127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8FAAAAC8-5295-44B7-B4A4-8651D603899C}"/>
                </a:ext>
              </a:extLst>
            </p:cNvPr>
            <p:cNvSpPr/>
            <p:nvPr/>
          </p:nvSpPr>
          <p:spPr>
            <a:xfrm>
              <a:off x="5257040" y="769546"/>
              <a:ext cx="1877086" cy="27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5019F905-E018-42C6-8200-21BA707F7C7E}"/>
              </a:ext>
            </a:extLst>
          </p:cNvPr>
          <p:cNvGrpSpPr/>
          <p:nvPr/>
        </p:nvGrpSpPr>
        <p:grpSpPr>
          <a:xfrm flipH="1">
            <a:off x="795424" y="1549023"/>
            <a:ext cx="2922577" cy="1246162"/>
            <a:chOff x="736121" y="1862982"/>
            <a:chExt cx="1635887" cy="598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xmlns="" id="{EAF6A597-2F6B-4DA9-819C-C76B718398ED}"/>
                </a:ext>
              </a:extLst>
            </p:cNvPr>
            <p:cNvSpPr/>
            <p:nvPr/>
          </p:nvSpPr>
          <p:spPr>
            <a:xfrm rot="5400000">
              <a:off x="489054" y="2110049"/>
              <a:ext cx="598281" cy="104147"/>
            </a:xfrm>
            <a:prstGeom prst="parallelogram">
              <a:avLst>
                <a:gd name="adj" fmla="val 117676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2C9D10CC-67F1-4FA8-86D3-C8E3541B58A0}"/>
                </a:ext>
              </a:extLst>
            </p:cNvPr>
            <p:cNvSpPr/>
            <p:nvPr/>
          </p:nvSpPr>
          <p:spPr>
            <a:xfrm>
              <a:off x="736121" y="1862982"/>
              <a:ext cx="1635887" cy="47856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EDF45C7B-2022-4C06-96A1-7C554D50E0DF}"/>
              </a:ext>
            </a:extLst>
          </p:cNvPr>
          <p:cNvGrpSpPr/>
          <p:nvPr/>
        </p:nvGrpSpPr>
        <p:grpSpPr>
          <a:xfrm flipH="1">
            <a:off x="4852503" y="1573865"/>
            <a:ext cx="2892754" cy="1221321"/>
            <a:chOff x="736121" y="1862982"/>
            <a:chExt cx="1635887" cy="598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xmlns="" id="{9D2DD45B-054F-4860-B3D9-AE210334A69E}"/>
                </a:ext>
              </a:extLst>
            </p:cNvPr>
            <p:cNvSpPr/>
            <p:nvPr/>
          </p:nvSpPr>
          <p:spPr>
            <a:xfrm rot="5400000">
              <a:off x="489054" y="2110049"/>
              <a:ext cx="598281" cy="104147"/>
            </a:xfrm>
            <a:prstGeom prst="parallelogram">
              <a:avLst>
                <a:gd name="adj" fmla="val 11767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E727C600-E7F0-4207-8C66-872AA9B4336E}"/>
                </a:ext>
              </a:extLst>
            </p:cNvPr>
            <p:cNvSpPr/>
            <p:nvPr/>
          </p:nvSpPr>
          <p:spPr>
            <a:xfrm>
              <a:off x="736121" y="1862982"/>
              <a:ext cx="1635887" cy="4785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CD765DA1-C729-4226-A3F3-0B357282CDE0}"/>
              </a:ext>
            </a:extLst>
          </p:cNvPr>
          <p:cNvGrpSpPr/>
          <p:nvPr/>
        </p:nvGrpSpPr>
        <p:grpSpPr>
          <a:xfrm flipH="1">
            <a:off x="8816290" y="1556447"/>
            <a:ext cx="2923015" cy="1238739"/>
            <a:chOff x="736121" y="1862982"/>
            <a:chExt cx="1635887" cy="598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xmlns="" id="{3ED7E9B6-8638-4298-91FD-13F81C72EAEE}"/>
                </a:ext>
              </a:extLst>
            </p:cNvPr>
            <p:cNvSpPr/>
            <p:nvPr/>
          </p:nvSpPr>
          <p:spPr>
            <a:xfrm rot="5400000">
              <a:off x="489054" y="2110049"/>
              <a:ext cx="598281" cy="104147"/>
            </a:xfrm>
            <a:prstGeom prst="parallelogram">
              <a:avLst>
                <a:gd name="adj" fmla="val 11767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3635BA91-539E-4CEE-8B1A-55CF152636E7}"/>
                </a:ext>
              </a:extLst>
            </p:cNvPr>
            <p:cNvSpPr/>
            <p:nvPr/>
          </p:nvSpPr>
          <p:spPr>
            <a:xfrm>
              <a:off x="736121" y="1862982"/>
              <a:ext cx="1635887" cy="4785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581115B-DA31-42AB-9520-D18003BF67EA}"/>
              </a:ext>
            </a:extLst>
          </p:cNvPr>
          <p:cNvSpPr txBox="1"/>
          <p:nvPr/>
        </p:nvSpPr>
        <p:spPr>
          <a:xfrm>
            <a:off x="699472" y="2909616"/>
            <a:ext cx="283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of Executive Review Board (ERB) Hearings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B7EEC0D1-FBEF-4099-9226-08EC632A60B6}"/>
              </a:ext>
            </a:extLst>
          </p:cNvPr>
          <p:cNvGrpSpPr/>
          <p:nvPr/>
        </p:nvGrpSpPr>
        <p:grpSpPr>
          <a:xfrm>
            <a:off x="1734024" y="5771316"/>
            <a:ext cx="654093" cy="640677"/>
            <a:chOff x="4319972" y="3176972"/>
            <a:chExt cx="504056" cy="50405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896B1335-6150-4B91-B07A-184392C95B4E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B5D20CD7-42E4-4451-8CE3-66AB24699B9E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13268B89-CF60-4D7D-A66F-851614585432}"/>
              </a:ext>
            </a:extLst>
          </p:cNvPr>
          <p:cNvGrpSpPr/>
          <p:nvPr/>
        </p:nvGrpSpPr>
        <p:grpSpPr>
          <a:xfrm>
            <a:off x="5753274" y="5766943"/>
            <a:ext cx="654093" cy="635813"/>
            <a:chOff x="4319972" y="3176972"/>
            <a:chExt cx="504056" cy="504056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FEE35AC4-2ED8-4865-A5BD-75190B57DF4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FE9D1727-2248-4B6F-BA93-4D388888C0DE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9CA9C597-E982-4722-A9BF-A07B3CEA16A1}"/>
              </a:ext>
            </a:extLst>
          </p:cNvPr>
          <p:cNvGrpSpPr/>
          <p:nvPr/>
        </p:nvGrpSpPr>
        <p:grpSpPr>
          <a:xfrm>
            <a:off x="9758287" y="5750205"/>
            <a:ext cx="654093" cy="640676"/>
            <a:chOff x="4319972" y="3176972"/>
            <a:chExt cx="504056" cy="50405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A3537DC8-E906-4582-A57E-CA6E7257021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4F594ABE-537C-41C2-B823-05DD64A65134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0C6340C-5328-4469-A5A9-4852DDE0F6B3}"/>
              </a:ext>
            </a:extLst>
          </p:cNvPr>
          <p:cNvSpPr txBox="1"/>
          <p:nvPr/>
        </p:nvSpPr>
        <p:spPr>
          <a:xfrm>
            <a:off x="4663195" y="2676030"/>
            <a:ext cx="2817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Sending of Confirmation Letters to Agencies of the Total Budget </a:t>
            </a:r>
          </a:p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Levels </a:t>
            </a:r>
          </a:p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(Tiers 1 and 2)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44BD420-FCEA-4D0E-8E7A-A53A0ACE4EC2}"/>
              </a:ext>
            </a:extLst>
          </p:cNvPr>
          <p:cNvSpPr txBox="1"/>
          <p:nvPr/>
        </p:nvSpPr>
        <p:spPr>
          <a:xfrm>
            <a:off x="8738928" y="2825235"/>
            <a:ext cx="2814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to the President and the Cabinet of the FY 2024 Proposed </a:t>
            </a:r>
          </a:p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Levels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Chevron 50">
            <a:extLst>
              <a:ext uri="{FF2B5EF4-FFF2-40B4-BE49-F238E27FC236}">
                <a16:creationId xmlns:a16="http://schemas.microsoft.com/office/drawing/2014/main" xmlns="" id="{7A6E5486-6A14-4CA9-A0FA-83381B4B3A27}"/>
              </a:ext>
            </a:extLst>
          </p:cNvPr>
          <p:cNvSpPr/>
          <p:nvPr/>
        </p:nvSpPr>
        <p:spPr>
          <a:xfrm>
            <a:off x="3827907" y="2936851"/>
            <a:ext cx="485586" cy="607313"/>
          </a:xfrm>
          <a:prstGeom prst="chevron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Chevron 50">
            <a:extLst>
              <a:ext uri="{FF2B5EF4-FFF2-40B4-BE49-F238E27FC236}">
                <a16:creationId xmlns:a16="http://schemas.microsoft.com/office/drawing/2014/main" xmlns="" id="{E5B14D53-93E1-445C-9CD5-6BC163D5AAC2}"/>
              </a:ext>
            </a:extLst>
          </p:cNvPr>
          <p:cNvSpPr/>
          <p:nvPr/>
        </p:nvSpPr>
        <p:spPr>
          <a:xfrm>
            <a:off x="7849756" y="2936850"/>
            <a:ext cx="485586" cy="607313"/>
          </a:xfrm>
          <a:prstGeom prst="chevron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Google Shape;72;p16">
            <a:extLst>
              <a:ext uri="{FF2B5EF4-FFF2-40B4-BE49-F238E27FC236}">
                <a16:creationId xmlns:a16="http://schemas.microsoft.com/office/drawing/2014/main" xmlns="" id="{36F99858-1C09-4297-B550-8E85DFF5C018}"/>
              </a:ext>
            </a:extLst>
          </p:cNvPr>
          <p:cNvSpPr txBox="1">
            <a:spLocks/>
          </p:cNvSpPr>
          <p:nvPr/>
        </p:nvSpPr>
        <p:spPr>
          <a:xfrm>
            <a:off x="1734024" y="509108"/>
            <a:ext cx="8321400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Calendar of Activities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DCDDCC63-CC95-4F67-9459-EBD2E719C39B}"/>
              </a:ext>
            </a:extLst>
          </p:cNvPr>
          <p:cNvSpPr txBox="1"/>
          <p:nvPr/>
        </p:nvSpPr>
        <p:spPr>
          <a:xfrm>
            <a:off x="616142" y="1492711"/>
            <a:ext cx="330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MAY 26 – </a:t>
            </a:r>
          </a:p>
          <a:p>
            <a:pPr algn="ctr"/>
            <a:r>
              <a:rPr lang="en-US" altLang="ko-K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JUNE 8</a:t>
            </a:r>
            <a:endParaRPr lang="ko-KR" alt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EAE1303-24C4-4BD6-A1B8-5041C9503625}"/>
              </a:ext>
            </a:extLst>
          </p:cNvPr>
          <p:cNvSpPr txBox="1"/>
          <p:nvPr/>
        </p:nvSpPr>
        <p:spPr>
          <a:xfrm>
            <a:off x="4644517" y="1701554"/>
            <a:ext cx="330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JUNE 13 - 14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81EDBEF3-0DAE-45D8-8934-99D5BA41B837}"/>
              </a:ext>
            </a:extLst>
          </p:cNvPr>
          <p:cNvSpPr txBox="1"/>
          <p:nvPr/>
        </p:nvSpPr>
        <p:spPr>
          <a:xfrm>
            <a:off x="8602293" y="1711897"/>
            <a:ext cx="330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JUNE 20 / 21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8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6051E1F-E1A6-4E6B-94DC-E791AF277F43}"/>
              </a:ext>
            </a:extLst>
          </p:cNvPr>
          <p:cNvGrpSpPr/>
          <p:nvPr/>
        </p:nvGrpSpPr>
        <p:grpSpPr>
          <a:xfrm>
            <a:off x="4570425" y="1293466"/>
            <a:ext cx="2944545" cy="4369370"/>
            <a:chOff x="9409562" y="769546"/>
            <a:chExt cx="1877086" cy="32592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xmlns="" id="{4BB8D80E-D7A4-4E88-A526-4ADB82F8D435}"/>
                </a:ext>
              </a:extLst>
            </p:cNvPr>
            <p:cNvSpPr/>
            <p:nvPr/>
          </p:nvSpPr>
          <p:spPr>
            <a:xfrm rot="10800000" flipV="1">
              <a:off x="9409563" y="3494637"/>
              <a:ext cx="1877085" cy="534127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FBAB2E5C-A1A2-42DB-9D95-486AC566DCF6}"/>
                </a:ext>
              </a:extLst>
            </p:cNvPr>
            <p:cNvSpPr/>
            <p:nvPr/>
          </p:nvSpPr>
          <p:spPr>
            <a:xfrm>
              <a:off x="9409562" y="769546"/>
              <a:ext cx="1877086" cy="27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9DB5D07-F006-4FF6-93C5-FE83923E9665}"/>
              </a:ext>
            </a:extLst>
          </p:cNvPr>
          <p:cNvGrpSpPr/>
          <p:nvPr/>
        </p:nvGrpSpPr>
        <p:grpSpPr>
          <a:xfrm flipH="1">
            <a:off x="4734122" y="1402174"/>
            <a:ext cx="2966984" cy="1162651"/>
            <a:chOff x="736121" y="1862982"/>
            <a:chExt cx="1635887" cy="598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" name="Parallelogram 41">
              <a:extLst>
                <a:ext uri="{FF2B5EF4-FFF2-40B4-BE49-F238E27FC236}">
                  <a16:creationId xmlns:a16="http://schemas.microsoft.com/office/drawing/2014/main" xmlns="" id="{DE0670D4-FAB3-4330-8E45-6C21228F04ED}"/>
                </a:ext>
              </a:extLst>
            </p:cNvPr>
            <p:cNvSpPr/>
            <p:nvPr/>
          </p:nvSpPr>
          <p:spPr>
            <a:xfrm rot="5400000">
              <a:off x="489054" y="2110049"/>
              <a:ext cx="598281" cy="104147"/>
            </a:xfrm>
            <a:prstGeom prst="parallelogram">
              <a:avLst>
                <a:gd name="adj" fmla="val 117676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24534F76-622A-40E6-9966-E4F6CDB41F51}"/>
                </a:ext>
              </a:extLst>
            </p:cNvPr>
            <p:cNvSpPr/>
            <p:nvPr/>
          </p:nvSpPr>
          <p:spPr>
            <a:xfrm>
              <a:off x="736121" y="1862982"/>
              <a:ext cx="1635887" cy="4785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D3DCC4DD-6126-4792-9173-B7FD470CC2CD}"/>
              </a:ext>
            </a:extLst>
          </p:cNvPr>
          <p:cNvGrpSpPr/>
          <p:nvPr/>
        </p:nvGrpSpPr>
        <p:grpSpPr>
          <a:xfrm>
            <a:off x="5706511" y="5690957"/>
            <a:ext cx="672371" cy="653781"/>
            <a:chOff x="4319972" y="3176972"/>
            <a:chExt cx="504056" cy="50405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40D76A54-6F34-4A01-9C4E-206FC9A57996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04417F6B-F73C-4921-A716-2294081A36FF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7FB021C-2CC3-4B89-B6A1-94179DD5E16C}"/>
              </a:ext>
            </a:extLst>
          </p:cNvPr>
          <p:cNvGrpSpPr/>
          <p:nvPr/>
        </p:nvGrpSpPr>
        <p:grpSpPr>
          <a:xfrm>
            <a:off x="572837" y="1273834"/>
            <a:ext cx="2937801" cy="4358579"/>
            <a:chOff x="7333300" y="769546"/>
            <a:chExt cx="1877087" cy="32592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xmlns="" id="{DD1ABC2F-D198-4691-9DE0-3E73ACF2AFBE}"/>
                </a:ext>
              </a:extLst>
            </p:cNvPr>
            <p:cNvSpPr/>
            <p:nvPr/>
          </p:nvSpPr>
          <p:spPr>
            <a:xfrm rot="10800000" flipV="1">
              <a:off x="7333302" y="3494637"/>
              <a:ext cx="1877085" cy="534127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C105E03C-2FA0-47B4-BA6A-EC64E17A74B7}"/>
                </a:ext>
              </a:extLst>
            </p:cNvPr>
            <p:cNvSpPr/>
            <p:nvPr/>
          </p:nvSpPr>
          <p:spPr>
            <a:xfrm>
              <a:off x="7333300" y="769546"/>
              <a:ext cx="1877086" cy="27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DA038F13-16D8-4B6F-8996-B49D4B6B35D2}"/>
              </a:ext>
            </a:extLst>
          </p:cNvPr>
          <p:cNvGrpSpPr/>
          <p:nvPr/>
        </p:nvGrpSpPr>
        <p:grpSpPr>
          <a:xfrm flipH="1">
            <a:off x="760065" y="1389886"/>
            <a:ext cx="2944545" cy="1072062"/>
            <a:chOff x="736121" y="1862982"/>
            <a:chExt cx="1635887" cy="598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7" name="Parallelogram 86">
              <a:extLst>
                <a:ext uri="{FF2B5EF4-FFF2-40B4-BE49-F238E27FC236}">
                  <a16:creationId xmlns:a16="http://schemas.microsoft.com/office/drawing/2014/main" xmlns="" id="{F373C9AC-DB99-4E5B-B31E-1F55F3C0F997}"/>
                </a:ext>
              </a:extLst>
            </p:cNvPr>
            <p:cNvSpPr/>
            <p:nvPr/>
          </p:nvSpPr>
          <p:spPr>
            <a:xfrm rot="5400000">
              <a:off x="489054" y="2110049"/>
              <a:ext cx="598281" cy="104147"/>
            </a:xfrm>
            <a:prstGeom prst="parallelogram">
              <a:avLst>
                <a:gd name="adj" fmla="val 11767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3F8B05DE-45B1-4AD5-AEAA-45134C086830}"/>
                </a:ext>
              </a:extLst>
            </p:cNvPr>
            <p:cNvSpPr/>
            <p:nvPr/>
          </p:nvSpPr>
          <p:spPr>
            <a:xfrm>
              <a:off x="736121" y="1862982"/>
              <a:ext cx="1635887" cy="4785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11D49B59-B2D3-49B8-81B0-7EA130D2EC38}"/>
              </a:ext>
            </a:extLst>
          </p:cNvPr>
          <p:cNvGrpSpPr/>
          <p:nvPr/>
        </p:nvGrpSpPr>
        <p:grpSpPr>
          <a:xfrm>
            <a:off x="1693675" y="5631747"/>
            <a:ext cx="672372" cy="653781"/>
            <a:chOff x="4319972" y="3176972"/>
            <a:chExt cx="504056" cy="504056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71775044-B57F-422D-A574-03437958E6BC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4273DCC3-312A-4E79-8FF0-F67F67822A85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A39A3542-350C-4486-A7F7-C6B88BFD148E}"/>
              </a:ext>
            </a:extLst>
          </p:cNvPr>
          <p:cNvGrpSpPr/>
          <p:nvPr/>
        </p:nvGrpSpPr>
        <p:grpSpPr>
          <a:xfrm>
            <a:off x="8514356" y="1293466"/>
            <a:ext cx="2966984" cy="4369371"/>
            <a:chOff x="9409562" y="769546"/>
            <a:chExt cx="1877086" cy="32592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3" name="Rectangle 3">
              <a:extLst>
                <a:ext uri="{FF2B5EF4-FFF2-40B4-BE49-F238E27FC236}">
                  <a16:creationId xmlns:a16="http://schemas.microsoft.com/office/drawing/2014/main" xmlns="" id="{E9BE6FE2-B8FD-4BBD-B635-DA7DCDD323C3}"/>
                </a:ext>
              </a:extLst>
            </p:cNvPr>
            <p:cNvSpPr/>
            <p:nvPr/>
          </p:nvSpPr>
          <p:spPr>
            <a:xfrm rot="10800000" flipV="1">
              <a:off x="9409563" y="3494637"/>
              <a:ext cx="1877085" cy="534127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9C10AA8C-B8C1-4B89-B776-9D783D74BD52}"/>
                </a:ext>
              </a:extLst>
            </p:cNvPr>
            <p:cNvSpPr/>
            <p:nvPr/>
          </p:nvSpPr>
          <p:spPr>
            <a:xfrm>
              <a:off x="9409562" y="769546"/>
              <a:ext cx="1877086" cy="27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FD814E87-EAF2-46F0-BB23-A43EC20AB3F0}"/>
              </a:ext>
            </a:extLst>
          </p:cNvPr>
          <p:cNvGrpSpPr/>
          <p:nvPr/>
        </p:nvGrpSpPr>
        <p:grpSpPr>
          <a:xfrm flipH="1">
            <a:off x="8707049" y="1426239"/>
            <a:ext cx="2966985" cy="1138587"/>
            <a:chOff x="736121" y="1862982"/>
            <a:chExt cx="1635887" cy="598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6" name="Parallelogram 95">
              <a:extLst>
                <a:ext uri="{FF2B5EF4-FFF2-40B4-BE49-F238E27FC236}">
                  <a16:creationId xmlns:a16="http://schemas.microsoft.com/office/drawing/2014/main" xmlns="" id="{9D505C7B-77C8-4E8E-A28A-0C1E32E8206B}"/>
                </a:ext>
              </a:extLst>
            </p:cNvPr>
            <p:cNvSpPr/>
            <p:nvPr/>
          </p:nvSpPr>
          <p:spPr>
            <a:xfrm rot="5400000">
              <a:off x="489054" y="2110049"/>
              <a:ext cx="598281" cy="104147"/>
            </a:xfrm>
            <a:prstGeom prst="parallelogram">
              <a:avLst>
                <a:gd name="adj" fmla="val 117676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E2CEB3A8-6140-4DA2-AF7D-843672AEC860}"/>
                </a:ext>
              </a:extLst>
            </p:cNvPr>
            <p:cNvSpPr/>
            <p:nvPr/>
          </p:nvSpPr>
          <p:spPr>
            <a:xfrm>
              <a:off x="736121" y="1862982"/>
              <a:ext cx="1635887" cy="478565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F3AF2ED9-6A15-432C-B25E-7855EBA3D781}"/>
              </a:ext>
            </a:extLst>
          </p:cNvPr>
          <p:cNvGrpSpPr/>
          <p:nvPr/>
        </p:nvGrpSpPr>
        <p:grpSpPr>
          <a:xfrm>
            <a:off x="9661662" y="5670424"/>
            <a:ext cx="672370" cy="650564"/>
            <a:chOff x="6910346" y="4891816"/>
            <a:chExt cx="504056" cy="504056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8028E5DB-6960-4FEF-83D7-196296F2FC05}"/>
                </a:ext>
              </a:extLst>
            </p:cNvPr>
            <p:cNvSpPr/>
            <p:nvPr/>
          </p:nvSpPr>
          <p:spPr>
            <a:xfrm>
              <a:off x="6910346" y="4891816"/>
              <a:ext cx="504056" cy="5040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C9A0464C-CF80-4EE7-BE1C-35F0DB9EF40D}"/>
                </a:ext>
              </a:extLst>
            </p:cNvPr>
            <p:cNvSpPr/>
            <p:nvPr/>
          </p:nvSpPr>
          <p:spPr>
            <a:xfrm>
              <a:off x="7000374" y="4981844"/>
              <a:ext cx="324000" cy="324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37546AA-0937-49E4-BD33-22E456B6B373}"/>
              </a:ext>
            </a:extLst>
          </p:cNvPr>
          <p:cNvSpPr txBox="1"/>
          <p:nvPr/>
        </p:nvSpPr>
        <p:spPr>
          <a:xfrm>
            <a:off x="571754" y="1303541"/>
            <a:ext cx="330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JUNE 23 –</a:t>
            </a:r>
          </a:p>
          <a:p>
            <a:pPr algn="ctr"/>
            <a:r>
              <a:rPr lang="en-US" altLang="ko-KR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JULY 1</a:t>
            </a:r>
            <a:endParaRPr lang="ko-KR" alt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</p:txBody>
      </p:sp>
      <p:sp>
        <p:nvSpPr>
          <p:cNvPr id="102" name="Chevron 50">
            <a:extLst>
              <a:ext uri="{FF2B5EF4-FFF2-40B4-BE49-F238E27FC236}">
                <a16:creationId xmlns:a16="http://schemas.microsoft.com/office/drawing/2014/main" xmlns="" id="{0D4D0D08-C95B-4A41-B45C-247C85615DAD}"/>
              </a:ext>
            </a:extLst>
          </p:cNvPr>
          <p:cNvSpPr/>
          <p:nvPr/>
        </p:nvSpPr>
        <p:spPr>
          <a:xfrm>
            <a:off x="3797737" y="2849399"/>
            <a:ext cx="485586" cy="607313"/>
          </a:xfrm>
          <a:prstGeom prst="chevron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Chevron 50">
            <a:extLst>
              <a:ext uri="{FF2B5EF4-FFF2-40B4-BE49-F238E27FC236}">
                <a16:creationId xmlns:a16="http://schemas.microsoft.com/office/drawing/2014/main" xmlns="" id="{65DFB1DA-8E73-4D6C-BC93-C17DB2CF6955}"/>
              </a:ext>
            </a:extLst>
          </p:cNvPr>
          <p:cNvSpPr/>
          <p:nvPr/>
        </p:nvSpPr>
        <p:spPr>
          <a:xfrm>
            <a:off x="7773622" y="2849399"/>
            <a:ext cx="485586" cy="607313"/>
          </a:xfrm>
          <a:prstGeom prst="chevron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1392E99-4667-480E-A62D-8341BAE7AAA9}"/>
              </a:ext>
            </a:extLst>
          </p:cNvPr>
          <p:cNvSpPr txBox="1"/>
          <p:nvPr/>
        </p:nvSpPr>
        <p:spPr>
          <a:xfrm>
            <a:off x="641747" y="2240465"/>
            <a:ext cx="2799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Finalization of </a:t>
            </a:r>
          </a:p>
          <a:p>
            <a:pPr algn="ctr"/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 2024 Budget Documents </a:t>
            </a:r>
          </a:p>
          <a:p>
            <a:pPr algn="ctr"/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(i.e., </a:t>
            </a:r>
            <a:r>
              <a:rPr lang="en-US" altLang="ko-KR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NEP, BESF Tables, Staffing Summary and President's Budget Message</a:t>
            </a:r>
            <a:r>
              <a:rPr lang="en-US" altLang="ko-K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ko-KR" altLang="en-US" sz="21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Google Shape;72;p16">
            <a:extLst>
              <a:ext uri="{FF2B5EF4-FFF2-40B4-BE49-F238E27FC236}">
                <a16:creationId xmlns:a16="http://schemas.microsoft.com/office/drawing/2014/main" xmlns="" id="{C3086014-DD9D-4FEC-BBA6-E6AEFB35CEDA}"/>
              </a:ext>
            </a:extLst>
          </p:cNvPr>
          <p:cNvSpPr txBox="1">
            <a:spLocks/>
          </p:cNvSpPr>
          <p:nvPr/>
        </p:nvSpPr>
        <p:spPr>
          <a:xfrm>
            <a:off x="1676447" y="450637"/>
            <a:ext cx="8321400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Calendar of Activities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3CAC3480-534D-4C88-A63D-B41F2E3EA66B}"/>
              </a:ext>
            </a:extLst>
          </p:cNvPr>
          <p:cNvSpPr txBox="1"/>
          <p:nvPr/>
        </p:nvSpPr>
        <p:spPr>
          <a:xfrm>
            <a:off x="4510022" y="1514921"/>
            <a:ext cx="330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JULY 1 - 17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4FE3CE0D-ED6C-4E96-BD53-1F0086D5C83C}"/>
              </a:ext>
            </a:extLst>
          </p:cNvPr>
          <p:cNvSpPr txBox="1"/>
          <p:nvPr/>
        </p:nvSpPr>
        <p:spPr>
          <a:xfrm>
            <a:off x="4599763" y="2930376"/>
            <a:ext cx="288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Printing of the Budget Documents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A610A9A-B129-4D70-BCB4-9CA177A79E6B}"/>
              </a:ext>
            </a:extLst>
          </p:cNvPr>
          <p:cNvSpPr txBox="1"/>
          <p:nvPr/>
        </p:nvSpPr>
        <p:spPr>
          <a:xfrm>
            <a:off x="8489319" y="1522616"/>
            <a:ext cx="330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JULY 20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247DA46B-A2A6-4106-949A-A78D025BBE3A}"/>
              </a:ext>
            </a:extLst>
          </p:cNvPr>
          <p:cNvSpPr txBox="1"/>
          <p:nvPr/>
        </p:nvSpPr>
        <p:spPr>
          <a:xfrm>
            <a:off x="8539396" y="2745709"/>
            <a:ext cx="296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Submission of the Budget Documents to the President</a:t>
            </a:r>
            <a:endParaRPr lang="e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5472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A29A872-145B-4503-AD06-D8EDDB0ADC5F}"/>
              </a:ext>
            </a:extLst>
          </p:cNvPr>
          <p:cNvGrpSpPr/>
          <p:nvPr/>
        </p:nvGrpSpPr>
        <p:grpSpPr>
          <a:xfrm>
            <a:off x="1457771" y="1334126"/>
            <a:ext cx="2944545" cy="4369370"/>
            <a:chOff x="9409562" y="769546"/>
            <a:chExt cx="1877086" cy="32592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1" name="Rectangle 3">
              <a:extLst>
                <a:ext uri="{FF2B5EF4-FFF2-40B4-BE49-F238E27FC236}">
                  <a16:creationId xmlns:a16="http://schemas.microsoft.com/office/drawing/2014/main" xmlns="" id="{9E8F954E-FC58-4AA6-94FD-BE86EEB75231}"/>
                </a:ext>
              </a:extLst>
            </p:cNvPr>
            <p:cNvSpPr/>
            <p:nvPr/>
          </p:nvSpPr>
          <p:spPr>
            <a:xfrm rot="10800000" flipV="1">
              <a:off x="9409563" y="3494637"/>
              <a:ext cx="1877085" cy="534127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1ACF5EA3-BCB1-4834-B3A2-C63E5F9B72AB}"/>
                </a:ext>
              </a:extLst>
            </p:cNvPr>
            <p:cNvSpPr/>
            <p:nvPr/>
          </p:nvSpPr>
          <p:spPr>
            <a:xfrm>
              <a:off x="9409562" y="769546"/>
              <a:ext cx="1877086" cy="272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54E610DB-456A-4C51-8512-03FA6C156D98}"/>
              </a:ext>
            </a:extLst>
          </p:cNvPr>
          <p:cNvGrpSpPr/>
          <p:nvPr/>
        </p:nvGrpSpPr>
        <p:grpSpPr>
          <a:xfrm flipH="1">
            <a:off x="1621468" y="1509509"/>
            <a:ext cx="2966984" cy="1090337"/>
            <a:chOff x="736121" y="1862982"/>
            <a:chExt cx="1635887" cy="598281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xmlns="" id="{AC5D62FB-2C7D-42D7-B659-5281C7B8BF6C}"/>
                </a:ext>
              </a:extLst>
            </p:cNvPr>
            <p:cNvSpPr/>
            <p:nvPr/>
          </p:nvSpPr>
          <p:spPr>
            <a:xfrm rot="5400000">
              <a:off x="489054" y="2110049"/>
              <a:ext cx="598281" cy="104147"/>
            </a:xfrm>
            <a:prstGeom prst="parallelogram">
              <a:avLst>
                <a:gd name="adj" fmla="val 11767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9B6CB9B4-48F9-46DF-8DAE-8F4570FEE1F4}"/>
                </a:ext>
              </a:extLst>
            </p:cNvPr>
            <p:cNvSpPr/>
            <p:nvPr/>
          </p:nvSpPr>
          <p:spPr>
            <a:xfrm>
              <a:off x="736121" y="1862982"/>
              <a:ext cx="1635887" cy="4785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54B75A93-D7FD-4A1C-A056-410365020B30}"/>
              </a:ext>
            </a:extLst>
          </p:cNvPr>
          <p:cNvGrpSpPr/>
          <p:nvPr/>
        </p:nvGrpSpPr>
        <p:grpSpPr>
          <a:xfrm>
            <a:off x="2581981" y="5736831"/>
            <a:ext cx="672371" cy="653781"/>
            <a:chOff x="3092620" y="5915267"/>
            <a:chExt cx="672371" cy="65378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25E384BD-4EF9-42D8-9835-64C7BA3E1F6D}"/>
                </a:ext>
              </a:extLst>
            </p:cNvPr>
            <p:cNvSpPr/>
            <p:nvPr/>
          </p:nvSpPr>
          <p:spPr>
            <a:xfrm>
              <a:off x="3092620" y="5915267"/>
              <a:ext cx="672371" cy="653781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30676282-35FE-46C0-A1B6-57FD80594507}"/>
                </a:ext>
              </a:extLst>
            </p:cNvPr>
            <p:cNvSpPr/>
            <p:nvPr/>
          </p:nvSpPr>
          <p:spPr>
            <a:xfrm>
              <a:off x="3212710" y="6032037"/>
              <a:ext cx="432190" cy="42024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59" name="Google Shape;72;p16">
            <a:extLst>
              <a:ext uri="{FF2B5EF4-FFF2-40B4-BE49-F238E27FC236}">
                <a16:creationId xmlns:a16="http://schemas.microsoft.com/office/drawing/2014/main" xmlns="" id="{8CEE4102-13EA-4FDF-A01B-2338A7EA976A}"/>
              </a:ext>
            </a:extLst>
          </p:cNvPr>
          <p:cNvSpPr txBox="1">
            <a:spLocks/>
          </p:cNvSpPr>
          <p:nvPr/>
        </p:nvSpPr>
        <p:spPr>
          <a:xfrm>
            <a:off x="1848975" y="494035"/>
            <a:ext cx="8321400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Calendar of Activities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EA726A6-DB24-49A7-A043-D778FD295913}"/>
              </a:ext>
            </a:extLst>
          </p:cNvPr>
          <p:cNvSpPr txBox="1"/>
          <p:nvPr/>
        </p:nvSpPr>
        <p:spPr>
          <a:xfrm>
            <a:off x="1435468" y="1603206"/>
            <a:ext cx="330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JULY 24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498A442-8EC4-45BC-BEE2-24BD70C791A0}"/>
              </a:ext>
            </a:extLst>
          </p:cNvPr>
          <p:cNvSpPr txBox="1"/>
          <p:nvPr/>
        </p:nvSpPr>
        <p:spPr>
          <a:xfrm>
            <a:off x="1487109" y="2716616"/>
            <a:ext cx="288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Submission of the President's Budget to Congress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F8517F3D-580B-409F-B8BD-11E533E37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177" y="1909954"/>
            <a:ext cx="5401051" cy="303809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DE3BBE6-1297-4AB0-A16F-A98EB695CF37}"/>
              </a:ext>
            </a:extLst>
          </p:cNvPr>
          <p:cNvSpPr txBox="1"/>
          <p:nvPr/>
        </p:nvSpPr>
        <p:spPr>
          <a:xfrm>
            <a:off x="5333177" y="5048153"/>
            <a:ext cx="517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day as the 2023 State of the Nation Address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1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72;p16">
            <a:extLst>
              <a:ext uri="{FF2B5EF4-FFF2-40B4-BE49-F238E27FC236}">
                <a16:creationId xmlns:a16="http://schemas.microsoft.com/office/drawing/2014/main" xmlns="" id="{8CEE4102-13EA-4FDF-A01B-2338A7EA976A}"/>
              </a:ext>
            </a:extLst>
          </p:cNvPr>
          <p:cNvSpPr txBox="1">
            <a:spLocks/>
          </p:cNvSpPr>
          <p:nvPr/>
        </p:nvSpPr>
        <p:spPr>
          <a:xfrm>
            <a:off x="698500" y="776257"/>
            <a:ext cx="11055928" cy="704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PH" sz="4000" b="1" dirty="0">
                <a:latin typeface="Felix Titling" panose="04060505060202020A04" pitchFamily="82" charset="0"/>
              </a:rPr>
              <a:t>ACTIVITIES WITH REVISED SCHEDULE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3D8B99BC-8924-463F-A774-3AF57ED13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38079"/>
              </p:ext>
            </p:extLst>
          </p:nvPr>
        </p:nvGraphicFramePr>
        <p:xfrm>
          <a:off x="698500" y="1828800"/>
          <a:ext cx="10795000" cy="38524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16675">
                  <a:extLst>
                    <a:ext uri="{9D8B030D-6E8A-4147-A177-3AD203B41FA5}">
                      <a16:colId xmlns:a16="http://schemas.microsoft.com/office/drawing/2014/main" xmlns="" val="3116996609"/>
                    </a:ext>
                  </a:extLst>
                </a:gridCol>
                <a:gridCol w="2243138">
                  <a:extLst>
                    <a:ext uri="{9D8B030D-6E8A-4147-A177-3AD203B41FA5}">
                      <a16:colId xmlns:a16="http://schemas.microsoft.com/office/drawing/2014/main" xmlns="" val="1476433747"/>
                    </a:ext>
                  </a:extLst>
                </a:gridCol>
                <a:gridCol w="2135187">
                  <a:extLst>
                    <a:ext uri="{9D8B030D-6E8A-4147-A177-3AD203B41FA5}">
                      <a16:colId xmlns:a16="http://schemas.microsoft.com/office/drawing/2014/main" xmlns="" val="3007313970"/>
                    </a:ext>
                  </a:extLst>
                </a:gridCol>
              </a:tblGrid>
              <a:tr h="550353">
                <a:tc>
                  <a:txBody>
                    <a:bodyPr/>
                    <a:lstStyle/>
                    <a:p>
                      <a:pPr algn="ctr"/>
                      <a:r>
                        <a:rPr lang="en-PH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096431"/>
                  </a:ext>
                </a:extLst>
              </a:tr>
              <a:tr h="187120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Encoding and submission (thru OSBPS) of Past Year's Actual Obligations and FY 2022 - 2026 Revenue Program</a:t>
                      </a:r>
                    </a:p>
                    <a:p>
                      <a:pPr algn="just"/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February 1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April 28, 2023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January 23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April 28, 2023</a:t>
                      </a:r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88666"/>
                  </a:ext>
                </a:extLst>
              </a:tr>
              <a:tr h="143091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Issuance of NBM for Budget Priorities Framework (BPF)</a:t>
                      </a:r>
                    </a:p>
                    <a:p>
                      <a:pPr algn="just"/>
                      <a:endParaRPr lang="en-P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April 14,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PH" sz="2400" b="1" baseline="30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rd</a:t>
                      </a:r>
                      <a:r>
                        <a:rPr lang="en-PH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week of March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65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177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960</Words>
  <Application>Microsoft Office PowerPoint</Application>
  <PresentationFormat>Widescreen</PresentationFormat>
  <Paragraphs>146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Trebuchet MS</vt:lpstr>
      <vt:lpstr>Tahoma</vt:lpstr>
      <vt:lpstr>Book Antiqua</vt:lpstr>
      <vt:lpstr>Wingdings</vt:lpstr>
      <vt:lpstr>Overpass ExtraBold</vt:lpstr>
      <vt:lpstr>Fira Sans Extra Condensed</vt:lpstr>
      <vt:lpstr>Felix Titling</vt:lpstr>
      <vt:lpstr>Source Sans Pro</vt:lpstr>
      <vt:lpstr>Arial</vt:lpstr>
      <vt:lpstr>맑은 고딕</vt:lpstr>
      <vt:lpstr>Office Theme</vt:lpstr>
      <vt:lpstr>FY 2024 BUDGET PREPARATION CALENDAR AND SUBMISSION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2024 BUDGET PREPARATION CALENDAR AND SUBMISSION REQUIREMENTS</dc:title>
  <dc:creator>Pierre Angelica C. Rañon</dc:creator>
  <cp:lastModifiedBy>Celso M. De Lara</cp:lastModifiedBy>
  <cp:revision>49</cp:revision>
  <cp:lastPrinted>2023-01-25T09:08:18Z</cp:lastPrinted>
  <dcterms:created xsi:type="dcterms:W3CDTF">2023-01-12T06:26:29Z</dcterms:created>
  <dcterms:modified xsi:type="dcterms:W3CDTF">2023-01-27T08:20:32Z</dcterms:modified>
</cp:coreProperties>
</file>