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37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A8LS0J128v77vkhFCRc/I5gX/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8792" autoAdjust="0"/>
  </p:normalViewPr>
  <p:slideViewPr>
    <p:cSldViewPr snapToGrid="0">
      <p:cViewPr varScale="1">
        <p:scale>
          <a:sx n="70" d="100"/>
          <a:sy n="70" d="100"/>
        </p:scale>
        <p:origin x="2706" y="60"/>
      </p:cViewPr>
      <p:guideLst>
        <p:guide orient="horz" pos="1620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7673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082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58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08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027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81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349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64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42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02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2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33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10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727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69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"/>
          <p:cNvGrpSpPr/>
          <p:nvPr/>
        </p:nvGrpSpPr>
        <p:grpSpPr>
          <a:xfrm>
            <a:off x="-71254" y="4987815"/>
            <a:ext cx="9286480" cy="161242"/>
            <a:chOff x="-95005" y="6650389"/>
            <a:chExt cx="12381973" cy="214988"/>
          </a:xfrm>
        </p:grpSpPr>
        <p:sp>
          <p:nvSpPr>
            <p:cNvPr id="61" name="Google Shape;61;p1"/>
            <p:cNvSpPr/>
            <p:nvPr/>
          </p:nvSpPr>
          <p:spPr>
            <a:xfrm>
              <a:off x="3964781" y="6650439"/>
              <a:ext cx="4262400" cy="207600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024568" y="6650438"/>
              <a:ext cx="4262400" cy="207600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-95005" y="6650389"/>
              <a:ext cx="4118568" cy="21498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737088" y="6650389"/>
              <a:ext cx="3311573" cy="200099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2345033"/>
            <a:ext cx="9144003" cy="166687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/>
          <p:nvPr/>
        </p:nvSpPr>
        <p:spPr>
          <a:xfrm>
            <a:off x="0" y="2345033"/>
            <a:ext cx="9144000" cy="45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6503" y="216209"/>
            <a:ext cx="1130963" cy="1130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8" name="Google Shape;68;p1"/>
          <p:cNvSpPr txBox="1"/>
          <p:nvPr/>
        </p:nvSpPr>
        <p:spPr>
          <a:xfrm>
            <a:off x="0" y="149163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DEPARTMENT OF BUDGET AND MANAGEMENT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0" y="2462457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Information and Communications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Technology Updates</a:t>
            </a:r>
            <a:endParaRPr/>
          </a:p>
        </p:txBody>
      </p:sp>
      <p:sp>
        <p:nvSpPr>
          <p:cNvPr id="70" name="Google Shape;70;p1"/>
          <p:cNvSpPr txBox="1"/>
          <p:nvPr/>
        </p:nvSpPr>
        <p:spPr>
          <a:xfrm>
            <a:off x="-16" y="417398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Budget Forum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26-27 January 2023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26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245" name="Google Shape;245;p26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48" name="Google Shape;248;p26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6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6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252" name="Google Shape;252;p26"/>
          <p:cNvSpPr txBox="1"/>
          <p:nvPr/>
        </p:nvSpPr>
        <p:spPr>
          <a:xfrm>
            <a:off x="-17194" y="106772"/>
            <a:ext cx="8117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ONLINE SUBMISSION OF BUDGET PROPOSALS</a:t>
            </a:r>
            <a:endParaRPr/>
          </a:p>
        </p:txBody>
      </p:sp>
      <p:pic>
        <p:nvPicPr>
          <p:cNvPr id="253" name="Google Shape;25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5894" y="770003"/>
            <a:ext cx="6706319" cy="403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7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7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260" name="Google Shape;260;p27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63" name="Google Shape;263;p27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267" name="Google Shape;267;p27"/>
          <p:cNvSpPr txBox="1"/>
          <p:nvPr/>
        </p:nvSpPr>
        <p:spPr>
          <a:xfrm>
            <a:off x="-17194" y="106772"/>
            <a:ext cx="8117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ONLINE SUBMISSION OF BUDGET PROPOSALS</a:t>
            </a:r>
            <a:endParaRPr/>
          </a:p>
        </p:txBody>
      </p:sp>
      <p:pic>
        <p:nvPicPr>
          <p:cNvPr id="268" name="Google Shape;26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45" y="858628"/>
            <a:ext cx="4140916" cy="287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5896" y="1574410"/>
            <a:ext cx="5463562" cy="3157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28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276" name="Google Shape;276;p28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79" name="Google Shape;279;p28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8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283" name="Google Shape;283;p28"/>
          <p:cNvSpPr txBox="1"/>
          <p:nvPr/>
        </p:nvSpPr>
        <p:spPr>
          <a:xfrm>
            <a:off x="-17194" y="106772"/>
            <a:ext cx="8117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ONLINE SUBMISSION OF BUDGET PROPOSALS</a:t>
            </a:r>
            <a:endParaRPr/>
          </a:p>
        </p:txBody>
      </p:sp>
      <p:pic>
        <p:nvPicPr>
          <p:cNvPr id="284" name="Google Shape;28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49222"/>
            <a:ext cx="4913496" cy="290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6842" y="1926150"/>
            <a:ext cx="5004048" cy="290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9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9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292" name="Google Shape;292;p29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95" name="Google Shape;295;p29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9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29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299" name="Google Shape;299;p29"/>
          <p:cNvSpPr txBox="1"/>
          <p:nvPr/>
        </p:nvSpPr>
        <p:spPr>
          <a:xfrm>
            <a:off x="-17194" y="106772"/>
            <a:ext cx="8117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ONLINE SUBMISSION OF BUDGET PROPOSALS</a:t>
            </a:r>
            <a:endParaRPr/>
          </a:p>
        </p:txBody>
      </p:sp>
      <p:pic>
        <p:nvPicPr>
          <p:cNvPr id="300" name="Google Shape;3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639" y="843558"/>
            <a:ext cx="4805217" cy="33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3501" y="1291994"/>
            <a:ext cx="4315347" cy="3656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0"/>
          <p:cNvGrpSpPr/>
          <p:nvPr/>
        </p:nvGrpSpPr>
        <p:grpSpPr>
          <a:xfrm>
            <a:off x="-71254" y="4987815"/>
            <a:ext cx="9286480" cy="161242"/>
            <a:chOff x="-95005" y="6650389"/>
            <a:chExt cx="12381973" cy="214988"/>
          </a:xfrm>
        </p:grpSpPr>
        <p:sp>
          <p:nvSpPr>
            <p:cNvPr id="307" name="Google Shape;307;p30"/>
            <p:cNvSpPr/>
            <p:nvPr/>
          </p:nvSpPr>
          <p:spPr>
            <a:xfrm>
              <a:off x="3964781" y="6650439"/>
              <a:ext cx="4262400" cy="207600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8024568" y="6650438"/>
              <a:ext cx="4262400" cy="207600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95005" y="6650389"/>
              <a:ext cx="4118568" cy="21498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8737088" y="6650389"/>
              <a:ext cx="3311573" cy="200099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2345033"/>
            <a:ext cx="9144003" cy="166687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0"/>
          <p:cNvSpPr/>
          <p:nvPr/>
        </p:nvSpPr>
        <p:spPr>
          <a:xfrm>
            <a:off x="0" y="2345033"/>
            <a:ext cx="9144000" cy="45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3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6503" y="216209"/>
            <a:ext cx="1130963" cy="1130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4" name="Google Shape;314;p30"/>
          <p:cNvSpPr txBox="1"/>
          <p:nvPr/>
        </p:nvSpPr>
        <p:spPr>
          <a:xfrm>
            <a:off x="0" y="149163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DEPARTMENT OF BUDGET AND MANAGEMENT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1259632" y="2648140"/>
            <a:ext cx="694826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Information and Communications Technology Initiatives</a:t>
            </a:r>
            <a:endParaRPr/>
          </a:p>
        </p:txBody>
      </p:sp>
      <p:sp>
        <p:nvSpPr>
          <p:cNvPr id="316" name="Google Shape;316;p30"/>
          <p:cNvSpPr txBox="1"/>
          <p:nvPr/>
        </p:nvSpPr>
        <p:spPr>
          <a:xfrm>
            <a:off x="-16" y="417398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Budget Forum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26 January 2023, Thursday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2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77" name="Google Shape;77;p2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80" name="Google Shape;80;p2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84" name="Google Shape;84;p2"/>
          <p:cNvSpPr txBox="1"/>
          <p:nvPr/>
        </p:nvSpPr>
        <p:spPr>
          <a:xfrm>
            <a:off x="0" y="145544"/>
            <a:ext cx="37847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/>
          </a:p>
        </p:txBody>
      </p:sp>
      <p:sp>
        <p:nvSpPr>
          <p:cNvPr id="85" name="Google Shape;85;p2"/>
          <p:cNvSpPr txBox="1"/>
          <p:nvPr/>
        </p:nvSpPr>
        <p:spPr>
          <a:xfrm>
            <a:off x="1331640" y="1199676"/>
            <a:ext cx="7380312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AutoNum type="arabicPeriod"/>
            </a:pPr>
            <a:r>
              <a:rPr lang="en-PH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 Transformation Initiatives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AutoNum type="arabicPeriod"/>
            </a:pPr>
            <a:r>
              <a:rPr lang="en-PH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 Convergence Budgeting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AutoNum type="arabicPeriod"/>
            </a:pPr>
            <a:r>
              <a:rPr lang="en-PH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Online Submission of  Budget Proposals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9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92" name="Google Shape;92;p19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5" name="Google Shape;95;p19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0" y="145544"/>
            <a:ext cx="670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DIGITAL TRANSFORMATION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881844" y="1104227"/>
            <a:ext cx="7380312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ICT Budget Proposals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19" y="2493673"/>
            <a:ext cx="2946739" cy="126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351081" y="1564862"/>
            <a:ext cx="272387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Memorandum Circular No. 2021-01 (DICT-DBM-NEDA)-Winding the Conduct of MITHI</a:t>
            </a:r>
            <a:endParaRPr/>
          </a:p>
        </p:txBody>
      </p:sp>
      <p:grpSp>
        <p:nvGrpSpPr>
          <p:cNvPr id="103" name="Google Shape;103;p19"/>
          <p:cNvGrpSpPr/>
          <p:nvPr/>
        </p:nvGrpSpPr>
        <p:grpSpPr>
          <a:xfrm>
            <a:off x="4622187" y="495213"/>
            <a:ext cx="4276132" cy="4522708"/>
            <a:chOff x="1256429" y="-169332"/>
            <a:chExt cx="4276132" cy="4522708"/>
          </a:xfrm>
        </p:grpSpPr>
        <p:sp>
          <p:nvSpPr>
            <p:cNvPr id="104" name="Google Shape;104;p19"/>
            <p:cNvSpPr/>
            <p:nvPr/>
          </p:nvSpPr>
          <p:spPr>
            <a:xfrm>
              <a:off x="2844800" y="1828800"/>
              <a:ext cx="2235200" cy="2235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4185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9"/>
            <p:cNvSpPr txBox="1"/>
            <p:nvPr/>
          </p:nvSpPr>
          <p:spPr>
            <a:xfrm>
              <a:off x="3294175" y="2352385"/>
              <a:ext cx="1336450" cy="1148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PH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Collaboration on IT Projects Monitoring</a:t>
              </a:r>
              <a:endParaRPr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1544320" y="1300480"/>
              <a:ext cx="1625600" cy="162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4185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9"/>
            <p:cNvSpPr txBox="1"/>
            <p:nvPr/>
          </p:nvSpPr>
          <p:spPr>
            <a:xfrm>
              <a:off x="1953570" y="1712203"/>
              <a:ext cx="807100" cy="80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PH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ISSP Design Thinking Workshop</a:t>
              </a: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 rot="-900000">
              <a:off x="2454821" y="178981"/>
              <a:ext cx="1592756" cy="15927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4185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9"/>
            <p:cNvSpPr txBox="1"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PH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Standardization Cost</a:t>
              </a:r>
              <a:endParaRPr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2671505" y="1492320"/>
              <a:ext cx="2861056" cy="28610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575" y="4013"/>
                  </a:moveTo>
                  <a:lnTo>
                    <a:pt x="54575" y="4013"/>
                  </a:lnTo>
                  <a:cubicBezTo>
                    <a:pt x="77695" y="1773"/>
                    <a:pt x="99815" y="13974"/>
                    <a:pt x="110252" y="34726"/>
                  </a:cubicBezTo>
                  <a:cubicBezTo>
                    <a:pt x="120689" y="55478"/>
                    <a:pt x="117296" y="80511"/>
                    <a:pt x="101713" y="97736"/>
                  </a:cubicBezTo>
                  <a:lnTo>
                    <a:pt x="104270" y="100466"/>
                  </a:lnTo>
                  <a:lnTo>
                    <a:pt x="96534" y="98998"/>
                  </a:lnTo>
                  <a:lnTo>
                    <a:pt x="95297" y="90887"/>
                  </a:lnTo>
                  <a:lnTo>
                    <a:pt x="97853" y="93616"/>
                  </a:lnTo>
                  <a:cubicBezTo>
                    <a:pt x="111679" y="78048"/>
                    <a:pt x="114562" y="55603"/>
                    <a:pt x="105122" y="37045"/>
                  </a:cubicBezTo>
                  <a:cubicBezTo>
                    <a:pt x="95681" y="18488"/>
                    <a:pt x="75841" y="7603"/>
                    <a:pt x="55118" y="9611"/>
                  </a:cubicBezTo>
                  <a:close/>
                </a:path>
              </a:pathLst>
            </a:custGeom>
            <a:solidFill>
              <a:srgbClr val="ACC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1256429" y="941355"/>
              <a:ext cx="2078736" cy="20787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CC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2086400" y="-169332"/>
              <a:ext cx="2241296" cy="22412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CC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9"/>
          <p:cNvSpPr/>
          <p:nvPr/>
        </p:nvSpPr>
        <p:spPr>
          <a:xfrm>
            <a:off x="3631745" y="2462350"/>
            <a:ext cx="864096" cy="125952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0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120" name="Google Shape;120;p20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23" name="Google Shape;123;p20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881844" y="1104227"/>
            <a:ext cx="7380312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ICT Budget Proposals</a:t>
            </a:r>
            <a:endParaRPr/>
          </a:p>
        </p:txBody>
      </p:sp>
      <p:grpSp>
        <p:nvGrpSpPr>
          <p:cNvPr id="128" name="Google Shape;128;p20"/>
          <p:cNvGrpSpPr/>
          <p:nvPr/>
        </p:nvGrpSpPr>
        <p:grpSpPr>
          <a:xfrm>
            <a:off x="3884213" y="498536"/>
            <a:ext cx="4276132" cy="4522708"/>
            <a:chOff x="1256429" y="-169332"/>
            <a:chExt cx="4276132" cy="4522708"/>
          </a:xfrm>
        </p:grpSpPr>
        <p:sp>
          <p:nvSpPr>
            <p:cNvPr id="129" name="Google Shape;129;p20"/>
            <p:cNvSpPr/>
            <p:nvPr/>
          </p:nvSpPr>
          <p:spPr>
            <a:xfrm>
              <a:off x="2844800" y="1828800"/>
              <a:ext cx="2235200" cy="2235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4185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0"/>
            <p:cNvSpPr txBox="1"/>
            <p:nvPr/>
          </p:nvSpPr>
          <p:spPr>
            <a:xfrm>
              <a:off x="3294175" y="2352385"/>
              <a:ext cx="1336450" cy="1148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PH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Collaboration on IT Projects Monitoring</a:t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1544320" y="1300480"/>
              <a:ext cx="1625600" cy="162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4185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0"/>
            <p:cNvSpPr txBox="1"/>
            <p:nvPr/>
          </p:nvSpPr>
          <p:spPr>
            <a:xfrm>
              <a:off x="1953570" y="1712203"/>
              <a:ext cx="807100" cy="80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PH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ISSP Design Thinking Workshop</a:t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 rot="-900000">
              <a:off x="2454821" y="178981"/>
              <a:ext cx="1592756" cy="15927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4185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PH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Standardization Cost</a:t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2671505" y="1492320"/>
              <a:ext cx="2861056" cy="28610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575" y="4013"/>
                  </a:moveTo>
                  <a:lnTo>
                    <a:pt x="54575" y="4013"/>
                  </a:lnTo>
                  <a:cubicBezTo>
                    <a:pt x="77695" y="1773"/>
                    <a:pt x="99815" y="13974"/>
                    <a:pt x="110252" y="34726"/>
                  </a:cubicBezTo>
                  <a:cubicBezTo>
                    <a:pt x="120689" y="55478"/>
                    <a:pt x="117296" y="80511"/>
                    <a:pt x="101713" y="97736"/>
                  </a:cubicBezTo>
                  <a:lnTo>
                    <a:pt x="104270" y="100466"/>
                  </a:lnTo>
                  <a:lnTo>
                    <a:pt x="96534" y="98998"/>
                  </a:lnTo>
                  <a:lnTo>
                    <a:pt x="95297" y="90887"/>
                  </a:lnTo>
                  <a:lnTo>
                    <a:pt x="97853" y="93616"/>
                  </a:lnTo>
                  <a:cubicBezTo>
                    <a:pt x="111679" y="78048"/>
                    <a:pt x="114562" y="55603"/>
                    <a:pt x="105122" y="37045"/>
                  </a:cubicBezTo>
                  <a:cubicBezTo>
                    <a:pt x="95681" y="18488"/>
                    <a:pt x="75841" y="7603"/>
                    <a:pt x="55118" y="9611"/>
                  </a:cubicBezTo>
                  <a:close/>
                </a:path>
              </a:pathLst>
            </a:custGeom>
            <a:solidFill>
              <a:srgbClr val="ACC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1256429" y="941355"/>
              <a:ext cx="2078736" cy="20787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CC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2086400" y="-169332"/>
              <a:ext cx="2241296" cy="22412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CC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20"/>
          <p:cNvSpPr txBox="1"/>
          <p:nvPr/>
        </p:nvSpPr>
        <p:spPr>
          <a:xfrm>
            <a:off x="128973" y="809176"/>
            <a:ext cx="46730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Transformation on ICT Initiatives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387249" y="1320799"/>
            <a:ext cx="3730508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PH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Digitalization of ISSP submission (Portal)</a:t>
            </a:r>
            <a:endParaRPr/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PH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Workshop scheduled on February 2023</a:t>
            </a:r>
            <a:endParaRPr/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PH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tagging facility on:</a:t>
            </a:r>
            <a:endParaRPr/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en-PH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Interoperability</a:t>
            </a:r>
            <a:endParaRPr/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en-PH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Emerging Technologies</a:t>
            </a:r>
            <a:endParaRPr/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en-PH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Cloud Services</a:t>
            </a:r>
            <a:endParaRPr/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en-PH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API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-17193" y="106772"/>
            <a:ext cx="670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DIGITAL TRANSFORMATION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1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147" name="Google Shape;147;p21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50" name="Google Shape;150;p21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186157" y="1147199"/>
            <a:ext cx="4462225" cy="3364414"/>
            <a:chOff x="3337386" y="0"/>
            <a:chExt cx="5813845" cy="5143499"/>
          </a:xfrm>
        </p:grpSpPr>
        <p:pic>
          <p:nvPicPr>
            <p:cNvPr id="155" name="Google Shape;155;p21" descr="Related image"/>
            <p:cNvPicPr preferRelativeResize="0"/>
            <p:nvPr/>
          </p:nvPicPr>
          <p:blipFill rotWithShape="1">
            <a:blip r:embed="rId5">
              <a:alphaModFix amt="47000"/>
            </a:blip>
            <a:srcRect l="4081" t="6691" r="4805" b="8116"/>
            <a:stretch/>
          </p:blipFill>
          <p:spPr>
            <a:xfrm>
              <a:off x="3337386" y="0"/>
              <a:ext cx="5813845" cy="5143499"/>
            </a:xfrm>
            <a:prstGeom prst="ellipse">
              <a:avLst/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</p:pic>
        <p:sp>
          <p:nvSpPr>
            <p:cNvPr id="156" name="Google Shape;156;p21"/>
            <p:cNvSpPr txBox="1"/>
            <p:nvPr/>
          </p:nvSpPr>
          <p:spPr>
            <a:xfrm>
              <a:off x="4871102" y="2261480"/>
              <a:ext cx="2623559" cy="7279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21"/>
          <p:cNvSpPr txBox="1"/>
          <p:nvPr/>
        </p:nvSpPr>
        <p:spPr>
          <a:xfrm>
            <a:off x="683568" y="2347125"/>
            <a:ext cx="3389363" cy="120032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PROGRAM CONVERGENCE BUDGETING</a:t>
            </a:r>
            <a:endParaRPr/>
          </a:p>
        </p:txBody>
      </p:sp>
      <p:grpSp>
        <p:nvGrpSpPr>
          <p:cNvPr id="158" name="Google Shape;158;p21"/>
          <p:cNvGrpSpPr/>
          <p:nvPr/>
        </p:nvGrpSpPr>
        <p:grpSpPr>
          <a:xfrm>
            <a:off x="5736851" y="2500565"/>
            <a:ext cx="2723581" cy="1943393"/>
            <a:chOff x="1059308" y="970418"/>
            <a:chExt cx="7087289" cy="3905806"/>
          </a:xfrm>
        </p:grpSpPr>
        <p:pic>
          <p:nvPicPr>
            <p:cNvPr id="159" name="Google Shape;159;p21" descr="http://www.afs.org/blog/icl/wp-content/uploads/2013/01/Leadership-picture1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9308" y="970418"/>
              <a:ext cx="6882958" cy="3905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1"/>
            <p:cNvSpPr txBox="1"/>
            <p:nvPr/>
          </p:nvSpPr>
          <p:spPr>
            <a:xfrm>
              <a:off x="3283529" y="2783700"/>
              <a:ext cx="2586493" cy="1051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1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DICT (Lead)</a:t>
              </a:r>
              <a:endParaRPr sz="11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 txBox="1"/>
            <p:nvPr/>
          </p:nvSpPr>
          <p:spPr>
            <a:xfrm>
              <a:off x="5729287" y="1501837"/>
              <a:ext cx="514350" cy="577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2800" b="1" i="0" u="none" strike="noStrike" cap="none">
                  <a:solidFill>
                    <a:srgbClr val="FBFED9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sz="2550" b="1" i="0" u="none" strike="noStrike" cap="none">
                <a:solidFill>
                  <a:srgbClr val="FBFED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 txBox="1"/>
            <p:nvPr/>
          </p:nvSpPr>
          <p:spPr>
            <a:xfrm>
              <a:off x="1330778" y="2336740"/>
              <a:ext cx="514350" cy="577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 txBox="1"/>
            <p:nvPr/>
          </p:nvSpPr>
          <p:spPr>
            <a:xfrm>
              <a:off x="6000330" y="4474156"/>
              <a:ext cx="1631917" cy="402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700" b="1" i="0" u="none" strike="noStrike" cap="none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rPr>
                <a:t>Agency1</a:t>
              </a:r>
              <a:endParaRPr/>
            </a:p>
          </p:txBody>
        </p:sp>
        <p:sp>
          <p:nvSpPr>
            <p:cNvPr id="164" name="Google Shape;164;p21"/>
            <p:cNvSpPr txBox="1"/>
            <p:nvPr/>
          </p:nvSpPr>
          <p:spPr>
            <a:xfrm>
              <a:off x="7632247" y="2336740"/>
              <a:ext cx="514350" cy="577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2800" b="1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sz="25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 txBox="1"/>
            <p:nvPr/>
          </p:nvSpPr>
          <p:spPr>
            <a:xfrm>
              <a:off x="3200400" y="1501837"/>
              <a:ext cx="514350" cy="577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28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</p:grpSp>
      <p:sp>
        <p:nvSpPr>
          <p:cNvPr id="166" name="Google Shape;166;p21"/>
          <p:cNvSpPr txBox="1"/>
          <p:nvPr/>
        </p:nvSpPr>
        <p:spPr>
          <a:xfrm>
            <a:off x="5257352" y="932490"/>
            <a:ext cx="35466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Implementing the PCB Approach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6036681" y="4243903"/>
            <a:ext cx="62713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7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Agency2</a:t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8182009" y="3302209"/>
            <a:ext cx="62713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7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Agency3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5733799" y="3347399"/>
            <a:ext cx="62713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7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Agency4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6681173" y="2799313"/>
            <a:ext cx="62713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7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Agency 5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7351025" y="3027593"/>
            <a:ext cx="62713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7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Agency 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2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178" name="Google Shape;178;p22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81" name="Google Shape;181;p22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grpSp>
        <p:nvGrpSpPr>
          <p:cNvPr id="185" name="Google Shape;185;p22"/>
          <p:cNvGrpSpPr/>
          <p:nvPr/>
        </p:nvGrpSpPr>
        <p:grpSpPr>
          <a:xfrm>
            <a:off x="186157" y="1147199"/>
            <a:ext cx="4462225" cy="3364414"/>
            <a:chOff x="3337386" y="0"/>
            <a:chExt cx="5813845" cy="5143499"/>
          </a:xfrm>
        </p:grpSpPr>
        <p:pic>
          <p:nvPicPr>
            <p:cNvPr id="186" name="Google Shape;186;p22" descr="Related image"/>
            <p:cNvPicPr preferRelativeResize="0"/>
            <p:nvPr/>
          </p:nvPicPr>
          <p:blipFill rotWithShape="1">
            <a:blip r:embed="rId5">
              <a:alphaModFix amt="47000"/>
            </a:blip>
            <a:srcRect l="4081" t="6691" r="4805" b="8116"/>
            <a:stretch/>
          </p:blipFill>
          <p:spPr>
            <a:xfrm>
              <a:off x="3337386" y="0"/>
              <a:ext cx="5813845" cy="5143499"/>
            </a:xfrm>
            <a:prstGeom prst="ellipse">
              <a:avLst/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</p:pic>
        <p:sp>
          <p:nvSpPr>
            <p:cNvPr id="187" name="Google Shape;187;p22"/>
            <p:cNvSpPr txBox="1"/>
            <p:nvPr/>
          </p:nvSpPr>
          <p:spPr>
            <a:xfrm>
              <a:off x="4871102" y="2261480"/>
              <a:ext cx="2623559" cy="7279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22"/>
          <p:cNvSpPr txBox="1"/>
          <p:nvPr/>
        </p:nvSpPr>
        <p:spPr>
          <a:xfrm>
            <a:off x="683568" y="2347125"/>
            <a:ext cx="3389363" cy="120032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PROGRAM CONVERGENCE BUDGETING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5082425" y="2021430"/>
            <a:ext cx="354665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Enrolment of the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Digital Transformation Cluster in the PCB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3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196" name="Google Shape;196;p23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99" name="Google Shape;199;p23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-17194" y="106772"/>
            <a:ext cx="8117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ONLINE SUBMISSION OF BUDGET PROPOSALS</a:t>
            </a:r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6983">
            <a:off x="63237" y="731553"/>
            <a:ext cx="3017620" cy="142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9467" y="729936"/>
            <a:ext cx="3953170" cy="410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8067" y="1779662"/>
            <a:ext cx="3251400" cy="2964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24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213" name="Google Shape;213;p24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16" name="Google Shape;216;p24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-17194" y="106772"/>
            <a:ext cx="8117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ONLINE SUBMISSION OF BUDGET PROPOSALS</a:t>
            </a:r>
            <a:endParaRPr/>
          </a:p>
        </p:txBody>
      </p:sp>
      <p:sp>
        <p:nvSpPr>
          <p:cNvPr id="221" name="Google Shape;221;p24" descr="1.png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839" y="653545"/>
            <a:ext cx="3898945" cy="42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1169" y="663032"/>
            <a:ext cx="3449166" cy="4193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 t="5409" b="67237"/>
          <a:stretch/>
        </p:blipFill>
        <p:spPr>
          <a:xfrm>
            <a:off x="0" y="114580"/>
            <a:ext cx="9144003" cy="5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25"/>
          <p:cNvGrpSpPr/>
          <p:nvPr/>
        </p:nvGrpSpPr>
        <p:grpSpPr>
          <a:xfrm>
            <a:off x="614112" y="4948012"/>
            <a:ext cx="8638408" cy="195607"/>
            <a:chOff x="-95005" y="6650278"/>
            <a:chExt cx="11517877" cy="260809"/>
          </a:xfrm>
        </p:grpSpPr>
        <p:sp>
          <p:nvSpPr>
            <p:cNvPr id="230" name="Google Shape;230;p25"/>
            <p:cNvSpPr/>
            <p:nvPr/>
          </p:nvSpPr>
          <p:spPr>
            <a:xfrm>
              <a:off x="3964782" y="6650439"/>
              <a:ext cx="4262400" cy="260648"/>
            </a:xfrm>
            <a:prstGeom prst="parallelogram">
              <a:avLst>
                <a:gd name="adj" fmla="val 25000"/>
              </a:avLst>
            </a:prstGeom>
            <a:solidFill>
              <a:srgbClr val="28387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8024568" y="6650438"/>
              <a:ext cx="3398304" cy="260488"/>
            </a:xfrm>
            <a:prstGeom prst="parallelogram">
              <a:avLst>
                <a:gd name="adj" fmla="val 25000"/>
              </a:avLst>
            </a:prstGeom>
            <a:solidFill>
              <a:srgbClr val="BE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-95005" y="6650278"/>
              <a:ext cx="4118568" cy="260648"/>
            </a:xfrm>
            <a:prstGeom prst="parallelogram">
              <a:avLst>
                <a:gd name="adj" fmla="val 25000"/>
              </a:avLst>
            </a:prstGeom>
            <a:solidFill>
              <a:srgbClr val="FFD34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33" name="Google Shape;233;p25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950" t="6715" r="79802" b="7841"/>
          <a:stretch/>
        </p:blipFill>
        <p:spPr>
          <a:xfrm>
            <a:off x="-11142" y="4515966"/>
            <a:ext cx="694710" cy="63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/>
          <p:nvPr/>
        </p:nvSpPr>
        <p:spPr>
          <a:xfrm>
            <a:off x="7784276" y="114702"/>
            <a:ext cx="1217100" cy="519000"/>
          </a:xfrm>
          <a:prstGeom prst="parallelogram">
            <a:avLst>
              <a:gd name="adj" fmla="val 25000"/>
            </a:avLst>
          </a:prstGeom>
          <a:solidFill>
            <a:srgbClr val="FFD34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8491901" y="114703"/>
            <a:ext cx="1349400" cy="519000"/>
          </a:xfrm>
          <a:prstGeom prst="parallelogram">
            <a:avLst>
              <a:gd name="adj" fmla="val 25000"/>
            </a:avLst>
          </a:prstGeom>
          <a:solidFill>
            <a:srgbClr val="BE212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598634" y="4948014"/>
            <a:ext cx="30372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OFFICE OF THE CHIEF INFORMATION OFFICER</a:t>
            </a:r>
            <a:endParaRPr/>
          </a:p>
        </p:txBody>
      </p:sp>
      <p:sp>
        <p:nvSpPr>
          <p:cNvPr id="237" name="Google Shape;237;p25"/>
          <p:cNvSpPr txBox="1"/>
          <p:nvPr/>
        </p:nvSpPr>
        <p:spPr>
          <a:xfrm>
            <a:off x="-17194" y="106772"/>
            <a:ext cx="8117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ONLINE SUBMISSION OF BUDGET PROPOSALS</a:t>
            </a:r>
            <a:endParaRPr/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8682" y="629992"/>
            <a:ext cx="4734177" cy="429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(16:9)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Montserrat</vt:lpstr>
      <vt:lpstr>Arial</vt:lpstr>
      <vt:lpstr>Noto Sans Symbols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Ma. Salvacion M. Axalan</dc:creator>
  <cp:lastModifiedBy>Celso M. De Lara</cp:lastModifiedBy>
  <cp:revision>1</cp:revision>
  <dcterms:modified xsi:type="dcterms:W3CDTF">2023-01-27T08:23:08Z</dcterms:modified>
</cp:coreProperties>
</file>