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356" r:id="rId4"/>
    <p:sldId id="359" r:id="rId5"/>
    <p:sldId id="453" r:id="rId6"/>
    <p:sldId id="361" r:id="rId7"/>
    <p:sldId id="454" r:id="rId8"/>
    <p:sldId id="455" r:id="rId9"/>
    <p:sldId id="456" r:id="rId10"/>
    <p:sldId id="457" r:id="rId11"/>
    <p:sldId id="458" r:id="rId12"/>
    <p:sldId id="459" r:id="rId13"/>
    <p:sldId id="462" r:id="rId14"/>
    <p:sldId id="463" r:id="rId15"/>
    <p:sldId id="544" r:id="rId16"/>
    <p:sldId id="464" r:id="rId17"/>
    <p:sldId id="465" r:id="rId18"/>
    <p:sldId id="466" r:id="rId19"/>
    <p:sldId id="468" r:id="rId20"/>
    <p:sldId id="469" r:id="rId21"/>
    <p:sldId id="545" r:id="rId22"/>
    <p:sldId id="470" r:id="rId23"/>
    <p:sldId id="471" r:id="rId24"/>
    <p:sldId id="472" r:id="rId25"/>
    <p:sldId id="473" r:id="rId26"/>
    <p:sldId id="475" r:id="rId27"/>
    <p:sldId id="476" r:id="rId28"/>
    <p:sldId id="546" r:id="rId29"/>
    <p:sldId id="477" r:id="rId30"/>
    <p:sldId id="541" r:id="rId31"/>
    <p:sldId id="547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9425" autoAdjust="0"/>
  </p:normalViewPr>
  <p:slideViewPr>
    <p:cSldViewPr snapToGrid="0">
      <p:cViewPr varScale="1">
        <p:scale>
          <a:sx n="44" d="100"/>
          <a:sy n="44" d="100"/>
        </p:scale>
        <p:origin x="1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7dbadc406935f1d/Documents/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oriano\Desktop\Mandanas%20Decision\PDP,%20Fiscal%20Plan%20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NATIONAL INTERNAL REVENUE TAXES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Internal Revenue Taxes</c:v>
                </c:pt>
              </c:strCache>
            </c:strRef>
          </c:tx>
          <c:spPr>
            <a:solidFill>
              <a:srgbClr val="E9DB82"/>
            </a:solidFill>
            <a:scene3d>
              <a:camera prst="orthographicFront"/>
              <a:lightRig rig="contrasting" dir="t"/>
            </a:scene3d>
            <a:sp3d prstMaterial="flat"/>
          </c:spPr>
          <c:dPt>
            <c:idx val="0"/>
            <c:bubble3D val="0"/>
            <c:spPr>
              <a:solidFill>
                <a:srgbClr val="95C9D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contrasting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211-4491-8A99-ECE6377E0829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contrasting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1-4491-8A99-ECE6377E0829}"/>
              </c:ext>
            </c:extLst>
          </c:dPt>
          <c:dPt>
            <c:idx val="2"/>
            <c:bubble3D val="0"/>
            <c:spPr>
              <a:solidFill>
                <a:srgbClr val="E9DB8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contrasting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BC-4F0F-B427-A6E724DE5438}"/>
              </c:ext>
            </c:extLst>
          </c:dPt>
          <c:dPt>
            <c:idx val="3"/>
            <c:bubble3D val="0"/>
            <c:spPr>
              <a:solidFill>
                <a:srgbClr val="E9DB8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contrasting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BC-4F0F-B427-A6E724DE5438}"/>
              </c:ext>
            </c:extLst>
          </c:dPt>
          <c:dLbls>
            <c:dLbl>
              <c:idx val="0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211-4491-8A99-ECE6377E08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211-4491-8A99-ECE6377E08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2"/>
                <c:pt idx="0">
                  <c:v>National Government</c:v>
                </c:pt>
                <c:pt idx="1">
                  <c:v>Internal Revenue Allotment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11-4491-8A99-ECE6377E0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AFTER MANDANAS RULING (NATIONAL TAXES)</a:t>
            </a:r>
          </a:p>
        </c:rich>
      </c:tx>
      <c:layout>
        <c:manualLayout>
          <c:xMode val="edge"/>
          <c:yMode val="edge"/>
          <c:x val="0.13086309595066509"/>
          <c:y val="2.8547590744436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Internal Revenue Taxes</c:v>
                </c:pt>
              </c:strCache>
            </c:strRef>
          </c:tx>
          <c:spPr>
            <a:solidFill>
              <a:srgbClr val="E9DB82"/>
            </a:solidFill>
            <a:scene3d>
              <a:camera prst="orthographicFront"/>
              <a:lightRig rig="contrasting" dir="t"/>
            </a:scene3d>
            <a:sp3d prstMaterial="flat"/>
          </c:spPr>
          <c:dPt>
            <c:idx val="0"/>
            <c:bubble3D val="0"/>
            <c:spPr>
              <a:solidFill>
                <a:srgbClr val="95C9D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contrasting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31-4AF0-A13C-6773A5014B7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contrasting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31-4AF0-A13C-6773A5014B74}"/>
              </c:ext>
            </c:extLst>
          </c:dPt>
          <c:dPt>
            <c:idx val="2"/>
            <c:bubble3D val="0"/>
            <c:spPr>
              <a:solidFill>
                <a:srgbClr val="E9DB8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contrasting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31-4AF0-A13C-6773A5014B74}"/>
              </c:ext>
            </c:extLst>
          </c:dPt>
          <c:dPt>
            <c:idx val="3"/>
            <c:bubble3D val="0"/>
            <c:spPr>
              <a:solidFill>
                <a:srgbClr val="E9DB8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contrasting" dir="t"/>
              </a:scene3d>
              <a:sp3d prstMaterial="flat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31-4AF0-A13C-6773A5014B74}"/>
              </c:ext>
            </c:extLst>
          </c:dPt>
          <c:dLbls>
            <c:dLbl>
              <c:idx val="0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31-4AF0-A13C-6773A5014B7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31-4AF0-A13C-6773A5014B7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National Government</c:v>
                </c:pt>
                <c:pt idx="1">
                  <c:v>Internal Revenue Allotment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31-4AF0-A13C-6773A5014B74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100"/>
        <c:splitType val="pos"/>
        <c:splitPos val="2"/>
        <c:secondPieSize val="100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'[PDP, Fiscal Plan figures.xlsx]Sheet2'!$A$17</c:f>
              <c:strCache>
                <c:ptCount val="1"/>
                <c:pt idx="0">
                  <c:v>IRA (Program Allocation) w/Mandanas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695.49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91-455E-BF26-E06C7E2909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'[PDP, Fiscal Plan figures.xlsx]Sheet2'!$C$15:$F$15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'[PDP, Fiscal Plan figures.xlsx]Sheet2'!$C$17:$F$17</c:f>
              <c:numCache>
                <c:formatCode>_(* #,##0.00_);_(* \(#,##0.00\);_(* "-"??_);_(@_)</c:formatCode>
                <c:ptCount val="4"/>
                <c:pt idx="0" formatCode="General">
                  <c:v>575.52</c:v>
                </c:pt>
                <c:pt idx="1">
                  <c:v>648.91999999999996</c:v>
                </c:pt>
                <c:pt idx="2">
                  <c:v>702.66</c:v>
                </c:pt>
                <c:pt idx="3">
                  <c:v>1082.73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91-455E-BF26-E06C7E2909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0508144"/>
        <c:axId val="660513040"/>
      </c:barChart>
      <c:catAx>
        <c:axId val="66050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13040"/>
        <c:crosses val="autoZero"/>
        <c:auto val="1"/>
        <c:lblAlgn val="ctr"/>
        <c:lblOffset val="100"/>
        <c:noMultiLvlLbl val="0"/>
      </c:catAx>
      <c:valAx>
        <c:axId val="66051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PH" sz="1400"/>
                  <a:t>Billions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08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E42A6-1838-42F0-943A-BD724BE48F7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PH"/>
        </a:p>
      </dgm:t>
    </dgm:pt>
    <dgm:pt modelId="{2854D770-D603-4234-9AD9-8C0854D3465F}">
      <dgm:prSet phldrT="[Text]" custT="1"/>
      <dgm:spPr/>
      <dgm:t>
        <a:bodyPr/>
        <a:lstStyle/>
        <a:p>
          <a:r>
            <a:rPr lang="en-PH" sz="2400" b="1" dirty="0">
              <a:latin typeface="Franklin Gothic Medium Cond" panose="020B0606030402020204" pitchFamily="34" charset="0"/>
            </a:rPr>
            <a:t>Regional Development Investment Program </a:t>
          </a:r>
        </a:p>
      </dgm:t>
    </dgm:pt>
    <dgm:pt modelId="{7C4DB0C7-9A08-45BB-852E-18BE8D9F7AB2}" type="parTrans" cxnId="{3910EF8C-7969-41D3-992A-E489E3BCFECC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1C257EC2-DFBE-4A11-BA31-70D335449A1B}" type="sibTrans" cxnId="{3910EF8C-7969-41D3-992A-E489E3BCFECC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8F114D5A-4AA7-4B42-A975-9DA8A0B9F82C}">
      <dgm:prSet phldrT="[Text]" custT="1"/>
      <dgm:spPr/>
      <dgm:t>
        <a:bodyPr/>
        <a:lstStyle/>
        <a:p>
          <a:r>
            <a:rPr lang="en-PH" sz="2000" dirty="0">
              <a:latin typeface="Franklin Gothic Medium Cond" panose="020B0606030402020204" pitchFamily="34" charset="0"/>
            </a:rPr>
            <a:t>Contains proposed programs, projects, and activities (PPAs) of regional line agencies to be funded by the NG</a:t>
          </a:r>
        </a:p>
      </dgm:t>
    </dgm:pt>
    <dgm:pt modelId="{CADAC533-5F1F-49EF-BDC1-2323901A78A8}" type="parTrans" cxnId="{724F8B8C-5C18-408B-99BF-DF0D64E4BEA8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CFA74714-F0B1-4508-8803-C02736382AD8}" type="sibTrans" cxnId="{724F8B8C-5C18-408B-99BF-DF0D64E4BEA8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9A182290-D496-412F-9AF1-EA6C4CF2F8AF}">
      <dgm:prSet phldrT="[Text]" custT="1"/>
      <dgm:spPr/>
      <dgm:t>
        <a:bodyPr/>
        <a:lstStyle/>
        <a:p>
          <a:r>
            <a:rPr lang="en-PH" sz="2400" b="1" dirty="0">
              <a:latin typeface="Franklin Gothic Medium Cond" panose="020B0606030402020204" pitchFamily="34" charset="0"/>
            </a:rPr>
            <a:t>Provincial/Local Development Investment Program (P/LDIP)</a:t>
          </a:r>
        </a:p>
      </dgm:t>
    </dgm:pt>
    <dgm:pt modelId="{46DAFB0E-D63A-4A11-A2FB-EE99CB8EB6AF}" type="parTrans" cxnId="{ADDC87C8-2432-45CC-AA1A-CB29D12E3BC0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4E7DE1FB-4217-4A93-AA46-5249BCE5BF86}" type="sibTrans" cxnId="{ADDC87C8-2432-45CC-AA1A-CB29D12E3BC0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A8EFF5FF-96DE-4D03-BBB1-72086DE1E108}">
      <dgm:prSet phldrT="[Text]" custT="1"/>
      <dgm:spPr/>
      <dgm:t>
        <a:bodyPr/>
        <a:lstStyle/>
        <a:p>
          <a:r>
            <a:rPr lang="en-PH" sz="2000">
              <a:latin typeface="Franklin Gothic Medium Cond" panose="020B0606030402020204" pitchFamily="34" charset="0"/>
            </a:rPr>
            <a:t>Contains the LGUs’ prioritized list of PPAs</a:t>
          </a:r>
        </a:p>
      </dgm:t>
    </dgm:pt>
    <dgm:pt modelId="{D5EA12BF-6C1C-4DE5-82B5-21FA8A22B261}" type="parTrans" cxnId="{9DACCB30-01C9-4FEE-9F29-21261505A29C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45233D8D-CB05-4462-A1BA-3EA6F97F4F06}" type="sibTrans" cxnId="{9DACCB30-01C9-4FEE-9F29-21261505A29C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00692771-D9FF-4F08-885E-49192105326E}">
      <dgm:prSet phldrT="[Text]" custT="1"/>
      <dgm:spPr/>
      <dgm:t>
        <a:bodyPr/>
        <a:lstStyle/>
        <a:p>
          <a:r>
            <a:rPr lang="en-PH" sz="2400" b="1" dirty="0">
              <a:latin typeface="Franklin Gothic Medium Cond" panose="020B0606030402020204" pitchFamily="34" charset="0"/>
            </a:rPr>
            <a:t>Annual Investment Program</a:t>
          </a:r>
        </a:p>
      </dgm:t>
    </dgm:pt>
    <dgm:pt modelId="{359F98D1-13C9-4222-B3AC-E64035A4FAE1}" type="parTrans" cxnId="{7B5C98B1-21AA-4178-8F1C-783059485CC4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53DE6C32-388C-4742-B521-14A4AE825302}" type="sibTrans" cxnId="{7B5C98B1-21AA-4178-8F1C-783059485CC4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3EB178A5-5495-4B04-AC0D-1D72E2DFFA3C}">
      <dgm:prSet phldrT="[Text]" custT="1"/>
      <dgm:spPr/>
      <dgm:t>
        <a:bodyPr/>
        <a:lstStyle/>
        <a:p>
          <a:r>
            <a:rPr lang="en-PH" sz="2000">
              <a:latin typeface="Franklin Gothic Medium Cond" panose="020B0606030402020204" pitchFamily="34" charset="0"/>
            </a:rPr>
            <a:t>Contains PPAs sourced from the (P/LDIP) to be funded through local funds</a:t>
          </a:r>
        </a:p>
      </dgm:t>
    </dgm:pt>
    <dgm:pt modelId="{11E78499-4146-47DB-BA07-6846E24306F3}" type="parTrans" cxnId="{626C3250-1BFB-45FA-8817-296B6EFE241A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BD522FB3-4A02-4BE3-846F-1A42A355CF25}" type="sibTrans" cxnId="{626C3250-1BFB-45FA-8817-296B6EFE241A}">
      <dgm:prSet/>
      <dgm:spPr/>
      <dgm:t>
        <a:bodyPr/>
        <a:lstStyle/>
        <a:p>
          <a:endParaRPr lang="en-PH" sz="1800">
            <a:latin typeface="Franklin Gothic Medium Cond" panose="020B0606030402020204" pitchFamily="34" charset="0"/>
          </a:endParaRPr>
        </a:p>
      </dgm:t>
    </dgm:pt>
    <dgm:pt modelId="{856E593B-39BE-4FC1-B98C-4E0257D981FD}" type="pres">
      <dgm:prSet presAssocID="{68AE42A6-1838-42F0-943A-BD724BE48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A08A7D-0800-43BF-B8D9-08C9A6256B05}" type="pres">
      <dgm:prSet presAssocID="{2854D770-D603-4234-9AD9-8C0854D3465F}" presName="parentText" presStyleLbl="node1" presStyleIdx="0" presStyleCnt="3" custLinFactNeighborY="-129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A3066-0E7E-46F9-A298-5767EAD7F139}" type="pres">
      <dgm:prSet presAssocID="{2854D770-D603-4234-9AD9-8C0854D3465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AD087-0AD8-4F25-A37D-7EA420C78DC4}" type="pres">
      <dgm:prSet presAssocID="{9A182290-D496-412F-9AF1-EA6C4CF2F8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7065F-1035-4586-8D26-A6136E4A0BC7}" type="pres">
      <dgm:prSet presAssocID="{9A182290-D496-412F-9AF1-EA6C4CF2F8A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939D7-0F58-48E2-9340-6330B682AB51}" type="pres">
      <dgm:prSet presAssocID="{00692771-D9FF-4F08-885E-4919210532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21A90-9AC8-49C9-892F-B22CC7512FA9}" type="pres">
      <dgm:prSet presAssocID="{00692771-D9FF-4F08-885E-49192105326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C98B1-21AA-4178-8F1C-783059485CC4}" srcId="{68AE42A6-1838-42F0-943A-BD724BE48F75}" destId="{00692771-D9FF-4F08-885E-49192105326E}" srcOrd="2" destOrd="0" parTransId="{359F98D1-13C9-4222-B3AC-E64035A4FAE1}" sibTransId="{53DE6C32-388C-4742-B521-14A4AE825302}"/>
    <dgm:cxn modelId="{6716D981-3940-44C6-BBCE-896E79A7ADB0}" type="presOf" srcId="{68AE42A6-1838-42F0-943A-BD724BE48F75}" destId="{856E593B-39BE-4FC1-B98C-4E0257D981FD}" srcOrd="0" destOrd="0" presId="urn:microsoft.com/office/officeart/2005/8/layout/vList2"/>
    <dgm:cxn modelId="{B22F65D0-E943-4708-AF8F-FEA9ABAD4CEA}" type="presOf" srcId="{8F114D5A-4AA7-4B42-A975-9DA8A0B9F82C}" destId="{6DDA3066-0E7E-46F9-A298-5767EAD7F139}" srcOrd="0" destOrd="0" presId="urn:microsoft.com/office/officeart/2005/8/layout/vList2"/>
    <dgm:cxn modelId="{9DACCB30-01C9-4FEE-9F29-21261505A29C}" srcId="{9A182290-D496-412F-9AF1-EA6C4CF2F8AF}" destId="{A8EFF5FF-96DE-4D03-BBB1-72086DE1E108}" srcOrd="0" destOrd="0" parTransId="{D5EA12BF-6C1C-4DE5-82B5-21FA8A22B261}" sibTransId="{45233D8D-CB05-4462-A1BA-3EA6F97F4F06}"/>
    <dgm:cxn modelId="{93EE2FC8-4C1B-4A5E-A8CF-6E13659E352B}" type="presOf" srcId="{2854D770-D603-4234-9AD9-8C0854D3465F}" destId="{A8A08A7D-0800-43BF-B8D9-08C9A6256B05}" srcOrd="0" destOrd="0" presId="urn:microsoft.com/office/officeart/2005/8/layout/vList2"/>
    <dgm:cxn modelId="{E02E2B6B-6B3E-482F-931E-5E0635319186}" type="presOf" srcId="{3EB178A5-5495-4B04-AC0D-1D72E2DFFA3C}" destId="{A6E21A90-9AC8-49C9-892F-B22CC7512FA9}" srcOrd="0" destOrd="0" presId="urn:microsoft.com/office/officeart/2005/8/layout/vList2"/>
    <dgm:cxn modelId="{35A8930F-DE4E-44DA-B23F-737EFFA63E6F}" type="presOf" srcId="{A8EFF5FF-96DE-4D03-BBB1-72086DE1E108}" destId="{3BE7065F-1035-4586-8D26-A6136E4A0BC7}" srcOrd="0" destOrd="0" presId="urn:microsoft.com/office/officeart/2005/8/layout/vList2"/>
    <dgm:cxn modelId="{724F8B8C-5C18-408B-99BF-DF0D64E4BEA8}" srcId="{2854D770-D603-4234-9AD9-8C0854D3465F}" destId="{8F114D5A-4AA7-4B42-A975-9DA8A0B9F82C}" srcOrd="0" destOrd="0" parTransId="{CADAC533-5F1F-49EF-BDC1-2323901A78A8}" sibTransId="{CFA74714-F0B1-4508-8803-C02736382AD8}"/>
    <dgm:cxn modelId="{6E031C1C-0271-4A2D-956C-2BF3A973595C}" type="presOf" srcId="{9A182290-D496-412F-9AF1-EA6C4CF2F8AF}" destId="{0FCAD087-0AD8-4F25-A37D-7EA420C78DC4}" srcOrd="0" destOrd="0" presId="urn:microsoft.com/office/officeart/2005/8/layout/vList2"/>
    <dgm:cxn modelId="{ADDC87C8-2432-45CC-AA1A-CB29D12E3BC0}" srcId="{68AE42A6-1838-42F0-943A-BD724BE48F75}" destId="{9A182290-D496-412F-9AF1-EA6C4CF2F8AF}" srcOrd="1" destOrd="0" parTransId="{46DAFB0E-D63A-4A11-A2FB-EE99CB8EB6AF}" sibTransId="{4E7DE1FB-4217-4A93-AA46-5249BCE5BF86}"/>
    <dgm:cxn modelId="{3910EF8C-7969-41D3-992A-E489E3BCFECC}" srcId="{68AE42A6-1838-42F0-943A-BD724BE48F75}" destId="{2854D770-D603-4234-9AD9-8C0854D3465F}" srcOrd="0" destOrd="0" parTransId="{7C4DB0C7-9A08-45BB-852E-18BE8D9F7AB2}" sibTransId="{1C257EC2-DFBE-4A11-BA31-70D335449A1B}"/>
    <dgm:cxn modelId="{14C55D95-6D26-421A-801B-EB87202088E5}" type="presOf" srcId="{00692771-D9FF-4F08-885E-49192105326E}" destId="{327939D7-0F58-48E2-9340-6330B682AB51}" srcOrd="0" destOrd="0" presId="urn:microsoft.com/office/officeart/2005/8/layout/vList2"/>
    <dgm:cxn modelId="{626C3250-1BFB-45FA-8817-296B6EFE241A}" srcId="{00692771-D9FF-4F08-885E-49192105326E}" destId="{3EB178A5-5495-4B04-AC0D-1D72E2DFFA3C}" srcOrd="0" destOrd="0" parTransId="{11E78499-4146-47DB-BA07-6846E24306F3}" sibTransId="{BD522FB3-4A02-4BE3-846F-1A42A355CF25}"/>
    <dgm:cxn modelId="{615B6777-AE68-4AF7-B24C-56A84C440487}" type="presParOf" srcId="{856E593B-39BE-4FC1-B98C-4E0257D981FD}" destId="{A8A08A7D-0800-43BF-B8D9-08C9A6256B05}" srcOrd="0" destOrd="0" presId="urn:microsoft.com/office/officeart/2005/8/layout/vList2"/>
    <dgm:cxn modelId="{70DD30D9-DB55-48A6-AD62-6EA49BE65455}" type="presParOf" srcId="{856E593B-39BE-4FC1-B98C-4E0257D981FD}" destId="{6DDA3066-0E7E-46F9-A298-5767EAD7F139}" srcOrd="1" destOrd="0" presId="urn:microsoft.com/office/officeart/2005/8/layout/vList2"/>
    <dgm:cxn modelId="{7604F6F0-3943-4F6E-BA13-72C4ACD9338B}" type="presParOf" srcId="{856E593B-39BE-4FC1-B98C-4E0257D981FD}" destId="{0FCAD087-0AD8-4F25-A37D-7EA420C78DC4}" srcOrd="2" destOrd="0" presId="urn:microsoft.com/office/officeart/2005/8/layout/vList2"/>
    <dgm:cxn modelId="{3E4419D2-B443-445C-9FA3-6FA4BBE062EA}" type="presParOf" srcId="{856E593B-39BE-4FC1-B98C-4E0257D981FD}" destId="{3BE7065F-1035-4586-8D26-A6136E4A0BC7}" srcOrd="3" destOrd="0" presId="urn:microsoft.com/office/officeart/2005/8/layout/vList2"/>
    <dgm:cxn modelId="{D4F55CF3-E491-42A0-A6EE-8F5E29B61146}" type="presParOf" srcId="{856E593B-39BE-4FC1-B98C-4E0257D981FD}" destId="{327939D7-0F58-48E2-9340-6330B682AB51}" srcOrd="4" destOrd="0" presId="urn:microsoft.com/office/officeart/2005/8/layout/vList2"/>
    <dgm:cxn modelId="{6E111197-DD87-4E91-B8D5-42B9B0274E42}" type="presParOf" srcId="{856E593B-39BE-4FC1-B98C-4E0257D981FD}" destId="{A6E21A90-9AC8-49C9-892F-B22CC7512FA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C856A-19E3-4372-B3C1-C5E22991A40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PH"/>
        </a:p>
      </dgm:t>
    </dgm:pt>
    <dgm:pt modelId="{DEC0D198-01CF-4A98-9048-10E9B134C2ED}">
      <dgm:prSet phldrT="[Text]" custT="1"/>
      <dgm:spPr/>
      <dgm:t>
        <a:bodyPr/>
        <a:lstStyle/>
        <a:p>
          <a:r>
            <a:rPr lang="en-PH" sz="2800" dirty="0">
              <a:latin typeface="Franklin Gothic Demi Cond" panose="020B0706030402020204" pitchFamily="34" charset="0"/>
            </a:rPr>
            <a:t>Provinces</a:t>
          </a:r>
        </a:p>
      </dgm:t>
    </dgm:pt>
    <dgm:pt modelId="{BCCD48E9-91DA-4A8F-8684-2BDF5E31F3C3}" type="parTrans" cxnId="{79F381D3-DD4F-4367-ACD1-754FF6C8519D}">
      <dgm:prSet/>
      <dgm:spPr/>
      <dgm:t>
        <a:bodyPr/>
        <a:lstStyle/>
        <a:p>
          <a:endParaRPr lang="en-PH"/>
        </a:p>
      </dgm:t>
    </dgm:pt>
    <dgm:pt modelId="{503D950B-04F6-470E-AAB3-AE7EBCA28747}" type="sibTrans" cxnId="{79F381D3-DD4F-4367-ACD1-754FF6C8519D}">
      <dgm:prSet/>
      <dgm:spPr/>
      <dgm:t>
        <a:bodyPr/>
        <a:lstStyle/>
        <a:p>
          <a:endParaRPr lang="en-PH"/>
        </a:p>
      </dgm:t>
    </dgm:pt>
    <dgm:pt modelId="{566B80EE-9395-4F46-9BDC-E5B7CFA25EE8}">
      <dgm:prSet phldrT="[Text]" custT="1"/>
      <dgm:spPr/>
      <dgm:t>
        <a:bodyPr/>
        <a:lstStyle/>
        <a:p>
          <a:r>
            <a:rPr lang="en-PH" sz="2800" dirty="0">
              <a:latin typeface="Franklin Gothic Demi Cond" panose="020B0706030402020204" pitchFamily="34" charset="0"/>
            </a:rPr>
            <a:t>Cities/Municipalities</a:t>
          </a:r>
        </a:p>
      </dgm:t>
    </dgm:pt>
    <dgm:pt modelId="{26AF2C2C-1DFB-4195-93E3-FFC1A77F454C}" type="parTrans" cxnId="{936CEB64-4BA1-4339-8870-45DC4034B065}">
      <dgm:prSet/>
      <dgm:spPr/>
      <dgm:t>
        <a:bodyPr/>
        <a:lstStyle/>
        <a:p>
          <a:endParaRPr lang="en-PH"/>
        </a:p>
      </dgm:t>
    </dgm:pt>
    <dgm:pt modelId="{B2575384-7B85-4C50-BD5F-9E1E50CD8D0B}" type="sibTrans" cxnId="{936CEB64-4BA1-4339-8870-45DC4034B065}">
      <dgm:prSet/>
      <dgm:spPr/>
      <dgm:t>
        <a:bodyPr/>
        <a:lstStyle/>
        <a:p>
          <a:endParaRPr lang="en-PH"/>
        </a:p>
      </dgm:t>
    </dgm:pt>
    <dgm:pt modelId="{C4E854D2-870E-4F2C-92AE-9966AC24BEAD}">
      <dgm:prSet phldrT="[Text]" custT="1"/>
      <dgm:spPr/>
      <dgm:t>
        <a:bodyPr/>
        <a:lstStyle/>
        <a:p>
          <a:r>
            <a:rPr lang="en-PH" sz="2800" dirty="0">
              <a:latin typeface="Franklin Gothic Demi Cond" panose="020B0706030402020204" pitchFamily="34" charset="0"/>
            </a:rPr>
            <a:t>Barangays</a:t>
          </a:r>
        </a:p>
      </dgm:t>
    </dgm:pt>
    <dgm:pt modelId="{E5C9495A-C610-470C-AA91-4DDED59FE929}" type="parTrans" cxnId="{7FA472AE-FB8B-4171-A382-63FD5CC2E9FD}">
      <dgm:prSet/>
      <dgm:spPr/>
      <dgm:t>
        <a:bodyPr/>
        <a:lstStyle/>
        <a:p>
          <a:endParaRPr lang="en-PH"/>
        </a:p>
      </dgm:t>
    </dgm:pt>
    <dgm:pt modelId="{5235DD75-94EB-4C35-8EF1-44DF2DE79F8E}" type="sibTrans" cxnId="{7FA472AE-FB8B-4171-A382-63FD5CC2E9FD}">
      <dgm:prSet/>
      <dgm:spPr/>
      <dgm:t>
        <a:bodyPr/>
        <a:lstStyle/>
        <a:p>
          <a:endParaRPr lang="en-PH"/>
        </a:p>
      </dgm:t>
    </dgm:pt>
    <dgm:pt modelId="{C6F1C96E-F7B5-42F0-A595-EC9DBAF2DBD6}" type="pres">
      <dgm:prSet presAssocID="{AFDC856A-19E3-4372-B3C1-C5E22991A4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4977EC-51DA-4CA1-8A47-16CF1D23AC62}" type="pres">
      <dgm:prSet presAssocID="{DEC0D198-01CF-4A98-9048-10E9B134C2ED}" presName="hierRoot1" presStyleCnt="0"/>
      <dgm:spPr/>
    </dgm:pt>
    <dgm:pt modelId="{F4C99CDE-0E34-4F74-AADF-8CBB05CBB631}" type="pres">
      <dgm:prSet presAssocID="{DEC0D198-01CF-4A98-9048-10E9B134C2ED}" presName="composite" presStyleCnt="0"/>
      <dgm:spPr/>
    </dgm:pt>
    <dgm:pt modelId="{C76CD231-D89A-4B9F-A3A3-A0A8FAE3515C}" type="pres">
      <dgm:prSet presAssocID="{DEC0D198-01CF-4A98-9048-10E9B134C2ED}" presName="background" presStyleLbl="node0" presStyleIdx="0" presStyleCnt="1"/>
      <dgm:spPr/>
    </dgm:pt>
    <dgm:pt modelId="{EB5BBB6D-EDD3-4A3C-8135-252717E67100}" type="pres">
      <dgm:prSet presAssocID="{DEC0D198-01CF-4A98-9048-10E9B134C2ED}" presName="text" presStyleLbl="fgAcc0" presStyleIdx="0" presStyleCnt="1" custScaleX="283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BE3473-4A31-4EAE-9D47-B5AD726BDA6A}" type="pres">
      <dgm:prSet presAssocID="{DEC0D198-01CF-4A98-9048-10E9B134C2ED}" presName="hierChild2" presStyleCnt="0"/>
      <dgm:spPr/>
    </dgm:pt>
    <dgm:pt modelId="{49C15DA3-A468-4040-9FFC-B4E8F44DB8E8}" type="pres">
      <dgm:prSet presAssocID="{26AF2C2C-1DFB-4195-93E3-FFC1A77F454C}" presName="Name10" presStyleLbl="parChTrans1D2" presStyleIdx="0" presStyleCnt="1"/>
      <dgm:spPr/>
      <dgm:t>
        <a:bodyPr/>
        <a:lstStyle/>
        <a:p>
          <a:endParaRPr lang="en-US"/>
        </a:p>
      </dgm:t>
    </dgm:pt>
    <dgm:pt modelId="{5BDC927A-A748-479E-B755-630A7236B73C}" type="pres">
      <dgm:prSet presAssocID="{566B80EE-9395-4F46-9BDC-E5B7CFA25EE8}" presName="hierRoot2" presStyleCnt="0"/>
      <dgm:spPr/>
    </dgm:pt>
    <dgm:pt modelId="{D1A3FB97-DC7E-4856-8F6C-8DBDFD531023}" type="pres">
      <dgm:prSet presAssocID="{566B80EE-9395-4F46-9BDC-E5B7CFA25EE8}" presName="composite2" presStyleCnt="0"/>
      <dgm:spPr/>
    </dgm:pt>
    <dgm:pt modelId="{E825D61B-F7A3-4EB5-8745-044EF9BCF735}" type="pres">
      <dgm:prSet presAssocID="{566B80EE-9395-4F46-9BDC-E5B7CFA25EE8}" presName="background2" presStyleLbl="node2" presStyleIdx="0" presStyleCnt="1"/>
      <dgm:spPr/>
    </dgm:pt>
    <dgm:pt modelId="{3C062237-7576-4147-895F-94CAA96D3774}" type="pres">
      <dgm:prSet presAssocID="{566B80EE-9395-4F46-9BDC-E5B7CFA25EE8}" presName="text2" presStyleLbl="fgAcc2" presStyleIdx="0" presStyleCnt="1" custScaleX="286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2E1B1-8EF6-4CA6-94AD-7E3DE65B1483}" type="pres">
      <dgm:prSet presAssocID="{566B80EE-9395-4F46-9BDC-E5B7CFA25EE8}" presName="hierChild3" presStyleCnt="0"/>
      <dgm:spPr/>
    </dgm:pt>
    <dgm:pt modelId="{E173B975-F9B6-412E-8182-A7035EDC439B}" type="pres">
      <dgm:prSet presAssocID="{E5C9495A-C610-470C-AA91-4DDED59FE929}" presName="Name17" presStyleLbl="parChTrans1D3" presStyleIdx="0" presStyleCnt="1"/>
      <dgm:spPr/>
      <dgm:t>
        <a:bodyPr/>
        <a:lstStyle/>
        <a:p>
          <a:endParaRPr lang="en-US"/>
        </a:p>
      </dgm:t>
    </dgm:pt>
    <dgm:pt modelId="{BBF90270-4BCA-40E5-AD70-A258F3FA6A2C}" type="pres">
      <dgm:prSet presAssocID="{C4E854D2-870E-4F2C-92AE-9966AC24BEAD}" presName="hierRoot3" presStyleCnt="0"/>
      <dgm:spPr/>
    </dgm:pt>
    <dgm:pt modelId="{AB452DDF-55D5-4EC9-9BAB-701375612060}" type="pres">
      <dgm:prSet presAssocID="{C4E854D2-870E-4F2C-92AE-9966AC24BEAD}" presName="composite3" presStyleCnt="0"/>
      <dgm:spPr/>
    </dgm:pt>
    <dgm:pt modelId="{1ACCCB81-20FE-4E16-9853-5820AE369E7F}" type="pres">
      <dgm:prSet presAssocID="{C4E854D2-870E-4F2C-92AE-9966AC24BEAD}" presName="background3" presStyleLbl="node3" presStyleIdx="0" presStyleCnt="1"/>
      <dgm:spPr/>
    </dgm:pt>
    <dgm:pt modelId="{ED781C7D-0B22-4B64-8C99-DF33D3EA6552}" type="pres">
      <dgm:prSet presAssocID="{C4E854D2-870E-4F2C-92AE-9966AC24BEAD}" presName="text3" presStyleLbl="fgAcc3" presStyleIdx="0" presStyleCnt="1" custScaleX="283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9D0E6-2A20-4EC8-8F31-237FE5A2557C}" type="pres">
      <dgm:prSet presAssocID="{C4E854D2-870E-4F2C-92AE-9966AC24BEAD}" presName="hierChild4" presStyleCnt="0"/>
      <dgm:spPr/>
    </dgm:pt>
  </dgm:ptLst>
  <dgm:cxnLst>
    <dgm:cxn modelId="{79F381D3-DD4F-4367-ACD1-754FF6C8519D}" srcId="{AFDC856A-19E3-4372-B3C1-C5E22991A406}" destId="{DEC0D198-01CF-4A98-9048-10E9B134C2ED}" srcOrd="0" destOrd="0" parTransId="{BCCD48E9-91DA-4A8F-8684-2BDF5E31F3C3}" sibTransId="{503D950B-04F6-470E-AAB3-AE7EBCA28747}"/>
    <dgm:cxn modelId="{936CEB64-4BA1-4339-8870-45DC4034B065}" srcId="{DEC0D198-01CF-4A98-9048-10E9B134C2ED}" destId="{566B80EE-9395-4F46-9BDC-E5B7CFA25EE8}" srcOrd="0" destOrd="0" parTransId="{26AF2C2C-1DFB-4195-93E3-FFC1A77F454C}" sibTransId="{B2575384-7B85-4C50-BD5F-9E1E50CD8D0B}"/>
    <dgm:cxn modelId="{0C977E89-7874-4031-88D9-AF1E55114509}" type="presOf" srcId="{E5C9495A-C610-470C-AA91-4DDED59FE929}" destId="{E173B975-F9B6-412E-8182-A7035EDC439B}" srcOrd="0" destOrd="0" presId="urn:microsoft.com/office/officeart/2005/8/layout/hierarchy1"/>
    <dgm:cxn modelId="{AF8A9478-0D2D-4D90-A678-1CAFE5B87B0E}" type="presOf" srcId="{26AF2C2C-1DFB-4195-93E3-FFC1A77F454C}" destId="{49C15DA3-A468-4040-9FFC-B4E8F44DB8E8}" srcOrd="0" destOrd="0" presId="urn:microsoft.com/office/officeart/2005/8/layout/hierarchy1"/>
    <dgm:cxn modelId="{05F53147-CC80-4411-B4F6-6C00472100ED}" type="presOf" srcId="{566B80EE-9395-4F46-9BDC-E5B7CFA25EE8}" destId="{3C062237-7576-4147-895F-94CAA96D3774}" srcOrd="0" destOrd="0" presId="urn:microsoft.com/office/officeart/2005/8/layout/hierarchy1"/>
    <dgm:cxn modelId="{7FA472AE-FB8B-4171-A382-63FD5CC2E9FD}" srcId="{566B80EE-9395-4F46-9BDC-E5B7CFA25EE8}" destId="{C4E854D2-870E-4F2C-92AE-9966AC24BEAD}" srcOrd="0" destOrd="0" parTransId="{E5C9495A-C610-470C-AA91-4DDED59FE929}" sibTransId="{5235DD75-94EB-4C35-8EF1-44DF2DE79F8E}"/>
    <dgm:cxn modelId="{37C69506-E413-456A-B0BC-AFC66E49E667}" type="presOf" srcId="{DEC0D198-01CF-4A98-9048-10E9B134C2ED}" destId="{EB5BBB6D-EDD3-4A3C-8135-252717E67100}" srcOrd="0" destOrd="0" presId="urn:microsoft.com/office/officeart/2005/8/layout/hierarchy1"/>
    <dgm:cxn modelId="{16C420CF-05BA-48A3-B4D4-7B3D67518F1C}" type="presOf" srcId="{AFDC856A-19E3-4372-B3C1-C5E22991A406}" destId="{C6F1C96E-F7B5-42F0-A595-EC9DBAF2DBD6}" srcOrd="0" destOrd="0" presId="urn:microsoft.com/office/officeart/2005/8/layout/hierarchy1"/>
    <dgm:cxn modelId="{6FA604BC-9709-4703-860E-049D7EF1C2B4}" type="presOf" srcId="{C4E854D2-870E-4F2C-92AE-9966AC24BEAD}" destId="{ED781C7D-0B22-4B64-8C99-DF33D3EA6552}" srcOrd="0" destOrd="0" presId="urn:microsoft.com/office/officeart/2005/8/layout/hierarchy1"/>
    <dgm:cxn modelId="{C251C0AF-A4D6-4309-AEF2-0649D26C2D3C}" type="presParOf" srcId="{C6F1C96E-F7B5-42F0-A595-EC9DBAF2DBD6}" destId="{9F4977EC-51DA-4CA1-8A47-16CF1D23AC62}" srcOrd="0" destOrd="0" presId="urn:microsoft.com/office/officeart/2005/8/layout/hierarchy1"/>
    <dgm:cxn modelId="{8D035326-68A0-4608-B189-F9EB7780CF02}" type="presParOf" srcId="{9F4977EC-51DA-4CA1-8A47-16CF1D23AC62}" destId="{F4C99CDE-0E34-4F74-AADF-8CBB05CBB631}" srcOrd="0" destOrd="0" presId="urn:microsoft.com/office/officeart/2005/8/layout/hierarchy1"/>
    <dgm:cxn modelId="{EB669034-BBF7-4A64-85F5-537E26854BFA}" type="presParOf" srcId="{F4C99CDE-0E34-4F74-AADF-8CBB05CBB631}" destId="{C76CD231-D89A-4B9F-A3A3-A0A8FAE3515C}" srcOrd="0" destOrd="0" presId="urn:microsoft.com/office/officeart/2005/8/layout/hierarchy1"/>
    <dgm:cxn modelId="{7E364D4C-7517-4F02-8D62-B2AE80FCDB6E}" type="presParOf" srcId="{F4C99CDE-0E34-4F74-AADF-8CBB05CBB631}" destId="{EB5BBB6D-EDD3-4A3C-8135-252717E67100}" srcOrd="1" destOrd="0" presId="urn:microsoft.com/office/officeart/2005/8/layout/hierarchy1"/>
    <dgm:cxn modelId="{271A0C03-390E-4930-BDE7-7C9EE0BC42E4}" type="presParOf" srcId="{9F4977EC-51DA-4CA1-8A47-16CF1D23AC62}" destId="{EDBE3473-4A31-4EAE-9D47-B5AD726BDA6A}" srcOrd="1" destOrd="0" presId="urn:microsoft.com/office/officeart/2005/8/layout/hierarchy1"/>
    <dgm:cxn modelId="{92EDF71E-D0EE-45EA-BF33-85F531A474AA}" type="presParOf" srcId="{EDBE3473-4A31-4EAE-9D47-B5AD726BDA6A}" destId="{49C15DA3-A468-4040-9FFC-B4E8F44DB8E8}" srcOrd="0" destOrd="0" presId="urn:microsoft.com/office/officeart/2005/8/layout/hierarchy1"/>
    <dgm:cxn modelId="{C9C1434F-35D8-47F7-B8AC-A13C0E27AB9E}" type="presParOf" srcId="{EDBE3473-4A31-4EAE-9D47-B5AD726BDA6A}" destId="{5BDC927A-A748-479E-B755-630A7236B73C}" srcOrd="1" destOrd="0" presId="urn:microsoft.com/office/officeart/2005/8/layout/hierarchy1"/>
    <dgm:cxn modelId="{058F653A-2A2E-4140-A97B-F8730C3F86EB}" type="presParOf" srcId="{5BDC927A-A748-479E-B755-630A7236B73C}" destId="{D1A3FB97-DC7E-4856-8F6C-8DBDFD531023}" srcOrd="0" destOrd="0" presId="urn:microsoft.com/office/officeart/2005/8/layout/hierarchy1"/>
    <dgm:cxn modelId="{2BA6751B-5994-462D-9E8D-9C0C6E2A8EA3}" type="presParOf" srcId="{D1A3FB97-DC7E-4856-8F6C-8DBDFD531023}" destId="{E825D61B-F7A3-4EB5-8745-044EF9BCF735}" srcOrd="0" destOrd="0" presId="urn:microsoft.com/office/officeart/2005/8/layout/hierarchy1"/>
    <dgm:cxn modelId="{F0A56890-B2B4-4619-BF89-5F201E292BAC}" type="presParOf" srcId="{D1A3FB97-DC7E-4856-8F6C-8DBDFD531023}" destId="{3C062237-7576-4147-895F-94CAA96D3774}" srcOrd="1" destOrd="0" presId="urn:microsoft.com/office/officeart/2005/8/layout/hierarchy1"/>
    <dgm:cxn modelId="{051601A6-186E-40B2-B5FB-AE47FA627A92}" type="presParOf" srcId="{5BDC927A-A748-479E-B755-630A7236B73C}" destId="{4C92E1B1-8EF6-4CA6-94AD-7E3DE65B1483}" srcOrd="1" destOrd="0" presId="urn:microsoft.com/office/officeart/2005/8/layout/hierarchy1"/>
    <dgm:cxn modelId="{2AD99ABB-4F7A-4E94-9A00-793FB89F3563}" type="presParOf" srcId="{4C92E1B1-8EF6-4CA6-94AD-7E3DE65B1483}" destId="{E173B975-F9B6-412E-8182-A7035EDC439B}" srcOrd="0" destOrd="0" presId="urn:microsoft.com/office/officeart/2005/8/layout/hierarchy1"/>
    <dgm:cxn modelId="{C91707A0-EC58-4272-BB15-83A0149EB563}" type="presParOf" srcId="{4C92E1B1-8EF6-4CA6-94AD-7E3DE65B1483}" destId="{BBF90270-4BCA-40E5-AD70-A258F3FA6A2C}" srcOrd="1" destOrd="0" presId="urn:microsoft.com/office/officeart/2005/8/layout/hierarchy1"/>
    <dgm:cxn modelId="{4E6C9990-8CEA-4CD4-B099-B9CAFA6E507C}" type="presParOf" srcId="{BBF90270-4BCA-40E5-AD70-A258F3FA6A2C}" destId="{AB452DDF-55D5-4EC9-9BAB-701375612060}" srcOrd="0" destOrd="0" presId="urn:microsoft.com/office/officeart/2005/8/layout/hierarchy1"/>
    <dgm:cxn modelId="{10464A9F-FB7C-4293-BA18-07BF87A38DDF}" type="presParOf" srcId="{AB452DDF-55D5-4EC9-9BAB-701375612060}" destId="{1ACCCB81-20FE-4E16-9853-5820AE369E7F}" srcOrd="0" destOrd="0" presId="urn:microsoft.com/office/officeart/2005/8/layout/hierarchy1"/>
    <dgm:cxn modelId="{77B79363-AA9B-40C8-91A9-A7DF263303D2}" type="presParOf" srcId="{AB452DDF-55D5-4EC9-9BAB-701375612060}" destId="{ED781C7D-0B22-4B64-8C99-DF33D3EA6552}" srcOrd="1" destOrd="0" presId="urn:microsoft.com/office/officeart/2005/8/layout/hierarchy1"/>
    <dgm:cxn modelId="{282B94B9-96E8-412A-8224-6DA4C7746D46}" type="presParOf" srcId="{BBF90270-4BCA-40E5-AD70-A258F3FA6A2C}" destId="{FE79D0E6-2A20-4EC8-8F31-237FE5A255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08A7D-0800-43BF-B8D9-08C9A6256B05}">
      <dsp:nvSpPr>
        <dsp:cNvPr id="0" name=""/>
        <dsp:cNvSpPr/>
      </dsp:nvSpPr>
      <dsp:spPr>
        <a:xfrm>
          <a:off x="0" y="0"/>
          <a:ext cx="10199287" cy="71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b="1" kern="1200" dirty="0">
              <a:latin typeface="Franklin Gothic Medium Cond" panose="020B0606030402020204" pitchFamily="34" charset="0"/>
            </a:rPr>
            <a:t>Regional Development Investment Program </a:t>
          </a:r>
        </a:p>
      </dsp:txBody>
      <dsp:txXfrm>
        <a:off x="34726" y="34726"/>
        <a:ext cx="10129835" cy="641908"/>
      </dsp:txXfrm>
    </dsp:sp>
    <dsp:sp modelId="{6DDA3066-0E7E-46F9-A298-5767EAD7F139}">
      <dsp:nvSpPr>
        <dsp:cNvPr id="0" name=""/>
        <dsp:cNvSpPr/>
      </dsp:nvSpPr>
      <dsp:spPr>
        <a:xfrm>
          <a:off x="0" y="712196"/>
          <a:ext cx="10199287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2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PH" sz="2000" kern="1200" dirty="0">
              <a:latin typeface="Franklin Gothic Medium Cond" panose="020B0606030402020204" pitchFamily="34" charset="0"/>
            </a:rPr>
            <a:t>Contains proposed programs, projects, and activities (PPAs) of regional line agencies to be funded by the NG</a:t>
          </a:r>
        </a:p>
      </dsp:txBody>
      <dsp:txXfrm>
        <a:off x="0" y="712196"/>
        <a:ext cx="10199287" cy="629280"/>
      </dsp:txXfrm>
    </dsp:sp>
    <dsp:sp modelId="{0FCAD087-0AD8-4F25-A37D-7EA420C78DC4}">
      <dsp:nvSpPr>
        <dsp:cNvPr id="0" name=""/>
        <dsp:cNvSpPr/>
      </dsp:nvSpPr>
      <dsp:spPr>
        <a:xfrm>
          <a:off x="0" y="1341476"/>
          <a:ext cx="10199287" cy="7113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b="1" kern="1200" dirty="0">
              <a:latin typeface="Franklin Gothic Medium Cond" panose="020B0606030402020204" pitchFamily="34" charset="0"/>
            </a:rPr>
            <a:t>Provincial/Local Development Investment Program (P/LDIP)</a:t>
          </a:r>
        </a:p>
      </dsp:txBody>
      <dsp:txXfrm>
        <a:off x="34726" y="1376202"/>
        <a:ext cx="10129835" cy="641908"/>
      </dsp:txXfrm>
    </dsp:sp>
    <dsp:sp modelId="{3BE7065F-1035-4586-8D26-A6136E4A0BC7}">
      <dsp:nvSpPr>
        <dsp:cNvPr id="0" name=""/>
        <dsp:cNvSpPr/>
      </dsp:nvSpPr>
      <dsp:spPr>
        <a:xfrm>
          <a:off x="0" y="2052836"/>
          <a:ext cx="10199287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2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PH" sz="2000" kern="1200">
              <a:latin typeface="Franklin Gothic Medium Cond" panose="020B0606030402020204" pitchFamily="34" charset="0"/>
            </a:rPr>
            <a:t>Contains the LGUs’ prioritized list of PPAs</a:t>
          </a:r>
        </a:p>
      </dsp:txBody>
      <dsp:txXfrm>
        <a:off x="0" y="2052836"/>
        <a:ext cx="10199287" cy="629280"/>
      </dsp:txXfrm>
    </dsp:sp>
    <dsp:sp modelId="{327939D7-0F58-48E2-9340-6330B682AB51}">
      <dsp:nvSpPr>
        <dsp:cNvPr id="0" name=""/>
        <dsp:cNvSpPr/>
      </dsp:nvSpPr>
      <dsp:spPr>
        <a:xfrm>
          <a:off x="0" y="2682116"/>
          <a:ext cx="10199287" cy="7113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b="1" kern="1200" dirty="0">
              <a:latin typeface="Franklin Gothic Medium Cond" panose="020B0606030402020204" pitchFamily="34" charset="0"/>
            </a:rPr>
            <a:t>Annual Investment Program</a:t>
          </a:r>
        </a:p>
      </dsp:txBody>
      <dsp:txXfrm>
        <a:off x="34726" y="2716842"/>
        <a:ext cx="10129835" cy="641908"/>
      </dsp:txXfrm>
    </dsp:sp>
    <dsp:sp modelId="{A6E21A90-9AC8-49C9-892F-B22CC7512FA9}">
      <dsp:nvSpPr>
        <dsp:cNvPr id="0" name=""/>
        <dsp:cNvSpPr/>
      </dsp:nvSpPr>
      <dsp:spPr>
        <a:xfrm>
          <a:off x="0" y="3393477"/>
          <a:ext cx="10199287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2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PH" sz="2000" kern="1200">
              <a:latin typeface="Franklin Gothic Medium Cond" panose="020B0606030402020204" pitchFamily="34" charset="0"/>
            </a:rPr>
            <a:t>Contains PPAs sourced from the (P/LDIP) to be funded through local funds</a:t>
          </a:r>
        </a:p>
      </dsp:txBody>
      <dsp:txXfrm>
        <a:off x="0" y="3393477"/>
        <a:ext cx="10199287" cy="62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3B975-F9B6-412E-8182-A7035EDC439B}">
      <dsp:nvSpPr>
        <dsp:cNvPr id="0" name=""/>
        <dsp:cNvSpPr/>
      </dsp:nvSpPr>
      <dsp:spPr>
        <a:xfrm>
          <a:off x="2986125" y="1881473"/>
          <a:ext cx="91440" cy="350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5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15DA3-A468-4040-9FFC-B4E8F44DB8E8}">
      <dsp:nvSpPr>
        <dsp:cNvPr id="0" name=""/>
        <dsp:cNvSpPr/>
      </dsp:nvSpPr>
      <dsp:spPr>
        <a:xfrm>
          <a:off x="2986125" y="765684"/>
          <a:ext cx="91440" cy="350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5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CD231-D89A-4B9F-A3A3-A0A8FAE3515C}">
      <dsp:nvSpPr>
        <dsp:cNvPr id="0" name=""/>
        <dsp:cNvSpPr/>
      </dsp:nvSpPr>
      <dsp:spPr>
        <a:xfrm>
          <a:off x="1321211" y="399"/>
          <a:ext cx="3421268" cy="765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BBB6D-EDD3-4A3C-8135-252717E67100}">
      <dsp:nvSpPr>
        <dsp:cNvPr id="0" name=""/>
        <dsp:cNvSpPr/>
      </dsp:nvSpPr>
      <dsp:spPr>
        <a:xfrm>
          <a:off x="1455119" y="127612"/>
          <a:ext cx="3421268" cy="765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>
              <a:latin typeface="Franklin Gothic Demi Cond" panose="020B0706030402020204" pitchFamily="34" charset="0"/>
            </a:rPr>
            <a:t>Provinces</a:t>
          </a:r>
        </a:p>
      </dsp:txBody>
      <dsp:txXfrm>
        <a:off x="1477533" y="150026"/>
        <a:ext cx="3376440" cy="720456"/>
      </dsp:txXfrm>
    </dsp:sp>
    <dsp:sp modelId="{E825D61B-F7A3-4EB5-8745-044EF9BCF735}">
      <dsp:nvSpPr>
        <dsp:cNvPr id="0" name=""/>
        <dsp:cNvSpPr/>
      </dsp:nvSpPr>
      <dsp:spPr>
        <a:xfrm>
          <a:off x="1302729" y="1116188"/>
          <a:ext cx="3458231" cy="765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62237-7576-4147-895F-94CAA96D3774}">
      <dsp:nvSpPr>
        <dsp:cNvPr id="0" name=""/>
        <dsp:cNvSpPr/>
      </dsp:nvSpPr>
      <dsp:spPr>
        <a:xfrm>
          <a:off x="1436637" y="1243401"/>
          <a:ext cx="3458231" cy="765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>
              <a:latin typeface="Franklin Gothic Demi Cond" panose="020B0706030402020204" pitchFamily="34" charset="0"/>
            </a:rPr>
            <a:t>Cities/Municipalities</a:t>
          </a:r>
        </a:p>
      </dsp:txBody>
      <dsp:txXfrm>
        <a:off x="1459051" y="1265815"/>
        <a:ext cx="3413403" cy="720456"/>
      </dsp:txXfrm>
    </dsp:sp>
    <dsp:sp modelId="{1ACCCB81-20FE-4E16-9853-5820AE369E7F}">
      <dsp:nvSpPr>
        <dsp:cNvPr id="0" name=""/>
        <dsp:cNvSpPr/>
      </dsp:nvSpPr>
      <dsp:spPr>
        <a:xfrm>
          <a:off x="1321211" y="2231977"/>
          <a:ext cx="3421268" cy="765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81C7D-0B22-4B64-8C99-DF33D3EA6552}">
      <dsp:nvSpPr>
        <dsp:cNvPr id="0" name=""/>
        <dsp:cNvSpPr/>
      </dsp:nvSpPr>
      <dsp:spPr>
        <a:xfrm>
          <a:off x="1455119" y="2359190"/>
          <a:ext cx="3421268" cy="765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>
              <a:latin typeface="Franklin Gothic Demi Cond" panose="020B0706030402020204" pitchFamily="34" charset="0"/>
            </a:rPr>
            <a:t>Barangays</a:t>
          </a:r>
        </a:p>
      </dsp:txBody>
      <dsp:txXfrm>
        <a:off x="1477533" y="2381604"/>
        <a:ext cx="3376440" cy="720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0.1819</cdr:y>
    </cdr:from>
    <cdr:to>
      <cdr:x>1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xmlns="" id="{09C367FE-374A-4CC7-98CC-E8ADD6871CA1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18190"/>
        <a:stretch xmlns:a="http://schemas.openxmlformats.org/drawingml/2006/main"/>
      </cdr:blipFill>
      <cdr:spPr>
        <a:xfrm xmlns:a="http://schemas.openxmlformats.org/drawingml/2006/main">
          <a:off x="0" y="478229"/>
          <a:ext cx="4677904" cy="210515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AFB61-11EE-4F45-9509-942F983237EA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1B286-477B-4828-A055-11D69FCCCAC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4791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28738" y="1563688"/>
            <a:ext cx="7500938" cy="4219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85" y="8685200"/>
            <a:ext cx="2972019" cy="456666"/>
          </a:xfrm>
          <a:prstGeom prst="rect">
            <a:avLst/>
          </a:prstGeom>
        </p:spPr>
        <p:txBody>
          <a:bodyPr/>
          <a:lstStyle/>
          <a:p>
            <a:fld id="{C42AFCD4-FA8C-438D-A42C-9357F554AB25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468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12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120542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13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228652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14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102826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15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79403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400" dirty="0" smtClean="0"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400" dirty="0" smtClean="0"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400" dirty="0" smtClean="0"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16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396890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000000"/>
              </a:buClr>
              <a:buSzPts val="2100"/>
              <a:defRPr/>
            </a:pPr>
            <a:endParaRPr lang="en-US" sz="1200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17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1605945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18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910947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ts val="422"/>
              </a:spcBef>
            </a:pPr>
            <a:endParaRPr lang="en-US" altLang="en-US" sz="1400" dirty="0" smtClean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19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930231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20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60180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21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77057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4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3519587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22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1633489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algn="just">
              <a:buFont typeface="Wingdings" panose="05000000000000000000" pitchFamily="2" charset="2"/>
              <a:buNone/>
            </a:pPr>
            <a:endParaRPr lang="en-PH" altLang="en-US" sz="1200" dirty="0" smtClean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23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4050846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algn="just">
              <a:buFont typeface="Wingdings" panose="05000000000000000000" pitchFamily="2" charset="2"/>
              <a:buNone/>
            </a:pPr>
            <a:endParaRPr lang="en-PH" altLang="en-US" sz="1200" dirty="0" smtClean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24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768674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buClr>
                <a:srgbClr val="000000"/>
              </a:buClr>
              <a:buSzPts val="2100"/>
              <a:buFont typeface="Wingdings" panose="05000000000000000000" pitchFamily="2" charset="2"/>
              <a:buNone/>
            </a:pPr>
            <a:endParaRPr lang="en-US" altLang="en-US" sz="1400" dirty="0" smtClean="0"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25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2331917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ts val="422"/>
              </a:spcBef>
            </a:pPr>
            <a:endParaRPr lang="en-US" altLang="en-US" sz="1400" dirty="0" smtClean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26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2863622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27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700325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sz="1200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1B286-477B-4828-A055-11D69FCCCAC8}" type="slidenum">
              <a:rPr lang="en-PH" smtClean="0"/>
              <a:t>28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2058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5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143816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6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121597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7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25085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8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365595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28738" y="1563688"/>
            <a:ext cx="7500938" cy="4219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ts val="5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85" y="8685200"/>
            <a:ext cx="2972019" cy="456666"/>
          </a:xfrm>
          <a:prstGeom prst="rect">
            <a:avLst/>
          </a:prstGeom>
        </p:spPr>
        <p:txBody>
          <a:bodyPr/>
          <a:lstStyle/>
          <a:p>
            <a:fld id="{C42AFCD4-FA8C-438D-A42C-9357F554AB25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7018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00163" y="1438275"/>
            <a:ext cx="7500938" cy="4219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just">
              <a:spcBef>
                <a:spcPts val="5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1400" dirty="0" smtClean="0">
              <a:latin typeface="+mn-lt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885" y="8685200"/>
            <a:ext cx="2972019" cy="4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06C7E-D944-499A-8005-7B773CCED691}" type="slidenum">
              <a:rPr lang="en-PH" altLang="en-US" sz="1200"/>
              <a:pPr>
                <a:spcBef>
                  <a:spcPct val="0"/>
                </a:spcBef>
              </a:pPr>
              <a:t>10</a:t>
            </a:fld>
            <a:endParaRPr lang="en-PH" altLang="en-US" sz="1200"/>
          </a:p>
        </p:txBody>
      </p:sp>
    </p:spTree>
    <p:extLst>
      <p:ext uri="{BB962C8B-B14F-4D97-AF65-F5344CB8AC3E}">
        <p14:creationId xmlns:p14="http://schemas.microsoft.com/office/powerpoint/2010/main" val="119769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28738" y="1563688"/>
            <a:ext cx="7500938" cy="4219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85" y="8685200"/>
            <a:ext cx="2972019" cy="456666"/>
          </a:xfrm>
          <a:prstGeom prst="rect">
            <a:avLst/>
          </a:prstGeom>
        </p:spPr>
        <p:txBody>
          <a:bodyPr/>
          <a:lstStyle/>
          <a:p>
            <a:fld id="{C42AFCD4-FA8C-438D-A42C-9357F554AB25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8776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F564AC-9A11-4F55-BE8F-585B82BD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C58AD2-852E-483E-AB84-056B5FAE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008EC1-D12A-4848-BF7A-1834189B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4990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EF2F83-3C22-4AC1-929B-BFE04588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469654-8BD3-48E2-9A97-29EF1297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30D8B-0D1D-4B99-B84C-20001396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80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A31C1D-86BD-47B5-B168-AA909B3C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93FAA-3F96-4708-AB01-86F1A656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C7CE1C-6BF5-4552-BC18-0096D011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532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9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77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0BC8D4-639C-4EEF-A03B-A0F4F01C873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5216" y="6308126"/>
            <a:ext cx="258585" cy="461574"/>
          </a:xfrm>
        </p:spPr>
        <p:txBody>
          <a:bodyPr/>
          <a:lstStyle/>
          <a:p>
            <a:fld id="{D7A0A5A0-BACD-4D5E-80EC-5B570C7D1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F7FB6B6-C293-4A45-BC94-44E380DA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0BC8D4-639C-4EEF-A03B-A0F4F01C873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EE31D85-DC9C-4BB3-8CBD-2201940A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216" y="6308126"/>
            <a:ext cx="258585" cy="461574"/>
          </a:xfrm>
        </p:spPr>
        <p:txBody>
          <a:bodyPr/>
          <a:lstStyle/>
          <a:p>
            <a:fld id="{D7A0A5A0-BACD-4D5E-80EC-5B570C7D1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0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1CCB67-2509-4114-9128-4D753BF9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55A5-C9FC-4123-8BEC-B7FCFB8659A0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3AA29C-E026-4F5C-85CE-C512F651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4104B8-331B-4AB2-8369-DD2B0651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42889-8E24-4420-BADF-D19F14460C77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5301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AFAB29-0C6E-46E2-BC24-26172792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887D-DD3A-46C2-B230-2D2299806F5B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80C35-BDA1-43E2-8560-2F95766A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DA424-CC0E-4179-9E9E-8000CB54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DF01E-1BA7-47DD-85C1-EDD50AD6B57D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6330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539CA2-5CF2-4F2D-9AF7-3A9B8945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4A16-CFEC-45BB-B532-B5D1A3C633AE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C9AEFF-A3DB-4C80-9785-239E7AD9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420BA-CD2C-4BC5-B2C4-BCD24A5C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D80B9-7A95-45C9-B827-E7FB70B93608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39125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978E98C-5B60-47E5-8C32-CBE8C08B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ED69-5577-485C-A287-275F87723E03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C343E2-EE6E-45C0-B628-FA954C1F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3E5A47A-B097-44A9-AB9C-88848DF1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76A3B-2226-4D43-90FB-C077D019F74E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0348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CE3E6FC-EB67-4A8B-9661-70F1625B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2419-51EC-436B-B19D-53120FC6C00F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33FCB32-9356-4D6A-A1F0-402D7ADE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19F1DB1-14BD-4848-A56C-2C51C5E4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9F6A4-00E2-4879-AB5D-DB94D4E83434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41933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44B2E1F-01AA-49E9-8CA4-D157813C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DDFF-EDC9-4272-B2D3-336B71856B0D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68EC955-B1BD-4DBE-955C-F5BE5C9E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FE2D9E5-D849-4166-B9CB-EE4AE3FB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18D15-0994-48C2-92D4-D7000008E24A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7055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2476DA-16B9-4D8E-8937-03DEB3DB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F6E3B5-8442-4BBF-89D8-4956E74E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AC3EA-6017-40F8-BEBA-AE996395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46705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5A87910-1150-40C5-86E4-1E78EB24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CB37-C85A-4CB3-B6A3-2F989C6886F2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F58308B-534C-4845-8FF5-C580A51D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839991A-6139-44F2-801C-5E533D23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F373F-6A0B-4D2C-BA4F-15F0E23B90CD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87278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2A1FA19-B976-4875-B7C1-C8FBF54B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53A3-D9B8-4B66-B22A-E4E69E233DC5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214C6EC-BEB7-4537-B28E-D20D5A5C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8B8A696-4AF4-4799-A69F-1BE220B9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97170-7210-46B4-8102-C84890418A14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45763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2CC112F-47F4-4585-BC27-9A4403B5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734C-B464-4C8B-9E26-7742F7878A77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F9411A-8C1A-47B1-87AE-D552B100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AAE17D8-A9A3-48DF-A0D8-46C300DF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941A3-D4B2-4FDF-A8E3-C061524F0D2B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3548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3749A-3A64-40DD-8B8C-C60D9DD1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F6A2-2B5C-4BB2-8E0C-3F414DC35F39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A33A8-CD44-48BC-88C0-25528C46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7529F0-4490-451D-9B91-3F7655FE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5D5B-069C-4EA9-8730-8431794DCEAA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05197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846161-91FF-4290-B45C-4DBBE0E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AA72-C2C6-4FB7-AFAD-2DAD352C1167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A2FAE6-1D80-46BA-9FC4-63421878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688AF-72E1-4358-A8FA-30BCFB3A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DFAF7-6FAE-4C5E-9674-DE387D23E0B6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7005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9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98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1B11B-01F3-4C7A-820A-EFC24364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49DA-D841-427B-B94D-5CC5B68BC1EF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82600-6706-44A3-A84A-96FAC73F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08C0D2-5494-4B56-B4B6-B6D1CE08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E17C0-DF76-4E28-B06F-186725687F96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8728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21591D-66B0-4D60-BA68-8E63B8F2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276F-6ED5-41D0-A555-7578725B9C7A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555CD-97E3-4956-A478-D18A43CC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3DAB9B-D35C-408F-A204-62DEA2E4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F0C1-75E4-4D42-A23F-4DF6902C66C1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13692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A70E0D-50BA-4092-8D0F-B384359F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4645-21C8-47E1-9B16-454BE37CAB39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DE9936-8E29-4F97-B841-6D8CF6E0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0DE2A7-8403-4AA7-9A06-DB49AE4A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A4502-0295-45E2-99DC-B375BAD958F1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1946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528CC47-B08D-441F-8D45-B0F75BE5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38B7-82D6-4929-BF8A-08F5725EB512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8504318-1D1B-4003-9A5C-B4741EAE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F75871C-9674-4A1E-A49B-1BDC7478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4BB53-9C91-4B97-B95F-CC9354516FD5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6289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D1BE9C-8DE8-4E0E-89C7-91CA60AA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0D09B-3E74-44D4-8E67-5FB16E5E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6B29E-A1A3-406D-A0BA-779895A3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57061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20058DE-4643-40D1-BD72-62A88746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18CA-D036-4F7B-8462-416CC6D7CE56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D9E0AD5-BFCE-49D9-8E7D-C5CBF658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5B88E59-43F2-47BD-84E8-277EC13B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12B91-F035-441A-A1F8-D650B4DA5280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98141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C78446F-2E81-4CB3-BAA1-AEF6C748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B479-AFA0-42D8-9958-5D1E63FE081F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3935D3D-7893-42B5-A642-AE6C15AD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488C0BD-0409-43AB-BFEC-A6A90778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16DD3-60CA-493C-9464-77F5B93AA9C1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3357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CC33897-1A3F-4AA2-8B46-A3B8F936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4437-6EB4-42C5-98D5-A422AD2978FD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7A6A147-4418-4523-91F0-06534B69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8A55531-1197-4C15-A5B9-CA044700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B01ED-BD8B-400C-8DA3-E868307E1B9D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54464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CEC331F-A69E-413C-94D3-061F7CE4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0202-FDB9-4EC3-A2E2-458E6999C350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76855DA-6966-43D3-B723-9E95854A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E581497-39E2-4736-B3F8-992A307B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AD94-AD1B-4B2D-AB8B-70B58D22A8C8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06008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09EC8C4-9C4B-4594-962C-BCDEAF8C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C918-9594-45D0-991A-E3B4BB0C2A41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371F81-DFE1-4139-A5C8-03CF29A0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B3A1BB7-00C3-4526-A8BC-99D03A90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51DD7-C3D1-4955-A08C-B2EC6E8E66F0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610225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BDCE83-D141-48F9-BF38-CC1D5ACA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1CF6-5DE7-41D0-B2D4-EFC0BD82AF24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21E12D-E0B1-4A87-A075-C2053741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01E08-4AF0-46D4-87A1-C1246F89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47C4C-6796-4775-8C7E-58603F45CDBF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86102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F1F9-19CF-45FC-841A-B1463C83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5003-7E9A-4559-AF64-710AD37ACDEB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FF7DAF-63B1-4803-88BD-F149515E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491AB-3390-44D0-85CA-5D80276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15BBC-15E7-43CF-9A7B-91769DDDD154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970298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9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674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0BC8D4-639C-4EEF-A03B-A0F4F01C873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5216" y="6308126"/>
            <a:ext cx="258585" cy="461574"/>
          </a:xfrm>
        </p:spPr>
        <p:txBody>
          <a:bodyPr/>
          <a:lstStyle/>
          <a:p>
            <a:fld id="{D7A0A5A0-BACD-4D5E-80EC-5B570C7D1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F7FB6B6-C293-4A45-BC94-44E380DA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0BC8D4-639C-4EEF-A03B-A0F4F01C873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1/26/2021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EE31D85-DC9C-4BB3-8CBD-2201940A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216" y="6308126"/>
            <a:ext cx="258585" cy="461574"/>
          </a:xfrm>
        </p:spPr>
        <p:txBody>
          <a:bodyPr/>
          <a:lstStyle/>
          <a:p>
            <a:fld id="{D7A0A5A0-BACD-4D5E-80EC-5B570C7D1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1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FD00D5C-092B-4343-B9F4-200CF772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997B4D-234D-45AA-948D-1FB2CCC4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B1FC3B7-7BD5-4789-B241-2E43FE52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6688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A3DE6B8-7C49-4F72-AA2E-78320E0B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A82E3D3-2061-4C4D-8361-D3E2537B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D99009D-7F03-464E-B753-1F6AA795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4571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F5D7DBD-C296-408C-A334-3BC30D1B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7A2D64B-2106-4BF4-A017-95FAF889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9996377-7847-479D-8B47-7ACBF67F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2513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7AF2D40-69AD-44F0-9CA6-B22BA882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91D29F7-5409-43BC-A3F4-8A757702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5D887E8-A6CB-4BF5-9922-5693E761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588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54C0526-05F2-412F-922D-8109708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09E18F3-26D8-4E1C-B233-129FB2F6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D0E2381-D648-48D5-B665-0A7ECA06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480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525B8CA-6145-4737-BECF-4BD652DF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A8ED26E-ADC5-4E7B-956A-D9891CF3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72D7CEB-EBE4-4DB4-AD43-AAB1D915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9130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EC55A41-D7DA-42E3-AB3D-7D46A9AA50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PH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EB5F396-48F5-4A34-BB84-2C02C1D7F1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P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1B3642-DDDA-496B-9484-0F63A32AE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B98B9ED-1D1C-4E23-B202-05AC24A058AB}" type="datetimeFigureOut">
              <a:rPr lang="en-PH" smtClean="0"/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33776C-F011-40E8-985B-F9178E11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BDF7F-FCEE-4955-A772-5C5937C39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1A4FBA-C27C-4ECE-9C50-3632AF9CBD1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6331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9" r:id="rId12"/>
    <p:sldLayoutId id="2147483700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4E37D783-2186-43F8-8D0D-E8947E0BAB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PH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F88E7558-E01A-44D4-95CC-6A6EDB506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P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AA25C-84B7-4375-8667-8A115A5C2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C7775B-B4F8-4238-B558-8943EF55433B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60EAF3-0421-4F92-9BD2-EC7547034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A89F1A-2509-4B34-B2DA-2EE23DB5C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232225-2AC3-4569-B03F-577417103A5B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4473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A3258668-1255-4642-824C-33557C5AF5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PH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2C67661C-3532-4C5E-850D-E045AB14BD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P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1B794-F03F-4FC9-9F54-401073EC4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CA576F-410C-48E7-8489-8F9AD2365012}" type="datetimeFigureOut">
              <a:rPr lang="en-PH"/>
              <a:pPr>
                <a:defRPr/>
              </a:pPr>
              <a:t>26/01/2021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A69975-5AFA-49E9-B013-DC6D9F625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340DD3-02A5-45CB-A12C-62D384191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52AAF8-D0E1-4336-AA34-39CE29CBD5A2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521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halalan.up.edu.ph/powers-and-devolved-services-of-local-government-units-lgus/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0836" y="1165186"/>
            <a:ext cx="6350000" cy="3043899"/>
          </a:xfrm>
          <a:noFill/>
        </p:spPr>
        <p:txBody>
          <a:bodyPr>
            <a:noAutofit/>
          </a:bodyPr>
          <a:lstStyle/>
          <a:p>
            <a:r>
              <a:rPr lang="en-US" sz="5400" b="1" dirty="0">
                <a:latin typeface="Franklin Gothic Demi Cond" panose="020B0706030402020204" pitchFamily="34" charset="0"/>
                <a:cs typeface="Times New Roman" panose="02020603050405020304" pitchFamily="18" charset="0"/>
              </a:rPr>
              <a:t>IMPLEMENTATION OF THE SUPREME COURT DECISION I</a:t>
            </a:r>
            <a:r>
              <a:rPr lang="en-US" sz="5400" b="1" dirty="0" smtClean="0">
                <a:latin typeface="Franklin Gothic Demi Cond" panose="020B0706030402020204" pitchFamily="34" charset="0"/>
                <a:cs typeface="Times New Roman" panose="02020603050405020304" pitchFamily="18" charset="0"/>
              </a:rPr>
              <a:t>N </a:t>
            </a:r>
            <a:r>
              <a:rPr lang="en-US" sz="5400" b="1" dirty="0">
                <a:latin typeface="Franklin Gothic Demi Cond" panose="020B0706030402020204" pitchFamily="34" charset="0"/>
                <a:cs typeface="Times New Roman" panose="02020603050405020304" pitchFamily="18" charset="0"/>
              </a:rPr>
              <a:t>THE MANDANAS CASE</a:t>
            </a:r>
            <a:endParaRPr lang="en-PH" sz="3200" dirty="0">
              <a:effectLst>
                <a:reflection blurRad="101600" stA="73000" endPos="32000" dist="12700" dir="5400000" sy="-100000" algn="bl" rotWithShape="0"/>
              </a:effectLst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blagunay\Desktop\Pub Icons (Others)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6" y="4897121"/>
            <a:ext cx="6350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296" y="5646714"/>
            <a:ext cx="60976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JOHN ARIES S. MACASPAC</a:t>
            </a:r>
          </a:p>
          <a:p>
            <a:pPr algn="ctr"/>
            <a:r>
              <a:rPr lang="en-PH" sz="1400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DEPARTMENT OF BUDGET AND MANEGEMENT</a:t>
            </a:r>
          </a:p>
        </p:txBody>
      </p:sp>
    </p:spTree>
    <p:extLst>
      <p:ext uri="{BB962C8B-B14F-4D97-AF65-F5344CB8AC3E}">
        <p14:creationId xmlns:p14="http://schemas.microsoft.com/office/powerpoint/2010/main" val="23719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220223" y="1021458"/>
            <a:ext cx="11751554" cy="7638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>
                <a:latin typeface="Franklin Gothic Demi Cond"/>
                <a:cs typeface="Times New Roman"/>
              </a:rPr>
              <a:t>FULL DEVOLUTION </a:t>
            </a:r>
            <a:r>
              <a:rPr lang="en-US" sz="4200" b="1" dirty="0" smtClean="0">
                <a:latin typeface="Franklin Gothic Demi Cond"/>
                <a:cs typeface="Times New Roman"/>
              </a:rPr>
              <a:t>AS A </a:t>
            </a:r>
            <a:r>
              <a:rPr lang="en-US" sz="4200" b="1" dirty="0">
                <a:latin typeface="Franklin Gothic Demi Cond"/>
                <a:cs typeface="Times New Roman"/>
              </a:rPr>
              <a:t>MEASURE TO MITIGATE </a:t>
            </a:r>
            <a:r>
              <a:rPr lang="en-US" sz="4200" b="1" dirty="0" smtClean="0">
                <a:latin typeface="Franklin Gothic Demi Cond"/>
                <a:cs typeface="Times New Roman"/>
              </a:rPr>
              <a:t>THE FISCAL IMPACT </a:t>
            </a:r>
            <a:r>
              <a:rPr lang="en-US" sz="4200" b="1" dirty="0">
                <a:latin typeface="Franklin Gothic Demi Cond"/>
                <a:cs typeface="Times New Roman"/>
              </a:rPr>
              <a:t>OF T</a:t>
            </a:r>
            <a:r>
              <a:rPr lang="en-US" sz="4200" b="1" dirty="0" smtClean="0">
                <a:latin typeface="Franklin Gothic Demi Cond"/>
                <a:cs typeface="Times New Roman"/>
              </a:rPr>
              <a:t>HE </a:t>
            </a:r>
            <a:r>
              <a:rPr lang="en-US" sz="4200" b="1" dirty="0">
                <a:latin typeface="Franklin Gothic Demi Cond"/>
                <a:cs typeface="Times New Roman"/>
              </a:rPr>
              <a:t>MANDANAS </a:t>
            </a:r>
            <a:r>
              <a:rPr lang="en-US" sz="4200" b="1" dirty="0" smtClean="0">
                <a:latin typeface="Franklin Gothic Demi Cond"/>
                <a:cs typeface="Times New Roman"/>
              </a:rPr>
              <a:t>RULING</a:t>
            </a:r>
            <a:endParaRPr lang="en-US" sz="4200" b="1" dirty="0">
              <a:latin typeface="Franklin Gothic Demi Cond"/>
              <a:cs typeface="Times New Roman"/>
            </a:endParaRP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xmlns="" id="{F09A8359-F994-4EA2-8B68-4A388118166A}"/>
              </a:ext>
            </a:extLst>
          </p:cNvPr>
          <p:cNvSpPr txBox="1">
            <a:spLocks/>
          </p:cNvSpPr>
          <p:nvPr/>
        </p:nvSpPr>
        <p:spPr>
          <a:xfrm>
            <a:off x="314141" y="2383505"/>
            <a:ext cx="5356121" cy="3014407"/>
          </a:xfrm>
          <a:prstGeom prst="rect">
            <a:avLst/>
          </a:prstGeom>
        </p:spPr>
        <p:txBody>
          <a:bodyPr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just">
              <a:spcBef>
                <a:spcPts val="422"/>
              </a:spcBef>
            </a:pPr>
            <a:r>
              <a:rPr lang="en-US" altLang="en-US" sz="2200" dirty="0">
                <a:latin typeface="Franklin Gothic Medium Cond" panose="020B0606030402020204" pitchFamily="34" charset="0"/>
                <a:ea typeface="MS PGothic"/>
                <a:cs typeface="Arial"/>
              </a:rPr>
              <a:t>Sec. 17 of the LGC mandated the devolution of several functions to LGUs.</a:t>
            </a:r>
          </a:p>
          <a:p>
            <a:pPr marL="0" indent="0" algn="just">
              <a:spcBef>
                <a:spcPts val="422"/>
              </a:spcBef>
              <a:buNone/>
            </a:pPr>
            <a:endParaRPr lang="en-US" altLang="en-US" sz="600" dirty="0">
              <a:latin typeface="Franklin Gothic Medium Cond" panose="020B0606030402020204" pitchFamily="34" charset="0"/>
              <a:ea typeface="MS PGothic"/>
              <a:cs typeface="Arial"/>
            </a:endParaRPr>
          </a:p>
          <a:p>
            <a:pPr marL="214313" indent="-214313" algn="just">
              <a:spcBef>
                <a:spcPts val="422"/>
              </a:spcBef>
            </a:pPr>
            <a:r>
              <a:rPr lang="en-US" altLang="en-US" sz="2200" dirty="0">
                <a:latin typeface="Franklin Gothic Medium Cond" panose="020B0606030402020204" pitchFamily="34" charset="0"/>
                <a:ea typeface="MS PGothic"/>
                <a:cs typeface="Arial"/>
              </a:rPr>
              <a:t>However, many national agencies continues to  implement these functions</a:t>
            </a:r>
          </a:p>
          <a:p>
            <a:pPr marL="0" indent="0" algn="just">
              <a:spcBef>
                <a:spcPts val="422"/>
              </a:spcBef>
              <a:buNone/>
            </a:pPr>
            <a:endParaRPr lang="en-US" altLang="en-US" sz="600" dirty="0">
              <a:latin typeface="Franklin Gothic Medium Cond" panose="020B0606030402020204" pitchFamily="34" charset="0"/>
              <a:ea typeface="MS PGothic"/>
              <a:cs typeface="Arial"/>
            </a:endParaRPr>
          </a:p>
          <a:p>
            <a:pPr marL="214313" indent="-214313" algn="just">
              <a:spcBef>
                <a:spcPts val="422"/>
              </a:spcBef>
            </a:pPr>
            <a:r>
              <a:rPr lang="en-US" altLang="en-US" sz="2200" dirty="0">
                <a:latin typeface="Franklin Gothic Medium Cond" panose="020B0606030402020204" pitchFamily="34" charset="0"/>
                <a:ea typeface="MS PGothic"/>
                <a:cs typeface="Arial"/>
              </a:rPr>
              <a:t>For fiscal sustainability, the devolved functions must permanently be taken out from the national agencies to empower the LGU to assume them.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1D180F0-8085-4A20-B40D-0F93687A8DF9}"/>
              </a:ext>
            </a:extLst>
          </p:cNvPr>
          <p:cNvGrpSpPr/>
          <p:nvPr/>
        </p:nvGrpSpPr>
        <p:grpSpPr>
          <a:xfrm>
            <a:off x="5912467" y="2317958"/>
            <a:ext cx="6070596" cy="2803449"/>
            <a:chOff x="5182530" y="1492976"/>
            <a:chExt cx="6783841" cy="4008594"/>
          </a:xfrm>
        </p:grpSpPr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04B26863-EB79-4A06-97B0-B6BA43BF51F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771" y="1494770"/>
              <a:ext cx="3531600" cy="4006800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8CA4D771-F6F0-4261-820D-384DBBAD7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1" r="-108" b="1127"/>
            <a:stretch/>
          </p:blipFill>
          <p:spPr>
            <a:xfrm>
              <a:off x="5182530" y="1492976"/>
              <a:ext cx="3531456" cy="400729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B56F30-8E51-4558-B323-558C583F81E9}"/>
              </a:ext>
            </a:extLst>
          </p:cNvPr>
          <p:cNvSpPr txBox="1"/>
          <p:nvPr/>
        </p:nvSpPr>
        <p:spPr>
          <a:xfrm>
            <a:off x="5884155" y="5202792"/>
            <a:ext cx="587723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Adapted from Powers and Devolved Services of Local Government Units (LGUs) by </a:t>
            </a:r>
            <a:r>
              <a:rPr lang="en-PH" sz="675" dirty="0"/>
              <a:t> Dr. Maria Ela Atienza (Professor and Chair), Asst. Prof. Jan Robert Go (Assistant Professor), and Herby Jireh Esmeralda (Research Assistant). Retrieved from </a:t>
            </a:r>
            <a:r>
              <a:rPr lang="en-PH" sz="675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https://halalan.up.edu.ph/powers-and-devolved-services-of-local-government-units-lgus/</a:t>
            </a:r>
            <a:endParaRPr lang="en-PH" sz="675" dirty="0"/>
          </a:p>
        </p:txBody>
      </p:sp>
      <p:sp>
        <p:nvSpPr>
          <p:cNvPr id="17" name="Graphic 6" descr="Arrow Down">
            <a:extLst>
              <a:ext uri="{FF2B5EF4-FFF2-40B4-BE49-F238E27FC236}">
                <a16:creationId xmlns:a16="http://schemas.microsoft.com/office/drawing/2014/main" xmlns="" id="{F7435612-A61B-446A-A8C1-85A5B3D53A5C}"/>
              </a:ext>
            </a:extLst>
          </p:cNvPr>
          <p:cNvSpPr/>
          <p:nvPr/>
        </p:nvSpPr>
        <p:spPr>
          <a:xfrm>
            <a:off x="3169537" y="5599260"/>
            <a:ext cx="264431" cy="377102"/>
          </a:xfrm>
          <a:custGeom>
            <a:avLst/>
            <a:gdLst>
              <a:gd name="connsiteX0" fmla="*/ 133063 w 323467"/>
              <a:gd name="connsiteY0" fmla="*/ 28575 h 837723"/>
              <a:gd name="connsiteX1" fmla="*/ 133063 w 323467"/>
              <a:gd name="connsiteY1" fmla="*/ 740654 h 837723"/>
              <a:gd name="connsiteX2" fmla="*/ 48290 w 323467"/>
              <a:gd name="connsiteY2" fmla="*/ 655930 h 837723"/>
              <a:gd name="connsiteX3" fmla="*/ 8285 w 323467"/>
              <a:gd name="connsiteY3" fmla="*/ 655930 h 837723"/>
              <a:gd name="connsiteX4" fmla="*/ 8285 w 323467"/>
              <a:gd name="connsiteY4" fmla="*/ 695935 h 837723"/>
              <a:gd name="connsiteX5" fmla="*/ 141635 w 323467"/>
              <a:gd name="connsiteY5" fmla="*/ 829151 h 837723"/>
              <a:gd name="connsiteX6" fmla="*/ 180688 w 323467"/>
              <a:gd name="connsiteY6" fmla="*/ 830104 h 837723"/>
              <a:gd name="connsiteX7" fmla="*/ 181640 w 323467"/>
              <a:gd name="connsiteY7" fmla="*/ 829151 h 837723"/>
              <a:gd name="connsiteX8" fmla="*/ 314895 w 323467"/>
              <a:gd name="connsiteY8" fmla="*/ 695916 h 837723"/>
              <a:gd name="connsiteX9" fmla="*/ 315848 w 323467"/>
              <a:gd name="connsiteY9" fmla="*/ 656863 h 837723"/>
              <a:gd name="connsiteX10" fmla="*/ 314895 w 323467"/>
              <a:gd name="connsiteY10" fmla="*/ 655911 h 837723"/>
              <a:gd name="connsiteX11" fmla="*/ 275843 w 323467"/>
              <a:gd name="connsiteY11" fmla="*/ 654958 h 837723"/>
              <a:gd name="connsiteX12" fmla="*/ 274890 w 323467"/>
              <a:gd name="connsiteY12" fmla="*/ 655911 h 837723"/>
              <a:gd name="connsiteX13" fmla="*/ 190165 w 323467"/>
              <a:gd name="connsiteY13" fmla="*/ 740635 h 837723"/>
              <a:gd name="connsiteX14" fmla="*/ 190165 w 323467"/>
              <a:gd name="connsiteY14" fmla="*/ 28575 h 837723"/>
              <a:gd name="connsiteX15" fmla="*/ 161590 w 323467"/>
              <a:gd name="connsiteY15" fmla="*/ 0 h 837723"/>
              <a:gd name="connsiteX16" fmla="*/ 133015 w 323467"/>
              <a:gd name="connsiteY16" fmla="*/ 28575 h 8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467" h="837723">
                <a:moveTo>
                  <a:pt x="133063" y="28575"/>
                </a:moveTo>
                <a:lnTo>
                  <a:pt x="133063" y="740654"/>
                </a:lnTo>
                <a:lnTo>
                  <a:pt x="48290" y="655930"/>
                </a:lnTo>
                <a:cubicBezTo>
                  <a:pt x="37243" y="644883"/>
                  <a:pt x="19332" y="644883"/>
                  <a:pt x="8285" y="655930"/>
                </a:cubicBezTo>
                <a:cubicBezTo>
                  <a:pt x="-2762" y="666977"/>
                  <a:pt x="-2762" y="684888"/>
                  <a:pt x="8285" y="695935"/>
                </a:cubicBezTo>
                <a:lnTo>
                  <a:pt x="141635" y="829151"/>
                </a:lnTo>
                <a:cubicBezTo>
                  <a:pt x="152157" y="840198"/>
                  <a:pt x="169641" y="840625"/>
                  <a:pt x="180688" y="830104"/>
                </a:cubicBezTo>
                <a:cubicBezTo>
                  <a:pt x="181013" y="829794"/>
                  <a:pt x="181331" y="829476"/>
                  <a:pt x="181640" y="829151"/>
                </a:cubicBezTo>
                <a:lnTo>
                  <a:pt x="314895" y="695916"/>
                </a:lnTo>
                <a:cubicBezTo>
                  <a:pt x="325942" y="685394"/>
                  <a:pt x="326369" y="667910"/>
                  <a:pt x="315848" y="656863"/>
                </a:cubicBezTo>
                <a:cubicBezTo>
                  <a:pt x="315538" y="656538"/>
                  <a:pt x="315220" y="656220"/>
                  <a:pt x="314895" y="655911"/>
                </a:cubicBezTo>
                <a:cubicBezTo>
                  <a:pt x="304374" y="644863"/>
                  <a:pt x="286890" y="644437"/>
                  <a:pt x="275843" y="654958"/>
                </a:cubicBezTo>
                <a:cubicBezTo>
                  <a:pt x="275518" y="655268"/>
                  <a:pt x="275200" y="655586"/>
                  <a:pt x="274890" y="655911"/>
                </a:cubicBezTo>
                <a:lnTo>
                  <a:pt x="190165" y="740635"/>
                </a:lnTo>
                <a:lnTo>
                  <a:pt x="190165" y="28575"/>
                </a:lnTo>
                <a:cubicBezTo>
                  <a:pt x="190165" y="12794"/>
                  <a:pt x="177372" y="0"/>
                  <a:pt x="161590" y="0"/>
                </a:cubicBezTo>
                <a:cubicBezTo>
                  <a:pt x="145808" y="0"/>
                  <a:pt x="133015" y="12794"/>
                  <a:pt x="133015" y="2857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A3884C-36DC-4270-8E89-346FC645557F}"/>
              </a:ext>
            </a:extLst>
          </p:cNvPr>
          <p:cNvSpPr txBox="1"/>
          <p:nvPr/>
        </p:nvSpPr>
        <p:spPr>
          <a:xfrm>
            <a:off x="3499893" y="5512335"/>
            <a:ext cx="118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 b="1" dirty="0">
                <a:latin typeface="Franklin Gothic Book" panose="020B0503020102020204" pitchFamily="34" charset="0"/>
              </a:rPr>
              <a:t>NG fiscal resources</a:t>
            </a:r>
            <a:endParaRPr lang="en-US" sz="1500" b="1" dirty="0">
              <a:latin typeface="Franklin Gothic Book" panose="020B0503020102020204" pitchFamily="34" charset="0"/>
            </a:endParaRPr>
          </a:p>
        </p:txBody>
      </p:sp>
      <p:sp>
        <p:nvSpPr>
          <p:cNvPr id="19" name="Graphic 9" descr="Arrow Up">
            <a:extLst>
              <a:ext uri="{FF2B5EF4-FFF2-40B4-BE49-F238E27FC236}">
                <a16:creationId xmlns:a16="http://schemas.microsoft.com/office/drawing/2014/main" xmlns="" id="{D29462A0-04BF-449A-BA07-5B2F126F410B}"/>
              </a:ext>
            </a:extLst>
          </p:cNvPr>
          <p:cNvSpPr/>
          <p:nvPr/>
        </p:nvSpPr>
        <p:spPr>
          <a:xfrm>
            <a:off x="916798" y="5600390"/>
            <a:ext cx="264431" cy="377107"/>
          </a:xfrm>
          <a:custGeom>
            <a:avLst/>
            <a:gdLst>
              <a:gd name="connsiteX0" fmla="*/ 190405 w 323467"/>
              <a:gd name="connsiteY0" fmla="*/ 809158 h 837733"/>
              <a:gd name="connsiteX1" fmla="*/ 190405 w 323467"/>
              <a:gd name="connsiteY1" fmla="*/ 97079 h 837733"/>
              <a:gd name="connsiteX2" fmla="*/ 275177 w 323467"/>
              <a:gd name="connsiteY2" fmla="*/ 181851 h 837733"/>
              <a:gd name="connsiteX3" fmla="*/ 315182 w 323467"/>
              <a:gd name="connsiteY3" fmla="*/ 181851 h 837733"/>
              <a:gd name="connsiteX4" fmla="*/ 315182 w 323467"/>
              <a:gd name="connsiteY4" fmla="*/ 141846 h 837733"/>
              <a:gd name="connsiteX5" fmla="*/ 181832 w 323467"/>
              <a:gd name="connsiteY5" fmla="*/ 8573 h 837733"/>
              <a:gd name="connsiteX6" fmla="*/ 142780 w 323467"/>
              <a:gd name="connsiteY6" fmla="*/ 7620 h 837733"/>
              <a:gd name="connsiteX7" fmla="*/ 141827 w 323467"/>
              <a:gd name="connsiteY7" fmla="*/ 8573 h 837733"/>
              <a:gd name="connsiteX8" fmla="*/ 8573 w 323467"/>
              <a:gd name="connsiteY8" fmla="*/ 141827 h 837733"/>
              <a:gd name="connsiteX9" fmla="*/ 7620 w 323467"/>
              <a:gd name="connsiteY9" fmla="*/ 180880 h 837733"/>
              <a:gd name="connsiteX10" fmla="*/ 8573 w 323467"/>
              <a:gd name="connsiteY10" fmla="*/ 181832 h 837733"/>
              <a:gd name="connsiteX11" fmla="*/ 47625 w 323467"/>
              <a:gd name="connsiteY11" fmla="*/ 182785 h 837733"/>
              <a:gd name="connsiteX12" fmla="*/ 48578 w 323467"/>
              <a:gd name="connsiteY12" fmla="*/ 181832 h 837733"/>
              <a:gd name="connsiteX13" fmla="*/ 133303 w 323467"/>
              <a:gd name="connsiteY13" fmla="*/ 97107 h 837733"/>
              <a:gd name="connsiteX14" fmla="*/ 133303 w 323467"/>
              <a:gd name="connsiteY14" fmla="*/ 809158 h 837733"/>
              <a:gd name="connsiteX15" fmla="*/ 161878 w 323467"/>
              <a:gd name="connsiteY15" fmla="*/ 837733 h 837733"/>
              <a:gd name="connsiteX16" fmla="*/ 190453 w 323467"/>
              <a:gd name="connsiteY16" fmla="*/ 809158 h 83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467" h="837733">
                <a:moveTo>
                  <a:pt x="190405" y="809158"/>
                </a:moveTo>
                <a:lnTo>
                  <a:pt x="190405" y="97079"/>
                </a:lnTo>
                <a:lnTo>
                  <a:pt x="275177" y="181851"/>
                </a:lnTo>
                <a:cubicBezTo>
                  <a:pt x="286225" y="192898"/>
                  <a:pt x="304135" y="192898"/>
                  <a:pt x="315182" y="181851"/>
                </a:cubicBezTo>
                <a:cubicBezTo>
                  <a:pt x="326230" y="170804"/>
                  <a:pt x="326230" y="152893"/>
                  <a:pt x="315182" y="141846"/>
                </a:cubicBezTo>
                <a:lnTo>
                  <a:pt x="181832" y="8573"/>
                </a:lnTo>
                <a:cubicBezTo>
                  <a:pt x="171311" y="-2475"/>
                  <a:pt x="153827" y="-2901"/>
                  <a:pt x="142780" y="7620"/>
                </a:cubicBezTo>
                <a:cubicBezTo>
                  <a:pt x="142455" y="7930"/>
                  <a:pt x="142137" y="8247"/>
                  <a:pt x="141827" y="8573"/>
                </a:cubicBezTo>
                <a:lnTo>
                  <a:pt x="8573" y="141827"/>
                </a:lnTo>
                <a:cubicBezTo>
                  <a:pt x="-2474" y="152349"/>
                  <a:pt x="-2901" y="169833"/>
                  <a:pt x="7620" y="180880"/>
                </a:cubicBezTo>
                <a:cubicBezTo>
                  <a:pt x="7930" y="181205"/>
                  <a:pt x="8248" y="181523"/>
                  <a:pt x="8573" y="181832"/>
                </a:cubicBezTo>
                <a:cubicBezTo>
                  <a:pt x="19094" y="192879"/>
                  <a:pt x="36578" y="193306"/>
                  <a:pt x="47625" y="182785"/>
                </a:cubicBezTo>
                <a:cubicBezTo>
                  <a:pt x="47950" y="182475"/>
                  <a:pt x="48268" y="182157"/>
                  <a:pt x="48578" y="181832"/>
                </a:cubicBezTo>
                <a:lnTo>
                  <a:pt x="133303" y="97107"/>
                </a:lnTo>
                <a:lnTo>
                  <a:pt x="133303" y="809158"/>
                </a:lnTo>
                <a:cubicBezTo>
                  <a:pt x="133303" y="824939"/>
                  <a:pt x="146096" y="837733"/>
                  <a:pt x="161878" y="837733"/>
                </a:cubicBezTo>
                <a:cubicBezTo>
                  <a:pt x="177660" y="837733"/>
                  <a:pt x="190453" y="824939"/>
                  <a:pt x="190453" y="80915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DE9284-CE78-44F7-8774-0DDAD1F64A8D}"/>
              </a:ext>
            </a:extLst>
          </p:cNvPr>
          <p:cNvSpPr txBox="1"/>
          <p:nvPr/>
        </p:nvSpPr>
        <p:spPr>
          <a:xfrm>
            <a:off x="1238660" y="5510812"/>
            <a:ext cx="991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 b="1" dirty="0">
                <a:latin typeface="Franklin Gothic Book" panose="020B0503020102020204" pitchFamily="34" charset="0"/>
              </a:rPr>
              <a:t>IRA shares</a:t>
            </a:r>
            <a:endParaRPr lang="en-US" sz="15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125816"/>
            <a:ext cx="10972800" cy="231140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SALIENT FEATURES OF THE </a:t>
            </a:r>
            <a:br>
              <a:rPr lang="en-US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</a:br>
            <a:r>
              <a:rPr lang="en-US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DRAFT EXECUTIVE ORDER </a:t>
            </a:r>
            <a:br>
              <a:rPr lang="en-US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</a:br>
            <a:r>
              <a:rPr lang="en-US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ON FULL DEVOLUTION</a:t>
            </a:r>
          </a:p>
        </p:txBody>
      </p:sp>
    </p:spTree>
    <p:extLst>
      <p:ext uri="{BB962C8B-B14F-4D97-AF65-F5344CB8AC3E}">
        <p14:creationId xmlns:p14="http://schemas.microsoft.com/office/powerpoint/2010/main" val="15337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152399" y="734694"/>
            <a:ext cx="11811001" cy="122238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EXECUTIVE ORDER DIRECTING THE FULL DEVOLUTION OF CERTAIN FUNCTIONS OF THE EXECUTIVE BRANCH TO LOCAL GOVERNMENTS</a:t>
            </a:r>
          </a:p>
        </p:txBody>
      </p:sp>
      <p:sp>
        <p:nvSpPr>
          <p:cNvPr id="22" name="Text Placeholder 30"/>
          <p:cNvSpPr txBox="1">
            <a:spLocks/>
          </p:cNvSpPr>
          <p:nvPr/>
        </p:nvSpPr>
        <p:spPr>
          <a:xfrm>
            <a:off x="228600" y="2183091"/>
            <a:ext cx="9906000" cy="374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latin typeface="Franklin Gothic Medium Cond" panose="020B0606030402020204" pitchFamily="34" charset="0"/>
              </a:rPr>
              <a:t>SALIENT FEATURES</a:t>
            </a:r>
            <a:endParaRPr lang="en-PH" b="1" dirty="0">
              <a:latin typeface="Franklin Gothic Medium Cond" panose="020B06060304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E88B95-B303-4E01-A2E9-D5191B22FB81}"/>
              </a:ext>
            </a:extLst>
          </p:cNvPr>
          <p:cNvSpPr txBox="1"/>
          <p:nvPr/>
        </p:nvSpPr>
        <p:spPr>
          <a:xfrm>
            <a:off x="540775" y="4499976"/>
            <a:ext cx="2283972" cy="1301056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Delineation </a:t>
            </a:r>
          </a:p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of NG and </a:t>
            </a:r>
          </a:p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LGU Roles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299A417-5269-45D5-917C-2171F2DDB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63" y="2948710"/>
            <a:ext cx="1875896" cy="140692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CBF19-D757-4CFB-A732-1B8DB1EE6961}"/>
              </a:ext>
            </a:extLst>
          </p:cNvPr>
          <p:cNvSpPr txBox="1"/>
          <p:nvPr/>
        </p:nvSpPr>
        <p:spPr>
          <a:xfrm>
            <a:off x="3244645" y="4510918"/>
            <a:ext cx="2428567" cy="129011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Preparation of  Devolution Transition Plans</a:t>
            </a:r>
          </a:p>
        </p:txBody>
      </p:sp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xmlns="" id="{BEEF262C-D8B4-4E8B-9C45-CB02DACBE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0" y="2924329"/>
            <a:ext cx="1875896" cy="1406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C125B4-16A8-42DD-B548-133BF2AC930B}"/>
              </a:ext>
            </a:extLst>
          </p:cNvPr>
          <p:cNvSpPr txBox="1"/>
          <p:nvPr/>
        </p:nvSpPr>
        <p:spPr>
          <a:xfrm>
            <a:off x="6109833" y="4510918"/>
            <a:ext cx="2621211" cy="129011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Establishment of Growth Equalization Fund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B5FBEE-5C77-45D1-A427-C2FD9B01432D}"/>
              </a:ext>
            </a:extLst>
          </p:cNvPr>
          <p:cNvSpPr txBox="1"/>
          <p:nvPr/>
        </p:nvSpPr>
        <p:spPr>
          <a:xfrm>
            <a:off x="9167665" y="4510918"/>
            <a:ext cx="2483560" cy="129011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Creation of Committee on Devolution</a:t>
            </a:r>
          </a:p>
        </p:txBody>
      </p:sp>
      <p:pic>
        <p:nvPicPr>
          <p:cNvPr id="3" name="Graphic 2" descr="Coins">
            <a:extLst>
              <a:ext uri="{FF2B5EF4-FFF2-40B4-BE49-F238E27FC236}">
                <a16:creationId xmlns:a16="http://schemas.microsoft.com/office/drawing/2014/main" xmlns="" id="{07231D6A-C35F-4462-B33F-401F8CC38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15602" y="2689842"/>
            <a:ext cx="1875896" cy="1875896"/>
          </a:xfrm>
          <a:prstGeom prst="rect">
            <a:avLst/>
          </a:prstGeom>
        </p:spPr>
      </p:pic>
      <p:pic>
        <p:nvPicPr>
          <p:cNvPr id="5" name="Graphic 4" descr="Meeting">
            <a:extLst>
              <a:ext uri="{FF2B5EF4-FFF2-40B4-BE49-F238E27FC236}">
                <a16:creationId xmlns:a16="http://schemas.microsoft.com/office/drawing/2014/main" xmlns="" id="{BB109636-43CC-4AB2-8153-C01FCB9C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21358" y="2485804"/>
            <a:ext cx="2283972" cy="22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152399" y="734694"/>
            <a:ext cx="11811001" cy="122238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EXECUTIVE ORDER DIRECTING THE FULL DEVOLUTION OF CERTAIN FUNCTIONS OF THE EXECUTIVE BRANCH TO LOCAL GOVERNMENTS</a:t>
            </a:r>
          </a:p>
        </p:txBody>
      </p:sp>
      <p:sp>
        <p:nvSpPr>
          <p:cNvPr id="22" name="Text Placeholder 30"/>
          <p:cNvSpPr txBox="1">
            <a:spLocks/>
          </p:cNvSpPr>
          <p:nvPr/>
        </p:nvSpPr>
        <p:spPr>
          <a:xfrm>
            <a:off x="228600" y="2183091"/>
            <a:ext cx="9906000" cy="374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latin typeface="Franklin Gothic Medium Cond" panose="020B0606030402020204" pitchFamily="34" charset="0"/>
              </a:rPr>
              <a:t>SALIENT FEATURES</a:t>
            </a:r>
            <a:endParaRPr lang="en-PH" b="1" dirty="0">
              <a:latin typeface="Franklin Gothic Medium Cond" panose="020B06060304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E88B95-B303-4E01-A2E9-D5191B22FB81}"/>
              </a:ext>
            </a:extLst>
          </p:cNvPr>
          <p:cNvSpPr txBox="1"/>
          <p:nvPr/>
        </p:nvSpPr>
        <p:spPr>
          <a:xfrm>
            <a:off x="540775" y="4499976"/>
            <a:ext cx="2283972" cy="1301056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Capacity </a:t>
            </a:r>
          </a:p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Building </a:t>
            </a:r>
          </a:p>
          <a:p>
            <a:pPr algn="ctr"/>
            <a:r>
              <a:rPr lang="en-PH" sz="2400" b="1" dirty="0">
                <a:latin typeface="Franklin Gothic Book" panose="020B0503020102020204" pitchFamily="34" charset="0"/>
              </a:rPr>
              <a:t>for LGUs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CBF19-D757-4CFB-A732-1B8DB1EE6961}"/>
              </a:ext>
            </a:extLst>
          </p:cNvPr>
          <p:cNvSpPr txBox="1"/>
          <p:nvPr/>
        </p:nvSpPr>
        <p:spPr>
          <a:xfrm>
            <a:off x="3244645" y="4510918"/>
            <a:ext cx="2428567" cy="129011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50" b="1" dirty="0">
                <a:latin typeface="Franklin Gothic Book" panose="020B0503020102020204" pitchFamily="34" charset="0"/>
              </a:rPr>
              <a:t>Strengthening of Planning, Investment Programming, and Budgeting Linkage and M&amp;E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C125B4-16A8-42DD-B548-133BF2AC930B}"/>
              </a:ext>
            </a:extLst>
          </p:cNvPr>
          <p:cNvSpPr txBox="1"/>
          <p:nvPr/>
        </p:nvSpPr>
        <p:spPr>
          <a:xfrm>
            <a:off x="6109833" y="4510918"/>
            <a:ext cx="2621211" cy="129011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latin typeface="Franklin Gothic Book" panose="020B0503020102020204" pitchFamily="34" charset="0"/>
              </a:rPr>
              <a:t>Development of Communication Plan and Strategy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B5FBEE-5C77-45D1-A427-C2FD9B01432D}"/>
              </a:ext>
            </a:extLst>
          </p:cNvPr>
          <p:cNvSpPr txBox="1"/>
          <p:nvPr/>
        </p:nvSpPr>
        <p:spPr>
          <a:xfrm>
            <a:off x="9167665" y="4510918"/>
            <a:ext cx="2483560" cy="129011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latin typeface="Franklin Gothic Book" panose="020B0503020102020204" pitchFamily="34" charset="0"/>
              </a:rPr>
              <a:t>Options for Affected NGA Personnel</a:t>
            </a:r>
          </a:p>
        </p:txBody>
      </p:sp>
      <p:grpSp>
        <p:nvGrpSpPr>
          <p:cNvPr id="14" name="Graphic 13" descr="Users">
            <a:extLst>
              <a:ext uri="{FF2B5EF4-FFF2-40B4-BE49-F238E27FC236}">
                <a16:creationId xmlns:a16="http://schemas.microsoft.com/office/drawing/2014/main" xmlns="" id="{63FCF985-A1EC-469B-916A-DA02406E7C41}"/>
              </a:ext>
            </a:extLst>
          </p:cNvPr>
          <p:cNvGrpSpPr/>
          <p:nvPr/>
        </p:nvGrpSpPr>
        <p:grpSpPr>
          <a:xfrm>
            <a:off x="9297026" y="2793085"/>
            <a:ext cx="2190699" cy="1529456"/>
            <a:chOff x="4855181" y="1616196"/>
            <a:chExt cx="800100" cy="499109"/>
          </a:xfrm>
          <a:solidFill>
            <a:srgbClr val="000000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6DB0EEE-3A79-46F5-BCE7-5925969CB7AF}"/>
                </a:ext>
              </a:extLst>
            </p:cNvPr>
            <p:cNvSpPr/>
            <p:nvPr/>
          </p:nvSpPr>
          <p:spPr>
            <a:xfrm>
              <a:off x="4940906" y="1616196"/>
              <a:ext cx="171450" cy="171449"/>
            </a:xfrm>
            <a:custGeom>
              <a:avLst/>
              <a:gdLst>
                <a:gd name="connsiteX0" fmla="*/ 171450 w 171450"/>
                <a:gd name="connsiteY0" fmla="*/ 85725 h 171449"/>
                <a:gd name="connsiteX1" fmla="*/ 85725 w 171450"/>
                <a:gd name="connsiteY1" fmla="*/ 171450 h 171449"/>
                <a:gd name="connsiteX2" fmla="*/ 0 w 171450"/>
                <a:gd name="connsiteY2" fmla="*/ 85725 h 171449"/>
                <a:gd name="connsiteX3" fmla="*/ 85725 w 171450"/>
                <a:gd name="connsiteY3" fmla="*/ 0 h 171449"/>
                <a:gd name="connsiteX4" fmla="*/ 171450 w 171450"/>
                <a:gd name="connsiteY4" fmla="*/ 85725 h 17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49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4036FBD-D9E2-4A80-8F69-29D31E750C29}"/>
                </a:ext>
              </a:extLst>
            </p:cNvPr>
            <p:cNvSpPr/>
            <p:nvPr/>
          </p:nvSpPr>
          <p:spPr>
            <a:xfrm>
              <a:off x="5398106" y="1616196"/>
              <a:ext cx="171450" cy="171449"/>
            </a:xfrm>
            <a:custGeom>
              <a:avLst/>
              <a:gdLst>
                <a:gd name="connsiteX0" fmla="*/ 171450 w 171450"/>
                <a:gd name="connsiteY0" fmla="*/ 85725 h 171449"/>
                <a:gd name="connsiteX1" fmla="*/ 85725 w 171450"/>
                <a:gd name="connsiteY1" fmla="*/ 171450 h 171449"/>
                <a:gd name="connsiteX2" fmla="*/ 0 w 171450"/>
                <a:gd name="connsiteY2" fmla="*/ 85725 h 171449"/>
                <a:gd name="connsiteX3" fmla="*/ 85725 w 171450"/>
                <a:gd name="connsiteY3" fmla="*/ 0 h 171449"/>
                <a:gd name="connsiteX4" fmla="*/ 171450 w 171450"/>
                <a:gd name="connsiteY4" fmla="*/ 85725 h 17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49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16C0726-57D9-4863-A7A4-11DF082FFD54}"/>
                </a:ext>
              </a:extLst>
            </p:cNvPr>
            <p:cNvSpPr/>
            <p:nvPr/>
          </p:nvSpPr>
          <p:spPr>
            <a:xfrm>
              <a:off x="5083781" y="1943856"/>
              <a:ext cx="342900" cy="171449"/>
            </a:xfrm>
            <a:custGeom>
              <a:avLst/>
              <a:gdLst>
                <a:gd name="connsiteX0" fmla="*/ 342900 w 342900"/>
                <a:gd name="connsiteY0" fmla="*/ 171450 h 171449"/>
                <a:gd name="connsiteX1" fmla="*/ 342900 w 342900"/>
                <a:gd name="connsiteY1" fmla="*/ 85725 h 171449"/>
                <a:gd name="connsiteX2" fmla="*/ 325755 w 342900"/>
                <a:gd name="connsiteY2" fmla="*/ 51435 h 171449"/>
                <a:gd name="connsiteX3" fmla="*/ 241935 w 342900"/>
                <a:gd name="connsiteY3" fmla="*/ 11430 h 171449"/>
                <a:gd name="connsiteX4" fmla="*/ 171450 w 342900"/>
                <a:gd name="connsiteY4" fmla="*/ 0 h 171449"/>
                <a:gd name="connsiteX5" fmla="*/ 100965 w 342900"/>
                <a:gd name="connsiteY5" fmla="*/ 11430 h 171449"/>
                <a:gd name="connsiteX6" fmla="*/ 17145 w 342900"/>
                <a:gd name="connsiteY6" fmla="*/ 51435 h 171449"/>
                <a:gd name="connsiteX7" fmla="*/ 0 w 342900"/>
                <a:gd name="connsiteY7" fmla="*/ 85725 h 171449"/>
                <a:gd name="connsiteX8" fmla="*/ 0 w 342900"/>
                <a:gd name="connsiteY8" fmla="*/ 171450 h 171449"/>
                <a:gd name="connsiteX9" fmla="*/ 342900 w 342900"/>
                <a:gd name="connsiteY9" fmla="*/ 171450 h 17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71449">
                  <a:moveTo>
                    <a:pt x="342900" y="171450"/>
                  </a:moveTo>
                  <a:lnTo>
                    <a:pt x="342900" y="85725"/>
                  </a:lnTo>
                  <a:cubicBezTo>
                    <a:pt x="342900" y="72390"/>
                    <a:pt x="337185" y="59055"/>
                    <a:pt x="325755" y="51435"/>
                  </a:cubicBezTo>
                  <a:cubicBezTo>
                    <a:pt x="302895" y="32385"/>
                    <a:pt x="272415" y="19050"/>
                    <a:pt x="241935" y="11430"/>
                  </a:cubicBezTo>
                  <a:cubicBezTo>
                    <a:pt x="220980" y="5715"/>
                    <a:pt x="196215" y="0"/>
                    <a:pt x="171450" y="0"/>
                  </a:cubicBezTo>
                  <a:cubicBezTo>
                    <a:pt x="148590" y="0"/>
                    <a:pt x="123825" y="3810"/>
                    <a:pt x="100965" y="11430"/>
                  </a:cubicBezTo>
                  <a:cubicBezTo>
                    <a:pt x="70485" y="19050"/>
                    <a:pt x="41910" y="34290"/>
                    <a:pt x="17145" y="51435"/>
                  </a:cubicBezTo>
                  <a:cubicBezTo>
                    <a:pt x="5715" y="60960"/>
                    <a:pt x="0" y="72390"/>
                    <a:pt x="0" y="85725"/>
                  </a:cubicBezTo>
                  <a:lnTo>
                    <a:pt x="0" y="171450"/>
                  </a:lnTo>
                  <a:lnTo>
                    <a:pt x="342900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6CDB1E0-39F9-4AA3-8B0E-20F1BC3F9176}"/>
                </a:ext>
              </a:extLst>
            </p:cNvPr>
            <p:cNvSpPr/>
            <p:nvPr/>
          </p:nvSpPr>
          <p:spPr>
            <a:xfrm>
              <a:off x="5169506" y="1749546"/>
              <a:ext cx="171450" cy="171450"/>
            </a:xfrm>
            <a:custGeom>
              <a:avLst/>
              <a:gdLst>
                <a:gd name="connsiteX0" fmla="*/ 171450 w 171450"/>
                <a:gd name="connsiteY0" fmla="*/ 85725 h 171450"/>
                <a:gd name="connsiteX1" fmla="*/ 85725 w 171450"/>
                <a:gd name="connsiteY1" fmla="*/ 171450 h 171450"/>
                <a:gd name="connsiteX2" fmla="*/ 0 w 171450"/>
                <a:gd name="connsiteY2" fmla="*/ 85725 h 171450"/>
                <a:gd name="connsiteX3" fmla="*/ 85725 w 171450"/>
                <a:gd name="connsiteY3" fmla="*/ 0 h 171450"/>
                <a:gd name="connsiteX4" fmla="*/ 171450 w 171450"/>
                <a:gd name="connsiteY4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8B74ADB-4AD1-4AF7-AE20-3FFAF9ABDE1F}"/>
                </a:ext>
              </a:extLst>
            </p:cNvPr>
            <p:cNvSpPr/>
            <p:nvPr/>
          </p:nvSpPr>
          <p:spPr>
            <a:xfrm>
              <a:off x="5344766" y="1810506"/>
              <a:ext cx="310514" cy="171450"/>
            </a:xfrm>
            <a:custGeom>
              <a:avLst/>
              <a:gdLst>
                <a:gd name="connsiteX0" fmla="*/ 293370 w 310514"/>
                <a:gd name="connsiteY0" fmla="*/ 51435 h 171450"/>
                <a:gd name="connsiteX1" fmla="*/ 209550 w 310514"/>
                <a:gd name="connsiteY1" fmla="*/ 11430 h 171450"/>
                <a:gd name="connsiteX2" fmla="*/ 139065 w 310514"/>
                <a:gd name="connsiteY2" fmla="*/ 0 h 171450"/>
                <a:gd name="connsiteX3" fmla="*/ 68580 w 310514"/>
                <a:gd name="connsiteY3" fmla="*/ 11430 h 171450"/>
                <a:gd name="connsiteX4" fmla="*/ 34290 w 310514"/>
                <a:gd name="connsiteY4" fmla="*/ 24765 h 171450"/>
                <a:gd name="connsiteX5" fmla="*/ 34290 w 310514"/>
                <a:gd name="connsiteY5" fmla="*/ 26670 h 171450"/>
                <a:gd name="connsiteX6" fmla="*/ 0 w 310514"/>
                <a:gd name="connsiteY6" fmla="*/ 110490 h 171450"/>
                <a:gd name="connsiteX7" fmla="*/ 87630 w 310514"/>
                <a:gd name="connsiteY7" fmla="*/ 154305 h 171450"/>
                <a:gd name="connsiteX8" fmla="*/ 102870 w 310514"/>
                <a:gd name="connsiteY8" fmla="*/ 171450 h 171450"/>
                <a:gd name="connsiteX9" fmla="*/ 310515 w 310514"/>
                <a:gd name="connsiteY9" fmla="*/ 171450 h 171450"/>
                <a:gd name="connsiteX10" fmla="*/ 310515 w 310514"/>
                <a:gd name="connsiteY10" fmla="*/ 85725 h 171450"/>
                <a:gd name="connsiteX11" fmla="*/ 293370 w 310514"/>
                <a:gd name="connsiteY11" fmla="*/ 5143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0514" h="171450">
                  <a:moveTo>
                    <a:pt x="293370" y="51435"/>
                  </a:moveTo>
                  <a:cubicBezTo>
                    <a:pt x="270510" y="32385"/>
                    <a:pt x="240030" y="19050"/>
                    <a:pt x="209550" y="11430"/>
                  </a:cubicBezTo>
                  <a:cubicBezTo>
                    <a:pt x="188595" y="5715"/>
                    <a:pt x="163830" y="0"/>
                    <a:pt x="139065" y="0"/>
                  </a:cubicBezTo>
                  <a:cubicBezTo>
                    <a:pt x="116205" y="0"/>
                    <a:pt x="91440" y="3810"/>
                    <a:pt x="68580" y="11430"/>
                  </a:cubicBezTo>
                  <a:cubicBezTo>
                    <a:pt x="57150" y="15240"/>
                    <a:pt x="45720" y="19050"/>
                    <a:pt x="34290" y="24765"/>
                  </a:cubicBezTo>
                  <a:lnTo>
                    <a:pt x="34290" y="26670"/>
                  </a:lnTo>
                  <a:cubicBezTo>
                    <a:pt x="34290" y="59055"/>
                    <a:pt x="20955" y="89535"/>
                    <a:pt x="0" y="110490"/>
                  </a:cubicBezTo>
                  <a:cubicBezTo>
                    <a:pt x="36195" y="121920"/>
                    <a:pt x="64770" y="137160"/>
                    <a:pt x="87630" y="154305"/>
                  </a:cubicBezTo>
                  <a:cubicBezTo>
                    <a:pt x="93345" y="160020"/>
                    <a:pt x="99060" y="163830"/>
                    <a:pt x="102870" y="171450"/>
                  </a:cubicBezTo>
                  <a:lnTo>
                    <a:pt x="310515" y="171450"/>
                  </a:lnTo>
                  <a:lnTo>
                    <a:pt x="310515" y="85725"/>
                  </a:lnTo>
                  <a:cubicBezTo>
                    <a:pt x="310515" y="72390"/>
                    <a:pt x="304800" y="59055"/>
                    <a:pt x="293370" y="514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A6AFB62-ABFB-466E-9BB9-D9ABD0CFBEA8}"/>
                </a:ext>
              </a:extLst>
            </p:cNvPr>
            <p:cNvSpPr/>
            <p:nvPr/>
          </p:nvSpPr>
          <p:spPr>
            <a:xfrm>
              <a:off x="4855181" y="1810506"/>
              <a:ext cx="310514" cy="171450"/>
            </a:xfrm>
            <a:custGeom>
              <a:avLst/>
              <a:gdLst>
                <a:gd name="connsiteX0" fmla="*/ 222885 w 310514"/>
                <a:gd name="connsiteY0" fmla="*/ 154305 h 171450"/>
                <a:gd name="connsiteX1" fmla="*/ 222885 w 310514"/>
                <a:gd name="connsiteY1" fmla="*/ 154305 h 171450"/>
                <a:gd name="connsiteX2" fmla="*/ 310515 w 310514"/>
                <a:gd name="connsiteY2" fmla="*/ 110490 h 171450"/>
                <a:gd name="connsiteX3" fmla="*/ 276225 w 310514"/>
                <a:gd name="connsiteY3" fmla="*/ 26670 h 171450"/>
                <a:gd name="connsiteX4" fmla="*/ 276225 w 310514"/>
                <a:gd name="connsiteY4" fmla="*/ 22860 h 171450"/>
                <a:gd name="connsiteX5" fmla="*/ 241935 w 310514"/>
                <a:gd name="connsiteY5" fmla="*/ 11430 h 171450"/>
                <a:gd name="connsiteX6" fmla="*/ 171450 w 310514"/>
                <a:gd name="connsiteY6" fmla="*/ 0 h 171450"/>
                <a:gd name="connsiteX7" fmla="*/ 100965 w 310514"/>
                <a:gd name="connsiteY7" fmla="*/ 11430 h 171450"/>
                <a:gd name="connsiteX8" fmla="*/ 17145 w 310514"/>
                <a:gd name="connsiteY8" fmla="*/ 51435 h 171450"/>
                <a:gd name="connsiteX9" fmla="*/ 0 w 310514"/>
                <a:gd name="connsiteY9" fmla="*/ 85725 h 171450"/>
                <a:gd name="connsiteX10" fmla="*/ 0 w 310514"/>
                <a:gd name="connsiteY10" fmla="*/ 171450 h 171450"/>
                <a:gd name="connsiteX11" fmla="*/ 205740 w 310514"/>
                <a:gd name="connsiteY11" fmla="*/ 171450 h 171450"/>
                <a:gd name="connsiteX12" fmla="*/ 222885 w 310514"/>
                <a:gd name="connsiteY12" fmla="*/ 15430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514" h="171450">
                  <a:moveTo>
                    <a:pt x="222885" y="154305"/>
                  </a:moveTo>
                  <a:lnTo>
                    <a:pt x="222885" y="154305"/>
                  </a:lnTo>
                  <a:cubicBezTo>
                    <a:pt x="249555" y="135255"/>
                    <a:pt x="280035" y="120015"/>
                    <a:pt x="310515" y="110490"/>
                  </a:cubicBezTo>
                  <a:cubicBezTo>
                    <a:pt x="289560" y="87630"/>
                    <a:pt x="276225" y="59055"/>
                    <a:pt x="276225" y="26670"/>
                  </a:cubicBezTo>
                  <a:cubicBezTo>
                    <a:pt x="276225" y="24765"/>
                    <a:pt x="276225" y="24765"/>
                    <a:pt x="276225" y="22860"/>
                  </a:cubicBezTo>
                  <a:cubicBezTo>
                    <a:pt x="264795" y="19050"/>
                    <a:pt x="253365" y="13335"/>
                    <a:pt x="241935" y="11430"/>
                  </a:cubicBezTo>
                  <a:cubicBezTo>
                    <a:pt x="220980" y="5715"/>
                    <a:pt x="196215" y="0"/>
                    <a:pt x="171450" y="0"/>
                  </a:cubicBezTo>
                  <a:cubicBezTo>
                    <a:pt x="148590" y="0"/>
                    <a:pt x="123825" y="3810"/>
                    <a:pt x="100965" y="11430"/>
                  </a:cubicBezTo>
                  <a:cubicBezTo>
                    <a:pt x="70485" y="20955"/>
                    <a:pt x="41910" y="34290"/>
                    <a:pt x="17145" y="51435"/>
                  </a:cubicBezTo>
                  <a:cubicBezTo>
                    <a:pt x="5715" y="59055"/>
                    <a:pt x="0" y="72390"/>
                    <a:pt x="0" y="85725"/>
                  </a:cubicBezTo>
                  <a:lnTo>
                    <a:pt x="0" y="171450"/>
                  </a:lnTo>
                  <a:lnTo>
                    <a:pt x="205740" y="171450"/>
                  </a:lnTo>
                  <a:cubicBezTo>
                    <a:pt x="211455" y="163830"/>
                    <a:pt x="215265" y="160020"/>
                    <a:pt x="222885" y="154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1" name="Graphic 16" descr="Blockchain">
            <a:extLst>
              <a:ext uri="{FF2B5EF4-FFF2-40B4-BE49-F238E27FC236}">
                <a16:creationId xmlns:a16="http://schemas.microsoft.com/office/drawing/2014/main" xmlns="" id="{CD6FE4EC-058C-4CFF-8C1E-A66F615E66EB}"/>
              </a:ext>
            </a:extLst>
          </p:cNvPr>
          <p:cNvGrpSpPr/>
          <p:nvPr/>
        </p:nvGrpSpPr>
        <p:grpSpPr>
          <a:xfrm>
            <a:off x="3200495" y="2708469"/>
            <a:ext cx="2516865" cy="1740733"/>
            <a:chOff x="4948031" y="1558551"/>
            <a:chExt cx="914400" cy="9144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6428C0E-92BA-4223-907D-D26EF4189A71}"/>
                </a:ext>
              </a:extLst>
            </p:cNvPr>
            <p:cNvSpPr/>
            <p:nvPr/>
          </p:nvSpPr>
          <p:spPr>
            <a:xfrm>
              <a:off x="5014706" y="2146948"/>
              <a:ext cx="143160" cy="249802"/>
            </a:xfrm>
            <a:custGeom>
              <a:avLst/>
              <a:gdLst>
                <a:gd name="connsiteX0" fmla="*/ 0 w 143160"/>
                <a:gd name="connsiteY0" fmla="*/ 15250 h 249802"/>
                <a:gd name="connsiteX1" fmla="*/ 0 w 143160"/>
                <a:gd name="connsiteY1" fmla="*/ 163030 h 249802"/>
                <a:gd name="connsiteX2" fmla="*/ 143161 w 143160"/>
                <a:gd name="connsiteY2" fmla="*/ 249803 h 249802"/>
                <a:gd name="connsiteX3" fmla="*/ 143161 w 143160"/>
                <a:gd name="connsiteY3" fmla="*/ 86735 h 249802"/>
                <a:gd name="connsiteX4" fmla="*/ 0 w 143160"/>
                <a:gd name="connsiteY4" fmla="*/ 0 h 249802"/>
                <a:gd name="connsiteX5" fmla="*/ 0 w 143160"/>
                <a:gd name="connsiteY5" fmla="*/ 15250 h 24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60" h="249802">
                  <a:moveTo>
                    <a:pt x="0" y="15250"/>
                  </a:moveTo>
                  <a:lnTo>
                    <a:pt x="0" y="163030"/>
                  </a:lnTo>
                  <a:lnTo>
                    <a:pt x="143161" y="249803"/>
                  </a:lnTo>
                  <a:lnTo>
                    <a:pt x="143161" y="86735"/>
                  </a:lnTo>
                  <a:lnTo>
                    <a:pt x="0" y="0"/>
                  </a:lnTo>
                  <a:lnTo>
                    <a:pt x="0" y="152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1480318-C7F1-4D63-95DC-181FEA8978E8}"/>
                </a:ext>
              </a:extLst>
            </p:cNvPr>
            <p:cNvSpPr/>
            <p:nvPr/>
          </p:nvSpPr>
          <p:spPr>
            <a:xfrm>
              <a:off x="5652595" y="2146862"/>
              <a:ext cx="143160" cy="249888"/>
            </a:xfrm>
            <a:custGeom>
              <a:avLst/>
              <a:gdLst>
                <a:gd name="connsiteX0" fmla="*/ 0 w 143160"/>
                <a:gd name="connsiteY0" fmla="*/ 249888 h 249888"/>
                <a:gd name="connsiteX1" fmla="*/ 143161 w 143160"/>
                <a:gd name="connsiteY1" fmla="*/ 163116 h 249888"/>
                <a:gd name="connsiteX2" fmla="*/ 143161 w 143160"/>
                <a:gd name="connsiteY2" fmla="*/ 0 h 249888"/>
                <a:gd name="connsiteX3" fmla="*/ 0 w 143160"/>
                <a:gd name="connsiteY3" fmla="*/ 86725 h 249888"/>
                <a:gd name="connsiteX4" fmla="*/ 0 w 143160"/>
                <a:gd name="connsiteY4" fmla="*/ 249888 h 2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60" h="249888">
                  <a:moveTo>
                    <a:pt x="0" y="249888"/>
                  </a:moveTo>
                  <a:lnTo>
                    <a:pt x="143161" y="163116"/>
                  </a:lnTo>
                  <a:lnTo>
                    <a:pt x="143161" y="0"/>
                  </a:lnTo>
                  <a:lnTo>
                    <a:pt x="0" y="86725"/>
                  </a:lnTo>
                  <a:lnTo>
                    <a:pt x="0" y="24988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97A7898-1C26-4504-8499-2F1D43BA5D4D}"/>
                </a:ext>
              </a:extLst>
            </p:cNvPr>
            <p:cNvSpPr/>
            <p:nvPr/>
          </p:nvSpPr>
          <p:spPr>
            <a:xfrm>
              <a:off x="5252831" y="1739297"/>
              <a:ext cx="143160" cy="249783"/>
            </a:xfrm>
            <a:custGeom>
              <a:avLst/>
              <a:gdLst>
                <a:gd name="connsiteX0" fmla="*/ 39653 w 143160"/>
                <a:gd name="connsiteY0" fmla="*/ 99203 h 249783"/>
                <a:gd name="connsiteX1" fmla="*/ 56074 w 143160"/>
                <a:gd name="connsiteY1" fmla="*/ 95479 h 249783"/>
                <a:gd name="connsiteX2" fmla="*/ 94184 w 143160"/>
                <a:gd name="connsiteY2" fmla="*/ 133568 h 249783"/>
                <a:gd name="connsiteX3" fmla="*/ 72514 w 143160"/>
                <a:gd name="connsiteY3" fmla="*/ 167954 h 249783"/>
                <a:gd name="connsiteX4" fmla="*/ 36509 w 143160"/>
                <a:gd name="connsiteY4" fmla="*/ 185156 h 249783"/>
                <a:gd name="connsiteX5" fmla="*/ 143161 w 143160"/>
                <a:gd name="connsiteY5" fmla="*/ 249784 h 249783"/>
                <a:gd name="connsiteX6" fmla="*/ 143161 w 143160"/>
                <a:gd name="connsiteY6" fmla="*/ 86725 h 249783"/>
                <a:gd name="connsiteX7" fmla="*/ 0 w 143160"/>
                <a:gd name="connsiteY7" fmla="*/ 0 h 249783"/>
                <a:gd name="connsiteX8" fmla="*/ 0 w 143160"/>
                <a:gd name="connsiteY8" fmla="*/ 118110 h 24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783">
                  <a:moveTo>
                    <a:pt x="39653" y="99203"/>
                  </a:moveTo>
                  <a:cubicBezTo>
                    <a:pt x="44775" y="96738"/>
                    <a:pt x="50389" y="95464"/>
                    <a:pt x="56074" y="95479"/>
                  </a:cubicBezTo>
                  <a:cubicBezTo>
                    <a:pt x="77115" y="95473"/>
                    <a:pt x="94178" y="112525"/>
                    <a:pt x="94184" y="133568"/>
                  </a:cubicBezTo>
                  <a:cubicBezTo>
                    <a:pt x="94189" y="148248"/>
                    <a:pt x="85758" y="161624"/>
                    <a:pt x="72514" y="167954"/>
                  </a:cubicBezTo>
                  <a:lnTo>
                    <a:pt x="36509" y="185156"/>
                  </a:lnTo>
                  <a:lnTo>
                    <a:pt x="143161" y="249784"/>
                  </a:lnTo>
                  <a:lnTo>
                    <a:pt x="143161" y="86725"/>
                  </a:lnTo>
                  <a:lnTo>
                    <a:pt x="0" y="0"/>
                  </a:lnTo>
                  <a:lnTo>
                    <a:pt x="0" y="1181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FF9F2AD-533B-45D0-B9DA-6DDAAA6CF62E}"/>
                </a:ext>
              </a:extLst>
            </p:cNvPr>
            <p:cNvSpPr/>
            <p:nvPr/>
          </p:nvSpPr>
          <p:spPr>
            <a:xfrm>
              <a:off x="5414470" y="1739202"/>
              <a:ext cx="143160" cy="249878"/>
            </a:xfrm>
            <a:custGeom>
              <a:avLst/>
              <a:gdLst>
                <a:gd name="connsiteX0" fmla="*/ 0 w 143160"/>
                <a:gd name="connsiteY0" fmla="*/ 86725 h 249878"/>
                <a:gd name="connsiteX1" fmla="*/ 0 w 143160"/>
                <a:gd name="connsiteY1" fmla="*/ 249879 h 249878"/>
                <a:gd name="connsiteX2" fmla="*/ 106680 w 143160"/>
                <a:gd name="connsiteY2" fmla="*/ 185242 h 249878"/>
                <a:gd name="connsiteX3" fmla="*/ 70685 w 143160"/>
                <a:gd name="connsiteY3" fmla="*/ 168040 h 249878"/>
                <a:gd name="connsiteX4" fmla="*/ 52768 w 143160"/>
                <a:gd name="connsiteY4" fmla="*/ 117225 h 249878"/>
                <a:gd name="connsiteX5" fmla="*/ 87087 w 143160"/>
                <a:gd name="connsiteY5" fmla="*/ 95574 h 249878"/>
                <a:gd name="connsiteX6" fmla="*/ 103518 w 143160"/>
                <a:gd name="connsiteY6" fmla="*/ 99317 h 249878"/>
                <a:gd name="connsiteX7" fmla="*/ 143161 w 143160"/>
                <a:gd name="connsiteY7" fmla="*/ 118243 h 249878"/>
                <a:gd name="connsiteX8" fmla="*/ 143161 w 143160"/>
                <a:gd name="connsiteY8" fmla="*/ 0 h 24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878">
                  <a:moveTo>
                    <a:pt x="0" y="86725"/>
                  </a:moveTo>
                  <a:lnTo>
                    <a:pt x="0" y="249879"/>
                  </a:lnTo>
                  <a:lnTo>
                    <a:pt x="106680" y="185242"/>
                  </a:lnTo>
                  <a:lnTo>
                    <a:pt x="70685" y="168040"/>
                  </a:lnTo>
                  <a:cubicBezTo>
                    <a:pt x="51705" y="158955"/>
                    <a:pt x="43684" y="136205"/>
                    <a:pt x="52768" y="117225"/>
                  </a:cubicBezTo>
                  <a:cubicBezTo>
                    <a:pt x="59093" y="104009"/>
                    <a:pt x="72436" y="95592"/>
                    <a:pt x="87087" y="95574"/>
                  </a:cubicBezTo>
                  <a:cubicBezTo>
                    <a:pt x="92776" y="95565"/>
                    <a:pt x="98393" y="96845"/>
                    <a:pt x="103518" y="99317"/>
                  </a:cubicBezTo>
                  <a:lnTo>
                    <a:pt x="143161" y="118243"/>
                  </a:lnTo>
                  <a:lnTo>
                    <a:pt x="143161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B53F859-86FE-415C-B557-328113C99724}"/>
                </a:ext>
              </a:extLst>
            </p:cNvPr>
            <p:cNvSpPr/>
            <p:nvPr/>
          </p:nvSpPr>
          <p:spPr>
            <a:xfrm>
              <a:off x="5252831" y="1625226"/>
              <a:ext cx="304800" cy="184727"/>
            </a:xfrm>
            <a:custGeom>
              <a:avLst/>
              <a:gdLst>
                <a:gd name="connsiteX0" fmla="*/ 221447 w 304800"/>
                <a:gd name="connsiteY0" fmla="*/ 142885 h 184727"/>
                <a:gd name="connsiteX1" fmla="*/ 239220 w 304800"/>
                <a:gd name="connsiteY1" fmla="*/ 132083 h 184727"/>
                <a:gd name="connsiteX2" fmla="*/ 304800 w 304800"/>
                <a:gd name="connsiteY2" fmla="*/ 92364 h 184727"/>
                <a:gd name="connsiteX3" fmla="*/ 152400 w 304800"/>
                <a:gd name="connsiteY3" fmla="*/ 0 h 184727"/>
                <a:gd name="connsiteX4" fmla="*/ 86820 w 304800"/>
                <a:gd name="connsiteY4" fmla="*/ 39719 h 184727"/>
                <a:gd name="connsiteX5" fmla="*/ 69047 w 304800"/>
                <a:gd name="connsiteY5" fmla="*/ 50521 h 184727"/>
                <a:gd name="connsiteX6" fmla="*/ 0 w 304800"/>
                <a:gd name="connsiteY6" fmla="*/ 92364 h 184727"/>
                <a:gd name="connsiteX7" fmla="*/ 152400 w 304800"/>
                <a:gd name="connsiteY7" fmla="*/ 184728 h 184727"/>
                <a:gd name="connsiteX8" fmla="*/ 221447 w 304800"/>
                <a:gd name="connsiteY8" fmla="*/ 142885 h 18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184727">
                  <a:moveTo>
                    <a:pt x="221447" y="142885"/>
                  </a:moveTo>
                  <a:lnTo>
                    <a:pt x="239220" y="132083"/>
                  </a:lnTo>
                  <a:lnTo>
                    <a:pt x="304800" y="92364"/>
                  </a:lnTo>
                  <a:lnTo>
                    <a:pt x="152400" y="0"/>
                  </a:lnTo>
                  <a:lnTo>
                    <a:pt x="86820" y="39719"/>
                  </a:lnTo>
                  <a:lnTo>
                    <a:pt x="69047" y="50521"/>
                  </a:lnTo>
                  <a:lnTo>
                    <a:pt x="0" y="92364"/>
                  </a:lnTo>
                  <a:lnTo>
                    <a:pt x="152400" y="184728"/>
                  </a:lnTo>
                  <a:lnTo>
                    <a:pt x="221447" y="1428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23384D3D-5E94-486F-BFFF-59EEE9CBC7F1}"/>
                </a:ext>
              </a:extLst>
            </p:cNvPr>
            <p:cNvSpPr/>
            <p:nvPr/>
          </p:nvSpPr>
          <p:spPr>
            <a:xfrm>
              <a:off x="5014706" y="2055975"/>
              <a:ext cx="304800" cy="161705"/>
            </a:xfrm>
            <a:custGeom>
              <a:avLst/>
              <a:gdLst>
                <a:gd name="connsiteX0" fmla="*/ 239220 w 304800"/>
                <a:gd name="connsiteY0" fmla="*/ 108995 h 161705"/>
                <a:gd name="connsiteX1" fmla="*/ 304800 w 304800"/>
                <a:gd name="connsiteY1" fmla="*/ 69313 h 161705"/>
                <a:gd name="connsiteX2" fmla="*/ 190500 w 304800"/>
                <a:gd name="connsiteY2" fmla="*/ 0 h 161705"/>
                <a:gd name="connsiteX3" fmla="*/ 190500 w 304800"/>
                <a:gd name="connsiteY3" fmla="*/ 42863 h 161705"/>
                <a:gd name="connsiteX4" fmla="*/ 152400 w 304800"/>
                <a:gd name="connsiteY4" fmla="*/ 80963 h 161705"/>
                <a:gd name="connsiteX5" fmla="*/ 114300 w 304800"/>
                <a:gd name="connsiteY5" fmla="*/ 42863 h 161705"/>
                <a:gd name="connsiteX6" fmla="*/ 114300 w 304800"/>
                <a:gd name="connsiteY6" fmla="*/ 0 h 161705"/>
                <a:gd name="connsiteX7" fmla="*/ 86820 w 304800"/>
                <a:gd name="connsiteY7" fmla="*/ 16640 h 161705"/>
                <a:gd name="connsiteX8" fmla="*/ 69047 w 304800"/>
                <a:gd name="connsiteY8" fmla="*/ 27403 h 161705"/>
                <a:gd name="connsiteX9" fmla="*/ 0 w 304800"/>
                <a:gd name="connsiteY9" fmla="*/ 69313 h 161705"/>
                <a:gd name="connsiteX10" fmla="*/ 152400 w 304800"/>
                <a:gd name="connsiteY10" fmla="*/ 161706 h 161705"/>
                <a:gd name="connsiteX11" fmla="*/ 221447 w 304800"/>
                <a:gd name="connsiteY11" fmla="*/ 119796 h 1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61705">
                  <a:moveTo>
                    <a:pt x="239220" y="108995"/>
                  </a:moveTo>
                  <a:lnTo>
                    <a:pt x="304800" y="69313"/>
                  </a:lnTo>
                  <a:lnTo>
                    <a:pt x="190500" y="0"/>
                  </a:lnTo>
                  <a:lnTo>
                    <a:pt x="190500" y="42863"/>
                  </a:lnTo>
                  <a:cubicBezTo>
                    <a:pt x="190500" y="63904"/>
                    <a:pt x="173442" y="80963"/>
                    <a:pt x="152400" y="80963"/>
                  </a:cubicBezTo>
                  <a:cubicBezTo>
                    <a:pt x="131358" y="80963"/>
                    <a:pt x="114300" y="63904"/>
                    <a:pt x="114300" y="42863"/>
                  </a:cubicBezTo>
                  <a:lnTo>
                    <a:pt x="114300" y="0"/>
                  </a:lnTo>
                  <a:lnTo>
                    <a:pt x="86820" y="16640"/>
                  </a:lnTo>
                  <a:lnTo>
                    <a:pt x="69047" y="27403"/>
                  </a:lnTo>
                  <a:lnTo>
                    <a:pt x="0" y="69313"/>
                  </a:lnTo>
                  <a:lnTo>
                    <a:pt x="152400" y="161706"/>
                  </a:lnTo>
                  <a:lnTo>
                    <a:pt x="221447" y="1197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B017BE6-D908-45C3-B297-FCB6D1A9CFF7}"/>
                </a:ext>
              </a:extLst>
            </p:cNvPr>
            <p:cNvSpPr/>
            <p:nvPr/>
          </p:nvSpPr>
          <p:spPr>
            <a:xfrm>
              <a:off x="5490956" y="2055975"/>
              <a:ext cx="304800" cy="161705"/>
            </a:xfrm>
            <a:custGeom>
              <a:avLst/>
              <a:gdLst>
                <a:gd name="connsiteX0" fmla="*/ 239220 w 304800"/>
                <a:gd name="connsiteY0" fmla="*/ 108995 h 161705"/>
                <a:gd name="connsiteX1" fmla="*/ 304800 w 304800"/>
                <a:gd name="connsiteY1" fmla="*/ 69313 h 161705"/>
                <a:gd name="connsiteX2" fmla="*/ 190500 w 304800"/>
                <a:gd name="connsiteY2" fmla="*/ 0 h 161705"/>
                <a:gd name="connsiteX3" fmla="*/ 190500 w 304800"/>
                <a:gd name="connsiteY3" fmla="*/ 42863 h 161705"/>
                <a:gd name="connsiteX4" fmla="*/ 152400 w 304800"/>
                <a:gd name="connsiteY4" fmla="*/ 80963 h 161705"/>
                <a:gd name="connsiteX5" fmla="*/ 114300 w 304800"/>
                <a:gd name="connsiteY5" fmla="*/ 42863 h 161705"/>
                <a:gd name="connsiteX6" fmla="*/ 114300 w 304800"/>
                <a:gd name="connsiteY6" fmla="*/ 0 h 161705"/>
                <a:gd name="connsiteX7" fmla="*/ 86820 w 304800"/>
                <a:gd name="connsiteY7" fmla="*/ 16631 h 161705"/>
                <a:gd name="connsiteX8" fmla="*/ 69047 w 304800"/>
                <a:gd name="connsiteY8" fmla="*/ 27403 h 161705"/>
                <a:gd name="connsiteX9" fmla="*/ 0 w 304800"/>
                <a:gd name="connsiteY9" fmla="*/ 69313 h 161705"/>
                <a:gd name="connsiteX10" fmla="*/ 152400 w 304800"/>
                <a:gd name="connsiteY10" fmla="*/ 161706 h 161705"/>
                <a:gd name="connsiteX11" fmla="*/ 221447 w 304800"/>
                <a:gd name="connsiteY11" fmla="*/ 119796 h 1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61705">
                  <a:moveTo>
                    <a:pt x="239220" y="108995"/>
                  </a:moveTo>
                  <a:lnTo>
                    <a:pt x="304800" y="69313"/>
                  </a:lnTo>
                  <a:lnTo>
                    <a:pt x="190500" y="0"/>
                  </a:lnTo>
                  <a:lnTo>
                    <a:pt x="190500" y="42863"/>
                  </a:lnTo>
                  <a:cubicBezTo>
                    <a:pt x="190500" y="63904"/>
                    <a:pt x="173442" y="80963"/>
                    <a:pt x="152400" y="80963"/>
                  </a:cubicBezTo>
                  <a:cubicBezTo>
                    <a:pt x="131358" y="80963"/>
                    <a:pt x="114300" y="63904"/>
                    <a:pt x="114300" y="42863"/>
                  </a:cubicBezTo>
                  <a:lnTo>
                    <a:pt x="114300" y="0"/>
                  </a:lnTo>
                  <a:lnTo>
                    <a:pt x="86820" y="16631"/>
                  </a:lnTo>
                  <a:lnTo>
                    <a:pt x="69047" y="27403"/>
                  </a:lnTo>
                  <a:lnTo>
                    <a:pt x="0" y="69313"/>
                  </a:lnTo>
                  <a:lnTo>
                    <a:pt x="152400" y="161706"/>
                  </a:lnTo>
                  <a:lnTo>
                    <a:pt x="221447" y="1197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F43390C-BCA0-42FD-92C1-E1FC9F0021E1}"/>
                </a:ext>
              </a:extLst>
            </p:cNvPr>
            <p:cNvSpPr/>
            <p:nvPr/>
          </p:nvSpPr>
          <p:spPr>
            <a:xfrm>
              <a:off x="5490956" y="2146948"/>
              <a:ext cx="143160" cy="249802"/>
            </a:xfrm>
            <a:custGeom>
              <a:avLst/>
              <a:gdLst>
                <a:gd name="connsiteX0" fmla="*/ 0 w 143160"/>
                <a:gd name="connsiteY0" fmla="*/ 15250 h 249802"/>
                <a:gd name="connsiteX1" fmla="*/ 0 w 143160"/>
                <a:gd name="connsiteY1" fmla="*/ 123568 h 249802"/>
                <a:gd name="connsiteX2" fmla="*/ 27699 w 143160"/>
                <a:gd name="connsiteY2" fmla="*/ 106566 h 249802"/>
                <a:gd name="connsiteX3" fmla="*/ 80105 w 143160"/>
                <a:gd name="connsiteY3" fmla="*/ 119110 h 249802"/>
                <a:gd name="connsiteX4" fmla="*/ 67561 w 143160"/>
                <a:gd name="connsiteY4" fmla="*/ 171517 h 249802"/>
                <a:gd name="connsiteX5" fmla="*/ 40957 w 143160"/>
                <a:gd name="connsiteY5" fmla="*/ 187890 h 249802"/>
                <a:gd name="connsiteX6" fmla="*/ 143161 w 143160"/>
                <a:gd name="connsiteY6" fmla="*/ 249803 h 249802"/>
                <a:gd name="connsiteX7" fmla="*/ 143161 w 143160"/>
                <a:gd name="connsiteY7" fmla="*/ 86735 h 249802"/>
                <a:gd name="connsiteX8" fmla="*/ 0 w 143160"/>
                <a:gd name="connsiteY8" fmla="*/ 0 h 24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802">
                  <a:moveTo>
                    <a:pt x="0" y="15250"/>
                  </a:moveTo>
                  <a:lnTo>
                    <a:pt x="0" y="123568"/>
                  </a:lnTo>
                  <a:lnTo>
                    <a:pt x="27699" y="106566"/>
                  </a:lnTo>
                  <a:cubicBezTo>
                    <a:pt x="45634" y="95558"/>
                    <a:pt x="69097" y="101175"/>
                    <a:pt x="80105" y="119110"/>
                  </a:cubicBezTo>
                  <a:cubicBezTo>
                    <a:pt x="91113" y="137046"/>
                    <a:pt x="85496" y="160509"/>
                    <a:pt x="67561" y="171517"/>
                  </a:cubicBezTo>
                  <a:lnTo>
                    <a:pt x="40957" y="187890"/>
                  </a:lnTo>
                  <a:lnTo>
                    <a:pt x="143161" y="249803"/>
                  </a:lnTo>
                  <a:lnTo>
                    <a:pt x="143161" y="86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B058B1FB-7BC0-423C-9C6D-BDF58447448A}"/>
                </a:ext>
              </a:extLst>
            </p:cNvPr>
            <p:cNvSpPr/>
            <p:nvPr/>
          </p:nvSpPr>
          <p:spPr>
            <a:xfrm>
              <a:off x="5176345" y="2146862"/>
              <a:ext cx="143160" cy="249888"/>
            </a:xfrm>
            <a:custGeom>
              <a:avLst/>
              <a:gdLst>
                <a:gd name="connsiteX0" fmla="*/ 74828 w 143160"/>
                <a:gd name="connsiteY0" fmla="*/ 167307 h 249888"/>
                <a:gd name="connsiteX1" fmla="*/ 63955 w 143160"/>
                <a:gd name="connsiteY1" fmla="*/ 114533 h 249888"/>
                <a:gd name="connsiteX2" fmla="*/ 116243 w 143160"/>
                <a:gd name="connsiteY2" fmla="*/ 103346 h 249888"/>
                <a:gd name="connsiteX3" fmla="*/ 143161 w 143160"/>
                <a:gd name="connsiteY3" fmla="*/ 120777 h 249888"/>
                <a:gd name="connsiteX4" fmla="*/ 143161 w 143160"/>
                <a:gd name="connsiteY4" fmla="*/ 0 h 249888"/>
                <a:gd name="connsiteX5" fmla="*/ 0 w 143160"/>
                <a:gd name="connsiteY5" fmla="*/ 86725 h 249888"/>
                <a:gd name="connsiteX6" fmla="*/ 0 w 143160"/>
                <a:gd name="connsiteY6" fmla="*/ 249888 h 249888"/>
                <a:gd name="connsiteX7" fmla="*/ 104518 w 143160"/>
                <a:gd name="connsiteY7" fmla="*/ 186538 h 2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60" h="249888">
                  <a:moveTo>
                    <a:pt x="74828" y="167307"/>
                  </a:moveTo>
                  <a:cubicBezTo>
                    <a:pt x="57253" y="155737"/>
                    <a:pt x="52385" y="132109"/>
                    <a:pt x="63955" y="114533"/>
                  </a:cubicBezTo>
                  <a:cubicBezTo>
                    <a:pt x="75401" y="97146"/>
                    <a:pt x="98684" y="92165"/>
                    <a:pt x="116243" y="103346"/>
                  </a:cubicBezTo>
                  <a:lnTo>
                    <a:pt x="143161" y="120777"/>
                  </a:lnTo>
                  <a:lnTo>
                    <a:pt x="143161" y="0"/>
                  </a:lnTo>
                  <a:lnTo>
                    <a:pt x="0" y="86725"/>
                  </a:lnTo>
                  <a:lnTo>
                    <a:pt x="0" y="249888"/>
                  </a:lnTo>
                  <a:lnTo>
                    <a:pt x="104518" y="18653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A3D8D35-ECFF-4435-958C-CA7474B71105}"/>
                </a:ext>
              </a:extLst>
            </p:cNvPr>
            <p:cNvSpPr/>
            <p:nvPr/>
          </p:nvSpPr>
          <p:spPr>
            <a:xfrm>
              <a:off x="5252567" y="2262967"/>
              <a:ext cx="305069" cy="124258"/>
            </a:xfrm>
            <a:custGeom>
              <a:avLst/>
              <a:gdLst>
                <a:gd name="connsiteX0" fmla="*/ 152073 w 305069"/>
                <a:gd name="connsiteY0" fmla="*/ 124258 h 124258"/>
                <a:gd name="connsiteX1" fmla="*/ 141720 w 305069"/>
                <a:gd name="connsiteY1" fmla="*/ 121201 h 124258"/>
                <a:gd name="connsiteX2" fmla="*/ 8960 w 305069"/>
                <a:gd name="connsiteY2" fmla="*/ 35209 h 124258"/>
                <a:gd name="connsiteX3" fmla="*/ 2896 w 305069"/>
                <a:gd name="connsiteY3" fmla="*/ 8960 h 124258"/>
                <a:gd name="connsiteX4" fmla="*/ 29145 w 305069"/>
                <a:gd name="connsiteY4" fmla="*/ 2896 h 124258"/>
                <a:gd name="connsiteX5" fmla="*/ 29668 w 305069"/>
                <a:gd name="connsiteY5" fmla="*/ 3234 h 124258"/>
                <a:gd name="connsiteX6" fmla="*/ 152350 w 305069"/>
                <a:gd name="connsiteY6" fmla="*/ 82691 h 124258"/>
                <a:gd name="connsiteX7" fmla="*/ 276051 w 305069"/>
                <a:gd name="connsiteY7" fmla="*/ 6787 h 124258"/>
                <a:gd name="connsiteX8" fmla="*/ 302254 w 305069"/>
                <a:gd name="connsiteY8" fmla="*/ 13064 h 124258"/>
                <a:gd name="connsiteX9" fmla="*/ 295977 w 305069"/>
                <a:gd name="connsiteY9" fmla="*/ 39267 h 124258"/>
                <a:gd name="connsiteX10" fmla="*/ 162027 w 305069"/>
                <a:gd name="connsiteY10" fmla="*/ 121449 h 124258"/>
                <a:gd name="connsiteX11" fmla="*/ 152073 w 305069"/>
                <a:gd name="connsiteY11" fmla="*/ 124258 h 12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069" h="124258">
                  <a:moveTo>
                    <a:pt x="152073" y="124258"/>
                  </a:moveTo>
                  <a:cubicBezTo>
                    <a:pt x="148400" y="124259"/>
                    <a:pt x="144804" y="123197"/>
                    <a:pt x="141720" y="121201"/>
                  </a:cubicBezTo>
                  <a:lnTo>
                    <a:pt x="8960" y="35209"/>
                  </a:lnTo>
                  <a:cubicBezTo>
                    <a:pt x="37" y="29635"/>
                    <a:pt x="-2678" y="17883"/>
                    <a:pt x="2896" y="8960"/>
                  </a:cubicBezTo>
                  <a:cubicBezTo>
                    <a:pt x="8470" y="37"/>
                    <a:pt x="20222" y="-2678"/>
                    <a:pt x="29145" y="2896"/>
                  </a:cubicBezTo>
                  <a:cubicBezTo>
                    <a:pt x="29321" y="3005"/>
                    <a:pt x="29495" y="3119"/>
                    <a:pt x="29668" y="3234"/>
                  </a:cubicBezTo>
                  <a:lnTo>
                    <a:pt x="152350" y="82691"/>
                  </a:lnTo>
                  <a:lnTo>
                    <a:pt x="276051" y="6787"/>
                  </a:lnTo>
                  <a:cubicBezTo>
                    <a:pt x="285019" y="1284"/>
                    <a:pt x="296751" y="4095"/>
                    <a:pt x="302254" y="13064"/>
                  </a:cubicBezTo>
                  <a:cubicBezTo>
                    <a:pt x="307757" y="22032"/>
                    <a:pt x="304946" y="33764"/>
                    <a:pt x="295977" y="39267"/>
                  </a:cubicBezTo>
                  <a:lnTo>
                    <a:pt x="162027" y="121449"/>
                  </a:lnTo>
                  <a:cubicBezTo>
                    <a:pt x="159031" y="123285"/>
                    <a:pt x="155587" y="124257"/>
                    <a:pt x="152073" y="1242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880D4A4-5141-42AE-869D-59D39E60F8E0}"/>
                </a:ext>
              </a:extLst>
            </p:cNvPr>
            <p:cNvSpPr/>
            <p:nvPr/>
          </p:nvSpPr>
          <p:spPr>
            <a:xfrm>
              <a:off x="5148056" y="1853817"/>
              <a:ext cx="179912" cy="264022"/>
            </a:xfrm>
            <a:custGeom>
              <a:avLst/>
              <a:gdLst>
                <a:gd name="connsiteX0" fmla="*/ 38100 w 179912"/>
                <a:gd name="connsiteY0" fmla="*/ 244973 h 264022"/>
                <a:gd name="connsiteX1" fmla="*/ 38100 w 179912"/>
                <a:gd name="connsiteY1" fmla="*/ 98812 h 264022"/>
                <a:gd name="connsiteX2" fmla="*/ 169069 w 179912"/>
                <a:gd name="connsiteY2" fmla="*/ 36252 h 264022"/>
                <a:gd name="connsiteX3" fmla="*/ 178046 w 179912"/>
                <a:gd name="connsiteY3" fmla="*/ 10844 h 264022"/>
                <a:gd name="connsiteX4" fmla="*/ 152638 w 179912"/>
                <a:gd name="connsiteY4" fmla="*/ 1866 h 264022"/>
                <a:gd name="connsiteX5" fmla="*/ 10849 w 179912"/>
                <a:gd name="connsiteY5" fmla="*/ 69618 h 264022"/>
                <a:gd name="connsiteX6" fmla="*/ 0 w 179912"/>
                <a:gd name="connsiteY6" fmla="*/ 86801 h 264022"/>
                <a:gd name="connsiteX7" fmla="*/ 0 w 179912"/>
                <a:gd name="connsiteY7" fmla="*/ 244973 h 264022"/>
                <a:gd name="connsiteX8" fmla="*/ 19050 w 179912"/>
                <a:gd name="connsiteY8" fmla="*/ 264023 h 264022"/>
                <a:gd name="connsiteX9" fmla="*/ 19050 w 179912"/>
                <a:gd name="connsiteY9" fmla="*/ 264023 h 264022"/>
                <a:gd name="connsiteX10" fmla="*/ 38100 w 179912"/>
                <a:gd name="connsiteY10" fmla="*/ 244973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912" h="264022">
                  <a:moveTo>
                    <a:pt x="38100" y="244973"/>
                  </a:moveTo>
                  <a:lnTo>
                    <a:pt x="38100" y="98812"/>
                  </a:lnTo>
                  <a:lnTo>
                    <a:pt x="169069" y="36252"/>
                  </a:lnTo>
                  <a:cubicBezTo>
                    <a:pt x="178564" y="31715"/>
                    <a:pt x="182583" y="20339"/>
                    <a:pt x="178046" y="10844"/>
                  </a:cubicBezTo>
                  <a:cubicBezTo>
                    <a:pt x="173509" y="1348"/>
                    <a:pt x="162134" y="-2671"/>
                    <a:pt x="152638" y="1866"/>
                  </a:cubicBezTo>
                  <a:lnTo>
                    <a:pt x="10849" y="69618"/>
                  </a:lnTo>
                  <a:cubicBezTo>
                    <a:pt x="4224" y="72777"/>
                    <a:pt x="5" y="79462"/>
                    <a:pt x="0" y="86801"/>
                  </a:cubicBezTo>
                  <a:lnTo>
                    <a:pt x="0" y="244973"/>
                  </a:lnTo>
                  <a:cubicBezTo>
                    <a:pt x="0" y="255494"/>
                    <a:pt x="8529" y="264023"/>
                    <a:pt x="19050" y="264023"/>
                  </a:cubicBezTo>
                  <a:lnTo>
                    <a:pt x="19050" y="264023"/>
                  </a:lnTo>
                  <a:cubicBezTo>
                    <a:pt x="29571" y="264023"/>
                    <a:pt x="38100" y="255494"/>
                    <a:pt x="38100" y="2449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DE75D44-6027-4519-87A1-1D55896D808A}"/>
                </a:ext>
              </a:extLst>
            </p:cNvPr>
            <p:cNvSpPr/>
            <p:nvPr/>
          </p:nvSpPr>
          <p:spPr>
            <a:xfrm>
              <a:off x="5482493" y="1853864"/>
              <a:ext cx="179912" cy="263975"/>
            </a:xfrm>
            <a:custGeom>
              <a:avLst/>
              <a:gdLst>
                <a:gd name="connsiteX0" fmla="*/ 179912 w 179912"/>
                <a:gd name="connsiteY0" fmla="*/ 244925 h 263975"/>
                <a:gd name="connsiteX1" fmla="*/ 179912 w 179912"/>
                <a:gd name="connsiteY1" fmla="*/ 86753 h 263975"/>
                <a:gd name="connsiteX2" fmla="*/ 169073 w 179912"/>
                <a:gd name="connsiteY2" fmla="*/ 69608 h 263975"/>
                <a:gd name="connsiteX3" fmla="*/ 27274 w 179912"/>
                <a:gd name="connsiteY3" fmla="*/ 1866 h 263975"/>
                <a:gd name="connsiteX4" fmla="*/ 1866 w 179912"/>
                <a:gd name="connsiteY4" fmla="*/ 10844 h 263975"/>
                <a:gd name="connsiteX5" fmla="*/ 10844 w 179912"/>
                <a:gd name="connsiteY5" fmla="*/ 36252 h 263975"/>
                <a:gd name="connsiteX6" fmla="*/ 141812 w 179912"/>
                <a:gd name="connsiteY6" fmla="*/ 98764 h 263975"/>
                <a:gd name="connsiteX7" fmla="*/ 141812 w 179912"/>
                <a:gd name="connsiteY7" fmla="*/ 244925 h 263975"/>
                <a:gd name="connsiteX8" fmla="*/ 160862 w 179912"/>
                <a:gd name="connsiteY8" fmla="*/ 263975 h 263975"/>
                <a:gd name="connsiteX9" fmla="*/ 179912 w 179912"/>
                <a:gd name="connsiteY9" fmla="*/ 244925 h 26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12" h="263975">
                  <a:moveTo>
                    <a:pt x="179912" y="244925"/>
                  </a:moveTo>
                  <a:lnTo>
                    <a:pt x="179912" y="86753"/>
                  </a:lnTo>
                  <a:cubicBezTo>
                    <a:pt x="179895" y="79429"/>
                    <a:pt x="175681" y="72765"/>
                    <a:pt x="169073" y="69608"/>
                  </a:cubicBezTo>
                  <a:lnTo>
                    <a:pt x="27274" y="1866"/>
                  </a:lnTo>
                  <a:cubicBezTo>
                    <a:pt x="17779" y="-2671"/>
                    <a:pt x="6403" y="1348"/>
                    <a:pt x="1866" y="10844"/>
                  </a:cubicBezTo>
                  <a:cubicBezTo>
                    <a:pt x="-2671" y="20339"/>
                    <a:pt x="1348" y="31715"/>
                    <a:pt x="10844" y="36252"/>
                  </a:cubicBezTo>
                  <a:lnTo>
                    <a:pt x="141812" y="98764"/>
                  </a:lnTo>
                  <a:lnTo>
                    <a:pt x="141812" y="244925"/>
                  </a:lnTo>
                  <a:cubicBezTo>
                    <a:pt x="141812" y="255447"/>
                    <a:pt x="150341" y="263975"/>
                    <a:pt x="160862" y="263975"/>
                  </a:cubicBezTo>
                  <a:cubicBezTo>
                    <a:pt x="171384" y="263975"/>
                    <a:pt x="179912" y="255447"/>
                    <a:pt x="179912" y="2449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35" name="Graphic 34" descr="User network">
            <a:extLst>
              <a:ext uri="{FF2B5EF4-FFF2-40B4-BE49-F238E27FC236}">
                <a16:creationId xmlns:a16="http://schemas.microsoft.com/office/drawing/2014/main" xmlns="" id="{C98135FC-8348-4510-848C-0A7E44BD9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90720" y="2511912"/>
            <a:ext cx="2091803" cy="2091803"/>
          </a:xfrm>
          <a:prstGeom prst="rect">
            <a:avLst/>
          </a:prstGeom>
        </p:spPr>
      </p:pic>
      <p:grpSp>
        <p:nvGrpSpPr>
          <p:cNvPr id="36" name="Graphic 20" descr="Classroom">
            <a:extLst>
              <a:ext uri="{FF2B5EF4-FFF2-40B4-BE49-F238E27FC236}">
                <a16:creationId xmlns:a16="http://schemas.microsoft.com/office/drawing/2014/main" xmlns="" id="{7D4DC255-D422-4DF9-B56C-E7E4F82ADB15}"/>
              </a:ext>
            </a:extLst>
          </p:cNvPr>
          <p:cNvGrpSpPr/>
          <p:nvPr/>
        </p:nvGrpSpPr>
        <p:grpSpPr>
          <a:xfrm>
            <a:off x="562961" y="2818452"/>
            <a:ext cx="2207012" cy="1655259"/>
            <a:chOff x="5098031" y="1708551"/>
            <a:chExt cx="914400" cy="9144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F93E72B-8AB9-4B41-8DF6-3FBC72DDE454}"/>
                </a:ext>
              </a:extLst>
            </p:cNvPr>
            <p:cNvSpPr/>
            <p:nvPr/>
          </p:nvSpPr>
          <p:spPr>
            <a:xfrm>
              <a:off x="5445979" y="2314341"/>
              <a:ext cx="86486" cy="86487"/>
            </a:xfrm>
            <a:custGeom>
              <a:avLst/>
              <a:gdLst>
                <a:gd name="connsiteX0" fmla="*/ 86487 w 86486"/>
                <a:gd name="connsiteY0" fmla="*/ 43243 h 86487"/>
                <a:gd name="connsiteX1" fmla="*/ 43243 w 86486"/>
                <a:gd name="connsiteY1" fmla="*/ 86487 h 86487"/>
                <a:gd name="connsiteX2" fmla="*/ 0 w 86486"/>
                <a:gd name="connsiteY2" fmla="*/ 43243 h 86487"/>
                <a:gd name="connsiteX3" fmla="*/ 43243 w 86486"/>
                <a:gd name="connsiteY3" fmla="*/ 0 h 86487"/>
                <a:gd name="connsiteX4" fmla="*/ 86487 w 86486"/>
                <a:gd name="connsiteY4" fmla="*/ 43243 h 8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86" h="86487">
                  <a:moveTo>
                    <a:pt x="86487" y="43243"/>
                  </a:moveTo>
                  <a:cubicBezTo>
                    <a:pt x="86487" y="67126"/>
                    <a:pt x="67126" y="86487"/>
                    <a:pt x="43243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3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B5EA65E6-17DF-4E40-B428-AA3C213146C1}"/>
                </a:ext>
              </a:extLst>
            </p:cNvPr>
            <p:cNvSpPr/>
            <p:nvPr/>
          </p:nvSpPr>
          <p:spPr>
            <a:xfrm>
              <a:off x="5402831" y="2412734"/>
              <a:ext cx="171450" cy="86391"/>
            </a:xfrm>
            <a:custGeom>
              <a:avLst/>
              <a:gdLst>
                <a:gd name="connsiteX0" fmla="*/ 171450 w 171450"/>
                <a:gd name="connsiteY0" fmla="*/ 86392 h 86391"/>
                <a:gd name="connsiteX1" fmla="*/ 171450 w 171450"/>
                <a:gd name="connsiteY1" fmla="*/ 43148 h 86391"/>
                <a:gd name="connsiteX2" fmla="*/ 162877 w 171450"/>
                <a:gd name="connsiteY2" fmla="*/ 25908 h 86391"/>
                <a:gd name="connsiteX3" fmla="*/ 121063 w 171450"/>
                <a:gd name="connsiteY3" fmla="*/ 5334 h 86391"/>
                <a:gd name="connsiteX4" fmla="*/ 85725 w 171450"/>
                <a:gd name="connsiteY4" fmla="*/ 0 h 86391"/>
                <a:gd name="connsiteX5" fmla="*/ 50387 w 171450"/>
                <a:gd name="connsiteY5" fmla="*/ 5334 h 86391"/>
                <a:gd name="connsiteX6" fmla="*/ 8573 w 171450"/>
                <a:gd name="connsiteY6" fmla="*/ 25908 h 86391"/>
                <a:gd name="connsiteX7" fmla="*/ 0 w 171450"/>
                <a:gd name="connsiteY7" fmla="*/ 43148 h 86391"/>
                <a:gd name="connsiteX8" fmla="*/ 0 w 171450"/>
                <a:gd name="connsiteY8" fmla="*/ 86392 h 8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86391">
                  <a:moveTo>
                    <a:pt x="171450" y="86392"/>
                  </a:moveTo>
                  <a:lnTo>
                    <a:pt x="171450" y="43148"/>
                  </a:lnTo>
                  <a:cubicBezTo>
                    <a:pt x="171309" y="36410"/>
                    <a:pt x="168166" y="30087"/>
                    <a:pt x="162877" y="25908"/>
                  </a:cubicBezTo>
                  <a:cubicBezTo>
                    <a:pt x="150451" y="16330"/>
                    <a:pt x="136233" y="9335"/>
                    <a:pt x="121063" y="5334"/>
                  </a:cubicBezTo>
                  <a:cubicBezTo>
                    <a:pt x="109612" y="1819"/>
                    <a:pt x="97703" y="21"/>
                    <a:pt x="85725" y="0"/>
                  </a:cubicBezTo>
                  <a:cubicBezTo>
                    <a:pt x="73760" y="185"/>
                    <a:pt x="61873" y="1978"/>
                    <a:pt x="50387" y="5334"/>
                  </a:cubicBezTo>
                  <a:cubicBezTo>
                    <a:pt x="35385" y="9775"/>
                    <a:pt x="21246" y="16733"/>
                    <a:pt x="8573" y="25908"/>
                  </a:cubicBezTo>
                  <a:cubicBezTo>
                    <a:pt x="3284" y="30087"/>
                    <a:pt x="141" y="36410"/>
                    <a:pt x="0" y="43148"/>
                  </a:cubicBezTo>
                  <a:lnTo>
                    <a:pt x="0" y="863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5D55688-CBCC-4F1F-98A9-1AB7CF9D20FD}"/>
                </a:ext>
              </a:extLst>
            </p:cNvPr>
            <p:cNvSpPr/>
            <p:nvPr/>
          </p:nvSpPr>
          <p:spPr>
            <a:xfrm>
              <a:off x="5635145" y="2314341"/>
              <a:ext cx="86486" cy="86487"/>
            </a:xfrm>
            <a:custGeom>
              <a:avLst/>
              <a:gdLst>
                <a:gd name="connsiteX0" fmla="*/ 86487 w 86486"/>
                <a:gd name="connsiteY0" fmla="*/ 43243 h 86487"/>
                <a:gd name="connsiteX1" fmla="*/ 43244 w 86486"/>
                <a:gd name="connsiteY1" fmla="*/ 86487 h 86487"/>
                <a:gd name="connsiteX2" fmla="*/ 0 w 86486"/>
                <a:gd name="connsiteY2" fmla="*/ 43243 h 86487"/>
                <a:gd name="connsiteX3" fmla="*/ 43244 w 86486"/>
                <a:gd name="connsiteY3" fmla="*/ 0 h 86487"/>
                <a:gd name="connsiteX4" fmla="*/ 86487 w 86486"/>
                <a:gd name="connsiteY4" fmla="*/ 43243 h 8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86" h="86487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7694A75E-938B-4433-8684-401D0CAAAB7A}"/>
                </a:ext>
              </a:extLst>
            </p:cNvPr>
            <p:cNvSpPr/>
            <p:nvPr/>
          </p:nvSpPr>
          <p:spPr>
            <a:xfrm>
              <a:off x="5593331" y="2412734"/>
              <a:ext cx="171450" cy="86391"/>
            </a:xfrm>
            <a:custGeom>
              <a:avLst/>
              <a:gdLst>
                <a:gd name="connsiteX0" fmla="*/ 171450 w 171450"/>
                <a:gd name="connsiteY0" fmla="*/ 86392 h 86391"/>
                <a:gd name="connsiteX1" fmla="*/ 171450 w 171450"/>
                <a:gd name="connsiteY1" fmla="*/ 43148 h 86391"/>
                <a:gd name="connsiteX2" fmla="*/ 162877 w 171450"/>
                <a:gd name="connsiteY2" fmla="*/ 25908 h 86391"/>
                <a:gd name="connsiteX3" fmla="*/ 121063 w 171450"/>
                <a:gd name="connsiteY3" fmla="*/ 5334 h 86391"/>
                <a:gd name="connsiteX4" fmla="*/ 85725 w 171450"/>
                <a:gd name="connsiteY4" fmla="*/ 0 h 86391"/>
                <a:gd name="connsiteX5" fmla="*/ 50387 w 171450"/>
                <a:gd name="connsiteY5" fmla="*/ 5334 h 86391"/>
                <a:gd name="connsiteX6" fmla="*/ 8573 w 171450"/>
                <a:gd name="connsiteY6" fmla="*/ 25908 h 86391"/>
                <a:gd name="connsiteX7" fmla="*/ 0 w 171450"/>
                <a:gd name="connsiteY7" fmla="*/ 43148 h 86391"/>
                <a:gd name="connsiteX8" fmla="*/ 0 w 171450"/>
                <a:gd name="connsiteY8" fmla="*/ 86392 h 8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86391">
                  <a:moveTo>
                    <a:pt x="171450" y="86392"/>
                  </a:moveTo>
                  <a:lnTo>
                    <a:pt x="171450" y="43148"/>
                  </a:lnTo>
                  <a:cubicBezTo>
                    <a:pt x="171309" y="36410"/>
                    <a:pt x="168166" y="30087"/>
                    <a:pt x="162877" y="25908"/>
                  </a:cubicBezTo>
                  <a:cubicBezTo>
                    <a:pt x="150451" y="16330"/>
                    <a:pt x="136233" y="9335"/>
                    <a:pt x="121063" y="5334"/>
                  </a:cubicBezTo>
                  <a:cubicBezTo>
                    <a:pt x="109612" y="1819"/>
                    <a:pt x="97703" y="21"/>
                    <a:pt x="85725" y="0"/>
                  </a:cubicBezTo>
                  <a:cubicBezTo>
                    <a:pt x="73760" y="185"/>
                    <a:pt x="61873" y="1978"/>
                    <a:pt x="50387" y="5334"/>
                  </a:cubicBezTo>
                  <a:cubicBezTo>
                    <a:pt x="35385" y="9775"/>
                    <a:pt x="21246" y="16733"/>
                    <a:pt x="8573" y="25908"/>
                  </a:cubicBezTo>
                  <a:cubicBezTo>
                    <a:pt x="3284" y="30087"/>
                    <a:pt x="141" y="36410"/>
                    <a:pt x="0" y="43148"/>
                  </a:cubicBezTo>
                  <a:lnTo>
                    <a:pt x="0" y="863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3898A4FB-2533-4580-AC25-24FEBC82EFE8}"/>
                </a:ext>
              </a:extLst>
            </p:cNvPr>
            <p:cNvSpPr/>
            <p:nvPr/>
          </p:nvSpPr>
          <p:spPr>
            <a:xfrm>
              <a:off x="5825645" y="2314341"/>
              <a:ext cx="86487" cy="86487"/>
            </a:xfrm>
            <a:custGeom>
              <a:avLst/>
              <a:gdLst>
                <a:gd name="connsiteX0" fmla="*/ 86487 w 86487"/>
                <a:gd name="connsiteY0" fmla="*/ 43243 h 86487"/>
                <a:gd name="connsiteX1" fmla="*/ 43244 w 86487"/>
                <a:gd name="connsiteY1" fmla="*/ 86487 h 86487"/>
                <a:gd name="connsiteX2" fmla="*/ 0 w 86487"/>
                <a:gd name="connsiteY2" fmla="*/ 43243 h 86487"/>
                <a:gd name="connsiteX3" fmla="*/ 43244 w 86487"/>
                <a:gd name="connsiteY3" fmla="*/ 0 h 86487"/>
                <a:gd name="connsiteX4" fmla="*/ 86487 w 86487"/>
                <a:gd name="connsiteY4" fmla="*/ 43243 h 8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87" h="86487">
                  <a:moveTo>
                    <a:pt x="86487" y="43243"/>
                  </a:moveTo>
                  <a:cubicBezTo>
                    <a:pt x="86487" y="67126"/>
                    <a:pt x="67126" y="86487"/>
                    <a:pt x="43244" y="86487"/>
                  </a:cubicBezTo>
                  <a:cubicBezTo>
                    <a:pt x="19361" y="86487"/>
                    <a:pt x="0" y="67126"/>
                    <a:pt x="0" y="43243"/>
                  </a:cubicBezTo>
                  <a:cubicBezTo>
                    <a:pt x="0" y="19361"/>
                    <a:pt x="19361" y="0"/>
                    <a:pt x="43244" y="0"/>
                  </a:cubicBezTo>
                  <a:cubicBezTo>
                    <a:pt x="67126" y="0"/>
                    <a:pt x="86487" y="19361"/>
                    <a:pt x="86487" y="43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7D98D3B6-56AA-43EF-936E-5688078FB659}"/>
                </a:ext>
              </a:extLst>
            </p:cNvPr>
            <p:cNvSpPr/>
            <p:nvPr/>
          </p:nvSpPr>
          <p:spPr>
            <a:xfrm>
              <a:off x="5783831" y="2412734"/>
              <a:ext cx="171450" cy="86391"/>
            </a:xfrm>
            <a:custGeom>
              <a:avLst/>
              <a:gdLst>
                <a:gd name="connsiteX0" fmla="*/ 171450 w 171450"/>
                <a:gd name="connsiteY0" fmla="*/ 86392 h 86391"/>
                <a:gd name="connsiteX1" fmla="*/ 171450 w 171450"/>
                <a:gd name="connsiteY1" fmla="*/ 43148 h 86391"/>
                <a:gd name="connsiteX2" fmla="*/ 162877 w 171450"/>
                <a:gd name="connsiteY2" fmla="*/ 25908 h 86391"/>
                <a:gd name="connsiteX3" fmla="*/ 121063 w 171450"/>
                <a:gd name="connsiteY3" fmla="*/ 5334 h 86391"/>
                <a:gd name="connsiteX4" fmla="*/ 85725 w 171450"/>
                <a:gd name="connsiteY4" fmla="*/ 0 h 86391"/>
                <a:gd name="connsiteX5" fmla="*/ 50387 w 171450"/>
                <a:gd name="connsiteY5" fmla="*/ 5334 h 86391"/>
                <a:gd name="connsiteX6" fmla="*/ 8573 w 171450"/>
                <a:gd name="connsiteY6" fmla="*/ 25908 h 86391"/>
                <a:gd name="connsiteX7" fmla="*/ 0 w 171450"/>
                <a:gd name="connsiteY7" fmla="*/ 43148 h 86391"/>
                <a:gd name="connsiteX8" fmla="*/ 0 w 171450"/>
                <a:gd name="connsiteY8" fmla="*/ 86392 h 8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86391">
                  <a:moveTo>
                    <a:pt x="171450" y="86392"/>
                  </a:moveTo>
                  <a:lnTo>
                    <a:pt x="171450" y="43148"/>
                  </a:lnTo>
                  <a:cubicBezTo>
                    <a:pt x="171309" y="36410"/>
                    <a:pt x="168166" y="30087"/>
                    <a:pt x="162877" y="25908"/>
                  </a:cubicBezTo>
                  <a:cubicBezTo>
                    <a:pt x="150451" y="16330"/>
                    <a:pt x="136233" y="9335"/>
                    <a:pt x="121063" y="5334"/>
                  </a:cubicBezTo>
                  <a:cubicBezTo>
                    <a:pt x="109612" y="1819"/>
                    <a:pt x="97703" y="21"/>
                    <a:pt x="85725" y="0"/>
                  </a:cubicBezTo>
                  <a:cubicBezTo>
                    <a:pt x="73760" y="185"/>
                    <a:pt x="61873" y="1978"/>
                    <a:pt x="50387" y="5334"/>
                  </a:cubicBezTo>
                  <a:cubicBezTo>
                    <a:pt x="35385" y="9775"/>
                    <a:pt x="21246" y="16733"/>
                    <a:pt x="8573" y="25908"/>
                  </a:cubicBezTo>
                  <a:cubicBezTo>
                    <a:pt x="3284" y="30087"/>
                    <a:pt x="141" y="36410"/>
                    <a:pt x="0" y="43148"/>
                  </a:cubicBezTo>
                  <a:lnTo>
                    <a:pt x="0" y="8639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407ACE9-FE0A-467D-99BC-D174C49AF390}"/>
                </a:ext>
              </a:extLst>
            </p:cNvPr>
            <p:cNvSpPr/>
            <p:nvPr/>
          </p:nvSpPr>
          <p:spPr>
            <a:xfrm>
              <a:off x="5246049" y="1901146"/>
              <a:ext cx="113157" cy="113157"/>
            </a:xfrm>
            <a:custGeom>
              <a:avLst/>
              <a:gdLst>
                <a:gd name="connsiteX0" fmla="*/ 113157 w 113157"/>
                <a:gd name="connsiteY0" fmla="*/ 56579 h 113157"/>
                <a:gd name="connsiteX1" fmla="*/ 56578 w 113157"/>
                <a:gd name="connsiteY1" fmla="*/ 113157 h 113157"/>
                <a:gd name="connsiteX2" fmla="*/ 0 w 113157"/>
                <a:gd name="connsiteY2" fmla="*/ 56578 h 113157"/>
                <a:gd name="connsiteX3" fmla="*/ 56578 w 113157"/>
                <a:gd name="connsiteY3" fmla="*/ 0 h 113157"/>
                <a:gd name="connsiteX4" fmla="*/ 113157 w 113157"/>
                <a:gd name="connsiteY4" fmla="*/ 56579 h 11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57" h="113157">
                  <a:moveTo>
                    <a:pt x="113157" y="56579"/>
                  </a:moveTo>
                  <a:cubicBezTo>
                    <a:pt x="113157" y="87826"/>
                    <a:pt x="87826" y="113157"/>
                    <a:pt x="56578" y="113157"/>
                  </a:cubicBezTo>
                  <a:cubicBezTo>
                    <a:pt x="25331" y="113157"/>
                    <a:pt x="0" y="87826"/>
                    <a:pt x="0" y="56578"/>
                  </a:cubicBezTo>
                  <a:cubicBezTo>
                    <a:pt x="0" y="25331"/>
                    <a:pt x="25331" y="0"/>
                    <a:pt x="56578" y="0"/>
                  </a:cubicBezTo>
                  <a:cubicBezTo>
                    <a:pt x="87826" y="0"/>
                    <a:pt x="113157" y="25331"/>
                    <a:pt x="113157" y="565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9692224-8683-44AA-B2A5-F5D5A1E8E3F0}"/>
                </a:ext>
              </a:extLst>
            </p:cNvPr>
            <p:cNvSpPr/>
            <p:nvPr/>
          </p:nvSpPr>
          <p:spPr>
            <a:xfrm>
              <a:off x="5147084" y="1931772"/>
              <a:ext cx="493343" cy="605453"/>
            </a:xfrm>
            <a:custGeom>
              <a:avLst/>
              <a:gdLst>
                <a:gd name="connsiteX0" fmla="*/ 489204 w 493343"/>
                <a:gd name="connsiteY0" fmla="*/ 4140 h 605453"/>
                <a:gd name="connsiteX1" fmla="*/ 469011 w 493343"/>
                <a:gd name="connsiteY1" fmla="*/ 4140 h 605453"/>
                <a:gd name="connsiteX2" fmla="*/ 345948 w 493343"/>
                <a:gd name="connsiteY2" fmla="*/ 127203 h 605453"/>
                <a:gd name="connsiteX3" fmla="*/ 318230 w 493343"/>
                <a:gd name="connsiteY3" fmla="*/ 134251 h 605453"/>
                <a:gd name="connsiteX4" fmla="*/ 280702 w 493343"/>
                <a:gd name="connsiteY4" fmla="*/ 194354 h 605453"/>
                <a:gd name="connsiteX5" fmla="*/ 270034 w 493343"/>
                <a:gd name="connsiteY5" fmla="*/ 148920 h 605453"/>
                <a:gd name="connsiteX6" fmla="*/ 261557 w 493343"/>
                <a:gd name="connsiteY6" fmla="*/ 133299 h 605453"/>
                <a:gd name="connsiteX7" fmla="*/ 202121 w 493343"/>
                <a:gd name="connsiteY7" fmla="*/ 102247 h 605453"/>
                <a:gd name="connsiteX8" fmla="*/ 155543 w 493343"/>
                <a:gd name="connsiteY8" fmla="*/ 96628 h 605453"/>
                <a:gd name="connsiteX9" fmla="*/ 108871 w 493343"/>
                <a:gd name="connsiteY9" fmla="*/ 103676 h 605453"/>
                <a:gd name="connsiteX10" fmla="*/ 49530 w 493343"/>
                <a:gd name="connsiteY10" fmla="*/ 134728 h 605453"/>
                <a:gd name="connsiteX11" fmla="*/ 41053 w 493343"/>
                <a:gd name="connsiteY11" fmla="*/ 150349 h 605453"/>
                <a:gd name="connsiteX12" fmla="*/ 0 w 493343"/>
                <a:gd name="connsiteY12" fmla="*/ 325609 h 605453"/>
                <a:gd name="connsiteX13" fmla="*/ 28575 w 493343"/>
                <a:gd name="connsiteY13" fmla="*/ 354184 h 605453"/>
                <a:gd name="connsiteX14" fmla="*/ 55436 w 493343"/>
                <a:gd name="connsiteY14" fmla="*/ 333038 h 605453"/>
                <a:gd name="connsiteX15" fmla="*/ 85154 w 493343"/>
                <a:gd name="connsiteY15" fmla="*/ 210070 h 605453"/>
                <a:gd name="connsiteX16" fmla="*/ 85154 w 493343"/>
                <a:gd name="connsiteY16" fmla="*/ 605453 h 605453"/>
                <a:gd name="connsiteX17" fmla="*/ 141446 w 493343"/>
                <a:gd name="connsiteY17" fmla="*/ 605453 h 605453"/>
                <a:gd name="connsiteX18" fmla="*/ 141446 w 493343"/>
                <a:gd name="connsiteY18" fmla="*/ 351040 h 605453"/>
                <a:gd name="connsiteX19" fmla="*/ 170021 w 493343"/>
                <a:gd name="connsiteY19" fmla="*/ 351040 h 605453"/>
                <a:gd name="connsiteX20" fmla="*/ 170021 w 493343"/>
                <a:gd name="connsiteY20" fmla="*/ 605453 h 605453"/>
                <a:gd name="connsiteX21" fmla="*/ 226219 w 493343"/>
                <a:gd name="connsiteY21" fmla="*/ 605453 h 605453"/>
                <a:gd name="connsiteX22" fmla="*/ 226219 w 493343"/>
                <a:gd name="connsiteY22" fmla="*/ 208261 h 605453"/>
                <a:gd name="connsiteX23" fmla="*/ 236696 w 493343"/>
                <a:gd name="connsiteY23" fmla="*/ 253028 h 605453"/>
                <a:gd name="connsiteX24" fmla="*/ 242316 w 493343"/>
                <a:gd name="connsiteY24" fmla="*/ 260172 h 605453"/>
                <a:gd name="connsiteX25" fmla="*/ 280416 w 493343"/>
                <a:gd name="connsiteY25" fmla="*/ 273602 h 605453"/>
                <a:gd name="connsiteX26" fmla="*/ 303276 w 493343"/>
                <a:gd name="connsiteY26" fmla="*/ 263220 h 605453"/>
                <a:gd name="connsiteX27" fmla="*/ 361379 w 493343"/>
                <a:gd name="connsiteY27" fmla="*/ 167970 h 605453"/>
                <a:gd name="connsiteX28" fmla="*/ 365284 w 493343"/>
                <a:gd name="connsiteY28" fmla="*/ 148253 h 605453"/>
                <a:gd name="connsiteX29" fmla="*/ 489109 w 493343"/>
                <a:gd name="connsiteY29" fmla="*/ 24428 h 605453"/>
                <a:gd name="connsiteX30" fmla="*/ 489204 w 493343"/>
                <a:gd name="connsiteY30" fmla="*/ 4140 h 60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3343" h="605453">
                  <a:moveTo>
                    <a:pt x="489204" y="4140"/>
                  </a:moveTo>
                  <a:cubicBezTo>
                    <a:pt x="483604" y="-1380"/>
                    <a:pt x="474611" y="-1380"/>
                    <a:pt x="469011" y="4140"/>
                  </a:cubicBezTo>
                  <a:lnTo>
                    <a:pt x="345948" y="127203"/>
                  </a:lnTo>
                  <a:cubicBezTo>
                    <a:pt x="336113" y="124427"/>
                    <a:pt x="325545" y="127114"/>
                    <a:pt x="318230" y="134251"/>
                  </a:cubicBezTo>
                  <a:cubicBezTo>
                    <a:pt x="316230" y="136252"/>
                    <a:pt x="280702" y="194354"/>
                    <a:pt x="280702" y="194354"/>
                  </a:cubicBezTo>
                  <a:lnTo>
                    <a:pt x="270034" y="148920"/>
                  </a:lnTo>
                  <a:cubicBezTo>
                    <a:pt x="268621" y="143062"/>
                    <a:pt x="265699" y="137676"/>
                    <a:pt x="261557" y="133299"/>
                  </a:cubicBezTo>
                  <a:cubicBezTo>
                    <a:pt x="244001" y="119108"/>
                    <a:pt x="223797" y="108552"/>
                    <a:pt x="202121" y="102247"/>
                  </a:cubicBezTo>
                  <a:cubicBezTo>
                    <a:pt x="186797" y="98970"/>
                    <a:pt x="171207" y="97089"/>
                    <a:pt x="155543" y="96628"/>
                  </a:cubicBezTo>
                  <a:cubicBezTo>
                    <a:pt x="139740" y="96871"/>
                    <a:pt x="124041" y="99242"/>
                    <a:pt x="108871" y="103676"/>
                  </a:cubicBezTo>
                  <a:cubicBezTo>
                    <a:pt x="86998" y="109410"/>
                    <a:pt x="66710" y="120027"/>
                    <a:pt x="49530" y="134728"/>
                  </a:cubicBezTo>
                  <a:cubicBezTo>
                    <a:pt x="45351" y="139078"/>
                    <a:pt x="42422" y="144474"/>
                    <a:pt x="41053" y="150349"/>
                  </a:cubicBezTo>
                  <a:cubicBezTo>
                    <a:pt x="41053" y="150349"/>
                    <a:pt x="0" y="322751"/>
                    <a:pt x="0" y="325609"/>
                  </a:cubicBezTo>
                  <a:cubicBezTo>
                    <a:pt x="0" y="341391"/>
                    <a:pt x="12794" y="354184"/>
                    <a:pt x="28575" y="354184"/>
                  </a:cubicBezTo>
                  <a:cubicBezTo>
                    <a:pt x="41222" y="353859"/>
                    <a:pt x="52150" y="345256"/>
                    <a:pt x="55436" y="333038"/>
                  </a:cubicBezTo>
                  <a:lnTo>
                    <a:pt x="85154" y="210070"/>
                  </a:lnTo>
                  <a:lnTo>
                    <a:pt x="85154" y="605453"/>
                  </a:lnTo>
                  <a:lnTo>
                    <a:pt x="141446" y="605453"/>
                  </a:lnTo>
                  <a:lnTo>
                    <a:pt x="141446" y="351040"/>
                  </a:lnTo>
                  <a:lnTo>
                    <a:pt x="170021" y="351040"/>
                  </a:lnTo>
                  <a:lnTo>
                    <a:pt x="170021" y="605453"/>
                  </a:lnTo>
                  <a:lnTo>
                    <a:pt x="226219" y="605453"/>
                  </a:lnTo>
                  <a:lnTo>
                    <a:pt x="226219" y="208261"/>
                  </a:lnTo>
                  <a:lnTo>
                    <a:pt x="236696" y="253028"/>
                  </a:lnTo>
                  <a:cubicBezTo>
                    <a:pt x="237423" y="256123"/>
                    <a:pt x="239479" y="258737"/>
                    <a:pt x="242316" y="260172"/>
                  </a:cubicBezTo>
                  <a:cubicBezTo>
                    <a:pt x="253269" y="268579"/>
                    <a:pt x="266612" y="273282"/>
                    <a:pt x="280416" y="273602"/>
                  </a:cubicBezTo>
                  <a:cubicBezTo>
                    <a:pt x="289404" y="274860"/>
                    <a:pt x="298310" y="270815"/>
                    <a:pt x="303276" y="263220"/>
                  </a:cubicBezTo>
                  <a:lnTo>
                    <a:pt x="361379" y="167970"/>
                  </a:lnTo>
                  <a:cubicBezTo>
                    <a:pt x="365092" y="162114"/>
                    <a:pt x="366486" y="155082"/>
                    <a:pt x="365284" y="148253"/>
                  </a:cubicBezTo>
                  <a:lnTo>
                    <a:pt x="489109" y="24428"/>
                  </a:lnTo>
                  <a:cubicBezTo>
                    <a:pt x="494717" y="18844"/>
                    <a:pt x="494760" y="9777"/>
                    <a:pt x="489204" y="414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46F1595-B164-4C1D-BAC0-B3F8832281C2}"/>
                </a:ext>
              </a:extLst>
            </p:cNvPr>
            <p:cNvSpPr/>
            <p:nvPr/>
          </p:nvSpPr>
          <p:spPr>
            <a:xfrm>
              <a:off x="5326631" y="1803801"/>
              <a:ext cx="542925" cy="390525"/>
            </a:xfrm>
            <a:custGeom>
              <a:avLst/>
              <a:gdLst>
                <a:gd name="connsiteX0" fmla="*/ 504825 w 542925"/>
                <a:gd name="connsiteY0" fmla="*/ 0 h 390525"/>
                <a:gd name="connsiteX1" fmla="*/ 38100 w 542925"/>
                <a:gd name="connsiteY1" fmla="*/ 0 h 390525"/>
                <a:gd name="connsiteX2" fmla="*/ 0 w 542925"/>
                <a:gd name="connsiteY2" fmla="*/ 38100 h 390525"/>
                <a:gd name="connsiteX3" fmla="*/ 0 w 542925"/>
                <a:gd name="connsiteY3" fmla="*/ 72390 h 390525"/>
                <a:gd name="connsiteX4" fmla="*/ 38100 w 542925"/>
                <a:gd name="connsiteY4" fmla="*/ 95250 h 390525"/>
                <a:gd name="connsiteX5" fmla="*/ 38100 w 542925"/>
                <a:gd name="connsiteY5" fmla="*/ 38100 h 390525"/>
                <a:gd name="connsiteX6" fmla="*/ 504825 w 542925"/>
                <a:gd name="connsiteY6" fmla="*/ 38100 h 390525"/>
                <a:gd name="connsiteX7" fmla="*/ 504825 w 542925"/>
                <a:gd name="connsiteY7" fmla="*/ 352425 h 390525"/>
                <a:gd name="connsiteX8" fmla="*/ 179737 w 542925"/>
                <a:gd name="connsiteY8" fmla="*/ 352425 h 390525"/>
                <a:gd name="connsiteX9" fmla="*/ 156496 w 542925"/>
                <a:gd name="connsiteY9" fmla="*/ 390525 h 390525"/>
                <a:gd name="connsiteX10" fmla="*/ 504825 w 542925"/>
                <a:gd name="connsiteY10" fmla="*/ 390525 h 390525"/>
                <a:gd name="connsiteX11" fmla="*/ 542925 w 542925"/>
                <a:gd name="connsiteY11" fmla="*/ 352425 h 390525"/>
                <a:gd name="connsiteX12" fmla="*/ 542925 w 542925"/>
                <a:gd name="connsiteY12" fmla="*/ 38100 h 390525"/>
                <a:gd name="connsiteX13" fmla="*/ 504825 w 542925"/>
                <a:gd name="connsiteY1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5" h="390525">
                  <a:moveTo>
                    <a:pt x="504825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2390"/>
                  </a:lnTo>
                  <a:cubicBezTo>
                    <a:pt x="14564" y="76354"/>
                    <a:pt x="27748" y="84266"/>
                    <a:pt x="38100" y="95250"/>
                  </a:cubicBezTo>
                  <a:lnTo>
                    <a:pt x="38100" y="38100"/>
                  </a:lnTo>
                  <a:lnTo>
                    <a:pt x="504825" y="38100"/>
                  </a:lnTo>
                  <a:lnTo>
                    <a:pt x="504825" y="352425"/>
                  </a:lnTo>
                  <a:lnTo>
                    <a:pt x="179737" y="352425"/>
                  </a:lnTo>
                  <a:lnTo>
                    <a:pt x="156496" y="390525"/>
                  </a:lnTo>
                  <a:lnTo>
                    <a:pt x="504825" y="390525"/>
                  </a:lnTo>
                  <a:cubicBezTo>
                    <a:pt x="525867" y="390525"/>
                    <a:pt x="542925" y="373467"/>
                    <a:pt x="542925" y="352425"/>
                  </a:cubicBezTo>
                  <a:lnTo>
                    <a:pt x="542925" y="38100"/>
                  </a:lnTo>
                  <a:cubicBezTo>
                    <a:pt x="542925" y="17058"/>
                    <a:pt x="525867" y="0"/>
                    <a:pt x="50482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890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2"/>
            <a:ext cx="12192000" cy="12891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COVERAGE, FUNCTIONS, SERVICES, AND FACILITIES</a:t>
            </a:r>
          </a:p>
          <a:p>
            <a:r>
              <a:rPr lang="en-US" sz="3600" b="1" dirty="0">
                <a:latin typeface="Franklin Gothic Demi Cond"/>
                <a:cs typeface="Times New Roman"/>
              </a:rPr>
              <a:t>FOR FULL DEVOLUTION (SEC. 1-3)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8343CBB-AB42-40F4-A442-F4AAD28544BB}"/>
              </a:ext>
            </a:extLst>
          </p:cNvPr>
          <p:cNvSpPr txBox="1">
            <a:spLocks/>
          </p:cNvSpPr>
          <p:nvPr/>
        </p:nvSpPr>
        <p:spPr>
          <a:xfrm>
            <a:off x="726768" y="2476629"/>
            <a:ext cx="10738465" cy="2709886"/>
          </a:xfrm>
          <a:prstGeom prst="rect">
            <a:avLst/>
          </a:prstGeom>
        </p:spPr>
        <p:txBody>
          <a:bodyPr/>
          <a:lstStyle>
            <a:lvl1pPr marL="342900" indent="-3429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en-US" sz="28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All agencies and instrumentalities of the Executive Branch with devolved functions to LGUs</a:t>
            </a:r>
            <a:endParaRPr lang="en-US" altLang="en-US" sz="1800" dirty="0">
              <a:latin typeface="Franklin Gothic Medium Cond" panose="020B06060304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en-US" sz="1800" dirty="0">
              <a:latin typeface="Franklin Gothic Medium Cond" panose="020B06060304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800" dirty="0" smtClean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Excludes </a:t>
            </a:r>
            <a:r>
              <a:rPr lang="en-US" altLang="en-US" sz="28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LGUs in Bangsamoro Autonomous Region in Muslim Mindanao (BARMM)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800" dirty="0">
              <a:latin typeface="Franklin Gothic Medium Cond" panose="020B06060304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8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Functions, services, and facilities based on Section 17 of the Local Government Code and other pertinent laws</a:t>
            </a: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endParaRPr lang="en-US" altLang="en-US" sz="28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2"/>
            <a:ext cx="12192000" cy="12891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PRINCIPLES AND GUIDELINES FOR THE DEVOLUTION OF </a:t>
            </a:r>
          </a:p>
          <a:p>
            <a:r>
              <a:rPr lang="en-US" sz="3600" b="1" dirty="0">
                <a:latin typeface="Franklin Gothic Demi Cond"/>
                <a:cs typeface="Times New Roman"/>
              </a:rPr>
              <a:t>SERVICES AND FUNCTIONS (SEC. 4)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B312B71-D8FC-4967-ADA1-C05BC476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37" y="2601067"/>
            <a:ext cx="6122099" cy="31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Proper role of NG is to </a:t>
            </a:r>
            <a:r>
              <a:rPr lang="en-US" altLang="en-US" sz="2400" b="1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set national policy and service delivery standards</a:t>
            </a: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, and assist, oversee and </a:t>
            </a:r>
            <a:r>
              <a:rPr lang="en-US" altLang="en-US" sz="2400" b="1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monitor LGUs</a:t>
            </a:r>
            <a:endParaRPr lang="en-US" altLang="en-US" sz="2400" b="1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en-US" sz="1400" dirty="0">
              <a:latin typeface="Franklin Gothic Medium Cond" panose="020B06060304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National Government shall formulate and pursue a </a:t>
            </a:r>
            <a:r>
              <a:rPr lang="en-US" altLang="en-US" sz="2400" u="sng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long-term institutional development program</a:t>
            </a: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for LGUs to strengthen their capacities and capabilities to fully assume the devolved functions</a:t>
            </a:r>
            <a:endParaRPr lang="en-US" altLang="en-US" sz="1600" dirty="0">
              <a:latin typeface="Franklin Gothic Medium Cond" panose="020B060603040202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en-US" sz="2400" dirty="0">
              <a:latin typeface="Franklin Gothic Medium Cond" panose="020B06060304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518C897-1706-49CA-9A45-438835EEF243}"/>
              </a:ext>
            </a:extLst>
          </p:cNvPr>
          <p:cNvGrpSpPr>
            <a:grpSpLocks/>
          </p:cNvGrpSpPr>
          <p:nvPr/>
        </p:nvGrpSpPr>
        <p:grpSpPr bwMode="auto">
          <a:xfrm>
            <a:off x="6807199" y="2314551"/>
            <a:ext cx="5232399" cy="3474190"/>
            <a:chOff x="6609803" y="1211895"/>
            <a:chExt cx="5632640" cy="4987374"/>
          </a:xfrm>
        </p:grpSpPr>
        <p:pic>
          <p:nvPicPr>
            <p:cNvPr id="6" name="Picture 35">
              <a:extLst>
                <a:ext uri="{FF2B5EF4-FFF2-40B4-BE49-F238E27FC236}">
                  <a16:creationId xmlns:a16="http://schemas.microsoft.com/office/drawing/2014/main" xmlns="" id="{8C9F7347-2AEF-4D6E-890F-51B499670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42" y="2326107"/>
              <a:ext cx="4272078" cy="285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xmlns="" id="{D1B11699-CE2B-40CE-ACA7-D2BB0CE20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803" y="1623203"/>
              <a:ext cx="1272483" cy="1316809"/>
              <a:chOff x="3608887" y="953245"/>
              <a:chExt cx="1272483" cy="1316809"/>
            </a:xfrm>
          </p:grpSpPr>
          <p:pic>
            <p:nvPicPr>
              <p:cNvPr id="26" name="Picture 13">
                <a:extLst>
                  <a:ext uri="{FF2B5EF4-FFF2-40B4-BE49-F238E27FC236}">
                    <a16:creationId xmlns:a16="http://schemas.microsoft.com/office/drawing/2014/main" xmlns="" id="{FB12BA6D-F47E-4708-A431-D2CF22380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391"/>
              <a:stretch>
                <a:fillRect/>
              </a:stretch>
            </p:blipFill>
            <p:spPr bwMode="auto">
              <a:xfrm>
                <a:off x="3608887" y="953245"/>
                <a:ext cx="1155405" cy="919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Box 14">
                <a:extLst>
                  <a:ext uri="{FF2B5EF4-FFF2-40B4-BE49-F238E27FC236}">
                    <a16:creationId xmlns:a16="http://schemas.microsoft.com/office/drawing/2014/main" xmlns="" id="{27DBA52D-40C9-4A3F-89CF-B635A595F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5346" y="1872408"/>
                <a:ext cx="1226024" cy="397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PH" altLang="en-US" sz="1200" dirty="0">
                    <a:latin typeface="Arial Rounded MT Bold" panose="020F0704030504030204" pitchFamily="34" charset="0"/>
                  </a:rPr>
                  <a:t>RULES</a:t>
                </a:r>
              </a:p>
            </p:txBody>
          </p:sp>
        </p:grpSp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xmlns="" id="{66B59DF2-4613-4420-A3F1-7C13B64F7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9653" y="4067970"/>
              <a:ext cx="1662790" cy="1531444"/>
              <a:chOff x="4814356" y="1990249"/>
              <a:chExt cx="1772510" cy="1586375"/>
            </a:xfrm>
          </p:grpSpPr>
          <p:pic>
            <p:nvPicPr>
              <p:cNvPr id="24" name="Picture 16">
                <a:extLst>
                  <a:ext uri="{FF2B5EF4-FFF2-40B4-BE49-F238E27FC236}">
                    <a16:creationId xmlns:a16="http://schemas.microsoft.com/office/drawing/2014/main" xmlns="" id="{AD3FD2A7-BE72-4A8E-B764-3E8415478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6288" y="1990249"/>
                <a:ext cx="875933" cy="1128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F897157-3D16-4AA4-8F76-852334284206}"/>
                  </a:ext>
                </a:extLst>
              </p:cNvPr>
              <p:cNvSpPr txBox="1"/>
              <p:nvPr/>
            </p:nvSpPr>
            <p:spPr>
              <a:xfrm>
                <a:off x="4814356" y="3190363"/>
                <a:ext cx="1772510" cy="386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PH" sz="1088" dirty="0">
                    <a:latin typeface="Arial Rounded MT Bold" panose="020F0704030504030204" pitchFamily="34" charset="0"/>
                  </a:rPr>
                  <a:t>STANDARDS</a:t>
                </a:r>
              </a:p>
            </p:txBody>
          </p:sp>
        </p:grpSp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xmlns="" id="{C1236FC0-CF05-4410-83C7-67FFBEA15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0326" y="1552025"/>
              <a:ext cx="1401179" cy="1381961"/>
              <a:chOff x="2402088" y="864100"/>
              <a:chExt cx="1493636" cy="1522694"/>
            </a:xfrm>
          </p:grpSpPr>
          <p:pic>
            <p:nvPicPr>
              <p:cNvPr id="22" name="Picture 19">
                <a:extLst>
                  <a:ext uri="{FF2B5EF4-FFF2-40B4-BE49-F238E27FC236}">
                    <a16:creationId xmlns:a16="http://schemas.microsoft.com/office/drawing/2014/main" xmlns="" id="{596DFA4B-3D92-4F72-842C-EB779A8E66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088" y="864100"/>
                <a:ext cx="1064195" cy="1020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xmlns="" id="{6B894B19-C63F-43F6-A167-F1D5E731C7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4349" y="1966910"/>
                <a:ext cx="1451375" cy="419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PH" altLang="en-US" sz="1125">
                    <a:latin typeface="Arial Rounded MT Bold" panose="020F0704030504030204" pitchFamily="34" charset="0"/>
                  </a:rPr>
                  <a:t>POLICIES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4F232762-5564-4529-82EB-B0861D4AF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7141" y="4923529"/>
              <a:ext cx="1931499" cy="1222831"/>
              <a:chOff x="1128175" y="4406207"/>
              <a:chExt cx="1931499" cy="1222831"/>
            </a:xfrm>
          </p:grpSpPr>
          <p:pic>
            <p:nvPicPr>
              <p:cNvPr id="20" name="Picture 22">
                <a:extLst>
                  <a:ext uri="{FF2B5EF4-FFF2-40B4-BE49-F238E27FC236}">
                    <a16:creationId xmlns:a16="http://schemas.microsoft.com/office/drawing/2014/main" xmlns="" id="{6B8E19D3-9F03-48DC-AA5A-71DA887045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380" y="4406207"/>
                <a:ext cx="1042592" cy="89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3">
                <a:extLst>
                  <a:ext uri="{FF2B5EF4-FFF2-40B4-BE49-F238E27FC236}">
                    <a16:creationId xmlns:a16="http://schemas.microsoft.com/office/drawing/2014/main" xmlns="" id="{01D757B4-F69B-4AC1-BEEA-09D28FEEF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8175" y="5247961"/>
                <a:ext cx="1931499" cy="38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PH" altLang="en-US" sz="1125" dirty="0">
                    <a:latin typeface="Arial Rounded MT Bold" panose="020F0704030504030204" pitchFamily="34" charset="0"/>
                  </a:rPr>
                  <a:t>MONITORING</a:t>
                </a:r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xmlns="" id="{57893A14-59DC-458C-A9AD-F830C23EE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6610" y="4798284"/>
              <a:ext cx="1807614" cy="1400985"/>
              <a:chOff x="3319141" y="4536336"/>
              <a:chExt cx="1807614" cy="1400985"/>
            </a:xfrm>
          </p:grpSpPr>
          <p:pic>
            <p:nvPicPr>
              <p:cNvPr id="18" name="Picture 25">
                <a:extLst>
                  <a:ext uri="{FF2B5EF4-FFF2-40B4-BE49-F238E27FC236}">
                    <a16:creationId xmlns:a16="http://schemas.microsoft.com/office/drawing/2014/main" xmlns="" id="{1B60E6D7-1996-4FBA-8831-ABD39E191C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329" y="4536336"/>
                <a:ext cx="1050644" cy="1014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26">
                <a:extLst>
                  <a:ext uri="{FF2B5EF4-FFF2-40B4-BE49-F238E27FC236}">
                    <a16:creationId xmlns:a16="http://schemas.microsoft.com/office/drawing/2014/main" xmlns="" id="{13F2463A-CAF7-47E8-B510-E5A9D392C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9141" y="5556244"/>
                <a:ext cx="1807614" cy="38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PH" altLang="en-US" sz="1125" dirty="0">
                    <a:latin typeface="Arial Rounded MT Bold" panose="020F0704030504030204" pitchFamily="34" charset="0"/>
                  </a:rPr>
                  <a:t>EVALUATION</a:t>
                </a:r>
              </a:p>
            </p:txBody>
          </p:sp>
        </p:grpSp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xmlns="" id="{7DE035B0-7B11-4F18-8E23-135C39E7D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8350" y="1211895"/>
              <a:ext cx="1500293" cy="1364669"/>
              <a:chOff x="1968943" y="1143000"/>
              <a:chExt cx="1500293" cy="1364669"/>
            </a:xfrm>
          </p:grpSpPr>
          <p:pic>
            <p:nvPicPr>
              <p:cNvPr id="16" name="Picture 28">
                <a:extLst>
                  <a:ext uri="{FF2B5EF4-FFF2-40B4-BE49-F238E27FC236}">
                    <a16:creationId xmlns:a16="http://schemas.microsoft.com/office/drawing/2014/main" xmlns="" id="{2AF903E9-C172-4E6F-B789-3EFF419B2F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943" y="1143000"/>
                <a:ext cx="881325" cy="104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29">
                <a:extLst>
                  <a:ext uri="{FF2B5EF4-FFF2-40B4-BE49-F238E27FC236}">
                    <a16:creationId xmlns:a16="http://schemas.microsoft.com/office/drawing/2014/main" xmlns="" id="{BB0943AF-4EC9-4E08-B50B-BC143F5D1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7702" y="2126592"/>
                <a:ext cx="1361534" cy="381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PH" altLang="en-US" sz="1125">
                    <a:latin typeface="Arial Rounded MT Bold" panose="020F0704030504030204" pitchFamily="34" charset="0"/>
                  </a:rPr>
                  <a:t>PLAN</a:t>
                </a:r>
              </a:p>
            </p:txBody>
          </p:sp>
        </p:grp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xmlns="" id="{CD883016-0191-45CE-98D4-2F6EC039D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2934" y="3289587"/>
              <a:ext cx="2551291" cy="44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PH" altLang="en-US">
                  <a:latin typeface="Britannic Bold" panose="020B0903060703020204" pitchFamily="34" charset="0"/>
                </a:rPr>
                <a:t>NATIONAL GOVERNMENT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9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2"/>
            <a:ext cx="12192000" cy="12891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PRINCIPLES AND GUIDELINES FOR THE DEVOLUTION OF </a:t>
            </a:r>
          </a:p>
          <a:p>
            <a:r>
              <a:rPr lang="en-US" sz="3600" b="1" dirty="0">
                <a:latin typeface="Franklin Gothic Demi Cond"/>
                <a:cs typeface="Times New Roman"/>
              </a:rPr>
              <a:t>SERVICES AND FUNCTIONS (SEC. 3)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4F5A7825-E797-42D1-A1C9-B77975A7F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2598422"/>
            <a:ext cx="6169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LGUs to undertake necessary actions to prepare for the greater role and responsibilities they are expected to assume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2400" dirty="0">
              <a:latin typeface="Franklin Gothic Medium Cond" panose="020B06060304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en-US" sz="2400" dirty="0">
              <a:latin typeface="Franklin Gothic Medium Cond" panose="020B06060304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29" name="Group 38">
            <a:extLst>
              <a:ext uri="{FF2B5EF4-FFF2-40B4-BE49-F238E27FC236}">
                <a16:creationId xmlns:a16="http://schemas.microsoft.com/office/drawing/2014/main" xmlns="" id="{76357232-DBA0-4222-A3F5-2AC4002C4A17}"/>
              </a:ext>
            </a:extLst>
          </p:cNvPr>
          <p:cNvGrpSpPr>
            <a:grpSpLocks/>
          </p:cNvGrpSpPr>
          <p:nvPr/>
        </p:nvGrpSpPr>
        <p:grpSpPr bwMode="auto">
          <a:xfrm>
            <a:off x="6870701" y="2202425"/>
            <a:ext cx="5211763" cy="3633788"/>
            <a:chOff x="3189328" y="1952766"/>
            <a:chExt cx="5213059" cy="4844047"/>
          </a:xfrm>
        </p:grpSpPr>
        <p:pic>
          <p:nvPicPr>
            <p:cNvPr id="30" name="Picture 8" descr="Ideas Implementation Stock Vector Illustration And Royalty Free Ideas Implementation  Clipart">
              <a:extLst>
                <a:ext uri="{FF2B5EF4-FFF2-40B4-BE49-F238E27FC236}">
                  <a16:creationId xmlns:a16="http://schemas.microsoft.com/office/drawing/2014/main" xmlns="" id="{95279350-0107-41B1-AF8D-FB1FD3424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340" y="1952766"/>
              <a:ext cx="4844047" cy="484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5C601BAC-2E32-43A9-AD50-2A3D4675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32624" y="2480652"/>
              <a:ext cx="1056963" cy="117347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2BC70031-B531-450C-8082-FE56F7CE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9328" y="3759113"/>
              <a:ext cx="1071778" cy="117348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C592C988-D1C6-46CE-80F0-AEE3B5A8B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31963" y="4972426"/>
              <a:ext cx="1245364" cy="1236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8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3"/>
            <a:ext cx="12192000" cy="659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PREPARATION OF FULL DEVOLUTION TRANSITION PLANS (SEC. 5)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E9F7BA8-4A11-4426-8CCD-00AC84ACE241}"/>
              </a:ext>
            </a:extLst>
          </p:cNvPr>
          <p:cNvSpPr txBox="1">
            <a:spLocks/>
          </p:cNvSpPr>
          <p:nvPr/>
        </p:nvSpPr>
        <p:spPr>
          <a:xfrm>
            <a:off x="570271" y="1860176"/>
            <a:ext cx="11051459" cy="2992041"/>
          </a:xfrm>
          <a:prstGeom prst="rect">
            <a:avLst/>
          </a:prstGeom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422"/>
              </a:spcBef>
              <a:defRPr/>
            </a:pPr>
            <a:r>
              <a:rPr lang="en-US" altLang="en-US" sz="28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Transition plan shall include the following:</a:t>
            </a:r>
          </a:p>
          <a:p>
            <a:pPr algn="just">
              <a:lnSpc>
                <a:spcPct val="90000"/>
              </a:lnSpc>
              <a:spcBef>
                <a:spcPts val="422"/>
              </a:spcBef>
              <a:defRPr/>
            </a:pPr>
            <a:endParaRPr lang="en-US" altLang="en-US" sz="5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Programs and projects to be devolved per LGU level</a:t>
            </a: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endParaRPr lang="en-US" altLang="en-US" sz="5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Definition of standards for the delivery of devolved services (minimum cost, scope and quality of services)</a:t>
            </a: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endParaRPr lang="en-US" altLang="en-US" sz="5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Strategy for capacity development of LGUs</a:t>
            </a: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endParaRPr lang="en-US" altLang="en-US" sz="5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Framework for monitoring and performance assessment of LGUs, including imposition of sanctions provided by pertinent laws</a:t>
            </a: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endParaRPr lang="en-US" altLang="en-US" sz="5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169988" lvl="1" indent="-457200" algn="just">
              <a:lnSpc>
                <a:spcPct val="90000"/>
              </a:lnSpc>
              <a:spcBef>
                <a:spcPts val="422"/>
              </a:spcBef>
              <a:buFont typeface="+mj-lt"/>
              <a:buAutoNum type="alphaLcPeriod"/>
              <a:defRPr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Department/agency organizational effectiveness proposal</a:t>
            </a:r>
          </a:p>
          <a:p>
            <a:pPr lvl="1" indent="0" algn="just">
              <a:lnSpc>
                <a:spcPct val="90000"/>
              </a:lnSpc>
              <a:spcBef>
                <a:spcPts val="422"/>
              </a:spcBef>
              <a:defRPr/>
            </a:pPr>
            <a:endParaRPr lang="en-US" altLang="en-US" sz="28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3"/>
            <a:ext cx="12192000" cy="659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PREPARATION OF FULL DEVOLUTION TRANSITION PLANS (SEC. 5)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CA78E7-DFC3-4F2A-A953-E042CD6E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081870"/>
            <a:ext cx="1360487" cy="97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E8A5B6-B45D-4092-BC94-18BE751FC943}"/>
              </a:ext>
            </a:extLst>
          </p:cNvPr>
          <p:cNvGrpSpPr>
            <a:grpSpLocks/>
          </p:cNvGrpSpPr>
          <p:nvPr/>
        </p:nvGrpSpPr>
        <p:grpSpPr bwMode="auto">
          <a:xfrm>
            <a:off x="1706565" y="4387680"/>
            <a:ext cx="1841500" cy="992981"/>
            <a:chOff x="728929" y="3916121"/>
            <a:chExt cx="1461996" cy="1050856"/>
          </a:xfrm>
        </p:grpSpPr>
        <p:pic>
          <p:nvPicPr>
            <p:cNvPr id="7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066956AC-056B-4493-B50F-3248B7D02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29" y="3916121"/>
              <a:ext cx="730998" cy="77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5FE20435-B5FD-493B-9415-5D76F4000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927" y="3916121"/>
              <a:ext cx="730998" cy="77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6CBE8170-F96E-47EF-8AC5-69BE3122C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28" y="4191987"/>
              <a:ext cx="730998" cy="77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1A9B76-CFEF-4B81-86B5-72537ED984EA}"/>
              </a:ext>
            </a:extLst>
          </p:cNvPr>
          <p:cNvSpPr/>
          <p:nvPr/>
        </p:nvSpPr>
        <p:spPr>
          <a:xfrm>
            <a:off x="619126" y="2040201"/>
            <a:ext cx="620713" cy="1110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N</a:t>
            </a:r>
          </a:p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7FFA2BC-B3D6-49E5-BCF3-9CA3BE8B0BB8}"/>
              </a:ext>
            </a:extLst>
          </p:cNvPr>
          <p:cNvSpPr/>
          <p:nvPr/>
        </p:nvSpPr>
        <p:spPr>
          <a:xfrm>
            <a:off x="627065" y="4184083"/>
            <a:ext cx="619125" cy="1400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L</a:t>
            </a:r>
          </a:p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G</a:t>
            </a:r>
          </a:p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U</a:t>
            </a:r>
          </a:p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s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xmlns="" id="{A9AE5A51-7710-4AD3-9D36-DE7CA75B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1887801"/>
            <a:ext cx="7829551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22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Transition plans to be submitted to DBM for evaluation and approval </a:t>
            </a:r>
            <a:r>
              <a:rPr lang="en-US" altLang="en-US" sz="2200" b="1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within 120 days </a:t>
            </a:r>
            <a:r>
              <a:rPr lang="en-US" altLang="en-US" sz="22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from </a:t>
            </a:r>
            <a:r>
              <a:rPr lang="en-US" altLang="en-US" sz="2200" u="sng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effectivity</a:t>
            </a:r>
            <a:r>
              <a:rPr lang="en-US" altLang="en-US" sz="22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of EO</a:t>
            </a: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22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DILG, NEDA, DOF, and DAP to provide technical assistance to departments/agencies concerned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xmlns="" id="{B8645DFB-EB08-488D-8265-32C27241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3919765"/>
            <a:ext cx="7829551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AU" altLang="en-US" sz="2200" dirty="0">
                <a:latin typeface="Franklin Gothic Medium Cond" panose="020B0606030402020204" pitchFamily="34" charset="0"/>
                <a:cs typeface="Tahoma" panose="020B0604030504040204" pitchFamily="34" charset="0"/>
              </a:rPr>
              <a:t>To prepare respective transition plans upon finalization of transition plans of NGAs concerned</a:t>
            </a:r>
          </a:p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AU" altLang="en-US" sz="2200" dirty="0">
                <a:latin typeface="Franklin Gothic Medium Cond" panose="020B0606030402020204" pitchFamily="34" charset="0"/>
                <a:cs typeface="Tahoma" panose="020B0604030504040204" pitchFamily="34" charset="0"/>
              </a:rPr>
              <a:t>LGUs </a:t>
            </a:r>
            <a:r>
              <a:rPr lang="en-AU" altLang="en-US" sz="2200" dirty="0" smtClean="0">
                <a:latin typeface="Franklin Gothic Medium Cond" panose="020B0606030402020204" pitchFamily="34" charset="0"/>
                <a:cs typeface="Tahoma" panose="020B0604030504040204" pitchFamily="34" charset="0"/>
              </a:rPr>
              <a:t>to </a:t>
            </a:r>
            <a:r>
              <a:rPr lang="en-AU" altLang="en-US" sz="2200" dirty="0">
                <a:latin typeface="Franklin Gothic Medium Cond" panose="020B0606030402020204" pitchFamily="34" charset="0"/>
                <a:cs typeface="Tahoma" panose="020B0604030504040204" pitchFamily="34" charset="0"/>
              </a:rPr>
              <a:t>ensure alignment and consistency with NGA transition plans</a:t>
            </a:r>
          </a:p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AU" altLang="en-US" sz="2200" dirty="0">
                <a:latin typeface="Franklin Gothic Medium Cond" panose="020B0606030402020204" pitchFamily="34" charset="0"/>
                <a:cs typeface="Tahoma" panose="020B0604030504040204" pitchFamily="34" charset="0"/>
              </a:rPr>
              <a:t>LGUs may consult and collaborate with DILG, NEDA, DOF, and DAP in the formulation/development of their transition plans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3C57583-E19F-484A-8E23-4A8A10477EEF}"/>
              </a:ext>
            </a:extLst>
          </p:cNvPr>
          <p:cNvCxnSpPr>
            <a:cxnSpLocks/>
          </p:cNvCxnSpPr>
          <p:nvPr/>
        </p:nvCxnSpPr>
        <p:spPr>
          <a:xfrm>
            <a:off x="619125" y="3583856"/>
            <a:ext cx="1096327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2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3"/>
            <a:ext cx="12192000" cy="659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ESTABLISHMENT OF GROWTH EQUALIZATION FUND (SEC. 6)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3B2ACAB-1014-4FB7-997D-39A208AC0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70" y="1914832"/>
            <a:ext cx="6829059" cy="24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36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Growth Equalization Fund (GEF) shall be </a:t>
            </a:r>
            <a:r>
              <a:rPr lang="en-US" altLang="en-US" sz="3600" dirty="0" smtClean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established starting FY 2022 to address the vertical and horizontal fiscal imbalance across LGUs</a:t>
            </a:r>
          </a:p>
        </p:txBody>
      </p:sp>
      <p:pic>
        <p:nvPicPr>
          <p:cNvPr id="4" name="Graphic 2" descr="Coins">
            <a:extLst>
              <a:ext uri="{FF2B5EF4-FFF2-40B4-BE49-F238E27FC236}">
                <a16:creationId xmlns:a16="http://schemas.microsoft.com/office/drawing/2014/main" xmlns="" id="{07231D6A-C35F-4462-B33F-401F8CC38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13773" y="1914831"/>
            <a:ext cx="3359770" cy="34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2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E6272121-C7CE-49A5-910B-7EF7FC1618D7}"/>
              </a:ext>
            </a:extLst>
          </p:cNvPr>
          <p:cNvCxnSpPr>
            <a:cxnSpLocks/>
          </p:cNvCxnSpPr>
          <p:nvPr/>
        </p:nvCxnSpPr>
        <p:spPr>
          <a:xfrm>
            <a:off x="4470725" y="4908973"/>
            <a:ext cx="7278885" cy="18285"/>
          </a:xfrm>
          <a:prstGeom prst="line">
            <a:avLst/>
          </a:prstGeom>
          <a:ln w="15875">
            <a:solidFill>
              <a:srgbClr val="00206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A5C66D9B-0727-4F8E-B9EE-5F32165A994D}"/>
              </a:ext>
            </a:extLst>
          </p:cNvPr>
          <p:cNvCxnSpPr>
            <a:cxnSpLocks/>
          </p:cNvCxnSpPr>
          <p:nvPr/>
        </p:nvCxnSpPr>
        <p:spPr>
          <a:xfrm>
            <a:off x="5122658" y="2929105"/>
            <a:ext cx="6626952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34939" y="4589832"/>
            <a:ext cx="3654329" cy="711935"/>
            <a:chOff x="2951585" y="3838186"/>
            <a:chExt cx="2213091" cy="75561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Pentagon 22"/>
            <p:cNvSpPr/>
            <p:nvPr/>
          </p:nvSpPr>
          <p:spPr>
            <a:xfrm>
              <a:off x="3150471" y="3838186"/>
              <a:ext cx="2014205" cy="692209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2951585" y="3901683"/>
              <a:ext cx="2014209" cy="6921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148FC47C-0B6D-4549-A076-B390861D4450}"/>
              </a:ext>
            </a:extLst>
          </p:cNvPr>
          <p:cNvCxnSpPr>
            <a:cxnSpLocks/>
          </p:cNvCxnSpPr>
          <p:nvPr/>
        </p:nvCxnSpPr>
        <p:spPr>
          <a:xfrm>
            <a:off x="5619901" y="1290816"/>
            <a:ext cx="6101769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132554" y="2610005"/>
            <a:ext cx="4015249" cy="700100"/>
            <a:chOff x="3515603" y="2388529"/>
            <a:chExt cx="2260883" cy="75561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" name="Pentagon 25"/>
            <p:cNvSpPr/>
            <p:nvPr/>
          </p:nvSpPr>
          <p:spPr>
            <a:xfrm>
              <a:off x="3718783" y="2388529"/>
              <a:ext cx="2057703" cy="692209"/>
            </a:xfrm>
            <a:prstGeom prst="homePlat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27" name="Pentagon 26"/>
            <p:cNvSpPr/>
            <p:nvPr/>
          </p:nvSpPr>
          <p:spPr>
            <a:xfrm>
              <a:off x="3515603" y="2452025"/>
              <a:ext cx="2057658" cy="692115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176119" y="987636"/>
            <a:ext cx="4365163" cy="665986"/>
            <a:chOff x="4114237" y="938872"/>
            <a:chExt cx="2253509" cy="75561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Pentagon 28"/>
            <p:cNvSpPr/>
            <p:nvPr/>
          </p:nvSpPr>
          <p:spPr>
            <a:xfrm>
              <a:off x="4316755" y="938872"/>
              <a:ext cx="2050991" cy="692209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30" name="Pentagon 29"/>
            <p:cNvSpPr/>
            <p:nvPr/>
          </p:nvSpPr>
          <p:spPr>
            <a:xfrm>
              <a:off x="4114237" y="1002369"/>
              <a:ext cx="2050376" cy="692114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20" name="Freeform 19"/>
          <p:cNvSpPr/>
          <p:nvPr/>
        </p:nvSpPr>
        <p:spPr>
          <a:xfrm>
            <a:off x="18635" y="670561"/>
            <a:ext cx="5082016" cy="5516880"/>
          </a:xfrm>
          <a:custGeom>
            <a:avLst/>
            <a:gdLst>
              <a:gd name="connsiteX0" fmla="*/ 4939469 w 4939469"/>
              <a:gd name="connsiteY0" fmla="*/ 8545 h 6947730"/>
              <a:gd name="connsiteX1" fmla="*/ 0 w 4939469"/>
              <a:gd name="connsiteY1" fmla="*/ 0 h 6947730"/>
              <a:gd name="connsiteX2" fmla="*/ 0 w 4939469"/>
              <a:gd name="connsiteY2" fmla="*/ 6947730 h 6947730"/>
              <a:gd name="connsiteX3" fmla="*/ 2333002 w 4939469"/>
              <a:gd name="connsiteY3" fmla="*/ 6905001 h 6947730"/>
              <a:gd name="connsiteX4" fmla="*/ 4939469 w 4939469"/>
              <a:gd name="connsiteY4" fmla="*/ 8545 h 6947730"/>
              <a:gd name="connsiteX0" fmla="*/ 4939469 w 4939469"/>
              <a:gd name="connsiteY0" fmla="*/ 8545 h 8042238"/>
              <a:gd name="connsiteX1" fmla="*/ 0 w 4939469"/>
              <a:gd name="connsiteY1" fmla="*/ 0 h 8042238"/>
              <a:gd name="connsiteX2" fmla="*/ 0 w 4939469"/>
              <a:gd name="connsiteY2" fmla="*/ 6947730 h 8042238"/>
              <a:gd name="connsiteX3" fmla="*/ 1902697 w 4939469"/>
              <a:gd name="connsiteY3" fmla="*/ 8042238 h 8042238"/>
              <a:gd name="connsiteX4" fmla="*/ 4939469 w 4939469"/>
              <a:gd name="connsiteY4" fmla="*/ 8545 h 8042238"/>
              <a:gd name="connsiteX0" fmla="*/ 4939469 w 4939469"/>
              <a:gd name="connsiteY0" fmla="*/ 8545 h 8113955"/>
              <a:gd name="connsiteX1" fmla="*/ 0 w 4939469"/>
              <a:gd name="connsiteY1" fmla="*/ 0 h 8113955"/>
              <a:gd name="connsiteX2" fmla="*/ 0 w 4939469"/>
              <a:gd name="connsiteY2" fmla="*/ 6947730 h 8113955"/>
              <a:gd name="connsiteX3" fmla="*/ 1882207 w 4939469"/>
              <a:gd name="connsiteY3" fmla="*/ 8113955 h 8113955"/>
              <a:gd name="connsiteX4" fmla="*/ 4939469 w 4939469"/>
              <a:gd name="connsiteY4" fmla="*/ 8545 h 8113955"/>
              <a:gd name="connsiteX0" fmla="*/ 4939469 w 4939469"/>
              <a:gd name="connsiteY0" fmla="*/ 8545 h 8136194"/>
              <a:gd name="connsiteX1" fmla="*/ 0 w 4939469"/>
              <a:gd name="connsiteY1" fmla="*/ 0 h 8136194"/>
              <a:gd name="connsiteX2" fmla="*/ 0 w 4939469"/>
              <a:gd name="connsiteY2" fmla="*/ 8136194 h 8136194"/>
              <a:gd name="connsiteX3" fmla="*/ 1882207 w 4939469"/>
              <a:gd name="connsiteY3" fmla="*/ 8113955 h 8136194"/>
              <a:gd name="connsiteX4" fmla="*/ 4939469 w 4939469"/>
              <a:gd name="connsiteY4" fmla="*/ 8545 h 8136194"/>
              <a:gd name="connsiteX0" fmla="*/ 5380020 w 5380020"/>
              <a:gd name="connsiteY0" fmla="*/ 0 h 9305867"/>
              <a:gd name="connsiteX1" fmla="*/ 0 w 5380020"/>
              <a:gd name="connsiteY1" fmla="*/ 1169673 h 9305867"/>
              <a:gd name="connsiteX2" fmla="*/ 0 w 5380020"/>
              <a:gd name="connsiteY2" fmla="*/ 9305867 h 9305867"/>
              <a:gd name="connsiteX3" fmla="*/ 1882207 w 5380020"/>
              <a:gd name="connsiteY3" fmla="*/ 9283628 h 9305867"/>
              <a:gd name="connsiteX4" fmla="*/ 5380020 w 5380020"/>
              <a:gd name="connsiteY4" fmla="*/ 0 h 9305867"/>
              <a:gd name="connsiteX0" fmla="*/ 5380020 w 5380020"/>
              <a:gd name="connsiteY0" fmla="*/ 8544 h 9314411"/>
              <a:gd name="connsiteX1" fmla="*/ 10245 w 5380020"/>
              <a:gd name="connsiteY1" fmla="*/ 0 h 9314411"/>
              <a:gd name="connsiteX2" fmla="*/ 0 w 5380020"/>
              <a:gd name="connsiteY2" fmla="*/ 9314411 h 9314411"/>
              <a:gd name="connsiteX3" fmla="*/ 1882207 w 5380020"/>
              <a:gd name="connsiteY3" fmla="*/ 9292172 h 9314411"/>
              <a:gd name="connsiteX4" fmla="*/ 5380020 w 5380020"/>
              <a:gd name="connsiteY4" fmla="*/ 8544 h 931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0020" h="9314411">
                <a:moveTo>
                  <a:pt x="5380020" y="8544"/>
                </a:moveTo>
                <a:lnTo>
                  <a:pt x="10245" y="0"/>
                </a:lnTo>
                <a:lnTo>
                  <a:pt x="0" y="9314411"/>
                </a:lnTo>
                <a:lnTo>
                  <a:pt x="1882207" y="9292172"/>
                </a:lnTo>
                <a:lnTo>
                  <a:pt x="5380020" y="854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pic>
        <p:nvPicPr>
          <p:cNvPr id="2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1749">
            <a:off x="2369" y="2641901"/>
            <a:ext cx="8446579" cy="11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0"/>
          <p:cNvSpPr txBox="1">
            <a:spLocks noChangeArrowheads="1"/>
          </p:cNvSpPr>
          <p:nvPr/>
        </p:nvSpPr>
        <p:spPr bwMode="auto">
          <a:xfrm>
            <a:off x="101461" y="1120676"/>
            <a:ext cx="38609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Franklin Gothic Demi Cond" panose="020B0706030402020204" pitchFamily="34" charset="0"/>
                <a:ea typeface="Adobe Gothic Std B"/>
                <a:cs typeface="Arial" panose="020B0604020202020204" pitchFamily="34" charset="0"/>
              </a:rPr>
              <a:t>OUTLINE OF PRESENTATION</a:t>
            </a:r>
          </a:p>
        </p:txBody>
      </p:sp>
      <p:sp>
        <p:nvSpPr>
          <p:cNvPr id="35" name="Text 61">
            <a:extLst>
              <a:ext uri="{FF2B5EF4-FFF2-40B4-BE49-F238E27FC236}">
                <a16:creationId xmlns:a16="http://schemas.microsoft.com/office/drawing/2014/main" xmlns="" id="{F495DD85-0401-4D45-9A33-85EC5E7F4345}"/>
              </a:ext>
            </a:extLst>
          </p:cNvPr>
          <p:cNvSpPr txBox="1"/>
          <p:nvPr/>
        </p:nvSpPr>
        <p:spPr bwMode="auto">
          <a:xfrm>
            <a:off x="6541283" y="4932264"/>
            <a:ext cx="5087551" cy="122257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400" dirty="0">
                <a:solidFill>
                  <a:srgbClr val="2A1304"/>
                </a:solidFill>
                <a:latin typeface="Franklin Gothic Medium Cond" panose="020B0606030402020204" pitchFamily="34" charset="0"/>
              </a:rPr>
              <a:t>Draft Executive Order on Full Devolution and Its Salient Features</a:t>
            </a:r>
          </a:p>
        </p:txBody>
      </p:sp>
      <p:sp>
        <p:nvSpPr>
          <p:cNvPr id="41" name="Text 52">
            <a:extLst>
              <a:ext uri="{FF2B5EF4-FFF2-40B4-BE49-F238E27FC236}">
                <a16:creationId xmlns:a16="http://schemas.microsoft.com/office/drawing/2014/main" xmlns="" id="{D058B27D-8AFC-4551-9C60-78B1C5F30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059" y="815423"/>
            <a:ext cx="546292" cy="44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1</a:t>
            </a:r>
          </a:p>
        </p:txBody>
      </p:sp>
      <p:sp>
        <p:nvSpPr>
          <p:cNvPr id="48" name="Text 52">
            <a:extLst>
              <a:ext uri="{FF2B5EF4-FFF2-40B4-BE49-F238E27FC236}">
                <a16:creationId xmlns:a16="http://schemas.microsoft.com/office/drawing/2014/main" xmlns="" id="{AA61D14A-67A0-40B7-98E4-3DB866CE6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282" y="2466316"/>
            <a:ext cx="403360" cy="40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2</a:t>
            </a:r>
          </a:p>
        </p:txBody>
      </p:sp>
      <p:sp>
        <p:nvSpPr>
          <p:cNvPr id="49" name="Text 61">
            <a:extLst>
              <a:ext uri="{FF2B5EF4-FFF2-40B4-BE49-F238E27FC236}">
                <a16:creationId xmlns:a16="http://schemas.microsoft.com/office/drawing/2014/main" xmlns="" id="{112DF283-A24F-4A93-A0A0-BEB44CE835EF}"/>
              </a:ext>
            </a:extLst>
          </p:cNvPr>
          <p:cNvSpPr txBox="1"/>
          <p:nvPr/>
        </p:nvSpPr>
        <p:spPr bwMode="auto">
          <a:xfrm>
            <a:off x="6545058" y="2929105"/>
            <a:ext cx="4938347" cy="143372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PH" sz="2400" dirty="0">
                <a:solidFill>
                  <a:srgbClr val="2A1304"/>
                </a:solidFill>
                <a:latin typeface="Franklin Gothic Medium Cond"/>
              </a:rPr>
              <a:t>Full Devolution as Measure to Mitigate Impact of Supreme Court Ruling </a:t>
            </a:r>
            <a:r>
              <a:rPr lang="en-PH" sz="2400" dirty="0" smtClean="0">
                <a:solidFill>
                  <a:srgbClr val="2A1304"/>
                </a:solidFill>
                <a:latin typeface="Franklin Gothic Medium Cond"/>
              </a:rPr>
              <a:t>in</a:t>
            </a:r>
            <a:r>
              <a:rPr lang="en-PH" sz="2400" dirty="0">
                <a:solidFill>
                  <a:srgbClr val="2A1304"/>
                </a:solidFill>
                <a:latin typeface="Franklin Gothic Medium Cond"/>
              </a:rPr>
              <a:t> the Mandanas Case</a:t>
            </a:r>
            <a:endParaRPr lang="en-US" sz="2400" dirty="0">
              <a:solidFill>
                <a:srgbClr val="2A1304"/>
              </a:solidFill>
              <a:latin typeface="Franklin Gothic Medium Cond"/>
            </a:endParaRPr>
          </a:p>
        </p:txBody>
      </p:sp>
      <p:sp>
        <p:nvSpPr>
          <p:cNvPr id="62" name="Text 52">
            <a:extLst>
              <a:ext uri="{FF2B5EF4-FFF2-40B4-BE49-F238E27FC236}">
                <a16:creationId xmlns:a16="http://schemas.microsoft.com/office/drawing/2014/main" xmlns="" id="{41C22FE9-54A7-44FA-A1B7-D7D0463B4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507" y="4397225"/>
            <a:ext cx="403360" cy="40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3</a:t>
            </a:r>
          </a:p>
        </p:txBody>
      </p:sp>
      <p:sp>
        <p:nvSpPr>
          <p:cNvPr id="63" name="Text 61">
            <a:extLst>
              <a:ext uri="{FF2B5EF4-FFF2-40B4-BE49-F238E27FC236}">
                <a16:creationId xmlns:a16="http://schemas.microsoft.com/office/drawing/2014/main" xmlns="" id="{EEA2F693-B99D-4592-9D5B-8B6957AE3FC2}"/>
              </a:ext>
            </a:extLst>
          </p:cNvPr>
          <p:cNvSpPr txBox="1"/>
          <p:nvPr/>
        </p:nvSpPr>
        <p:spPr bwMode="auto">
          <a:xfrm>
            <a:off x="6589687" y="1397937"/>
            <a:ext cx="5159923" cy="63755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rgbClr val="2A1304"/>
                </a:solidFill>
                <a:latin typeface="Franklin Gothic Medium Cond" panose="020B0606030402020204" pitchFamily="34" charset="0"/>
              </a:rPr>
              <a:t>Internal Revenue Allotment and the Supreme Court Ruling </a:t>
            </a:r>
            <a:r>
              <a:rPr lang="en-US" sz="2400" dirty="0" smtClean="0">
                <a:solidFill>
                  <a:srgbClr val="2A1304"/>
                </a:solidFill>
                <a:latin typeface="Franklin Gothic Medium Cond" panose="020B0606030402020204" pitchFamily="34" charset="0"/>
              </a:rPr>
              <a:t>in </a:t>
            </a:r>
            <a:r>
              <a:rPr lang="en-US" sz="2400" dirty="0">
                <a:solidFill>
                  <a:srgbClr val="2A1304"/>
                </a:solidFill>
                <a:latin typeface="Franklin Gothic Medium Cond" panose="020B0606030402020204" pitchFamily="34" charset="0"/>
              </a:rPr>
              <a:t>the Mandanas Case</a:t>
            </a:r>
          </a:p>
        </p:txBody>
      </p:sp>
    </p:spTree>
    <p:extLst>
      <p:ext uri="{BB962C8B-B14F-4D97-AF65-F5344CB8AC3E}">
        <p14:creationId xmlns:p14="http://schemas.microsoft.com/office/powerpoint/2010/main" val="1349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8" grpId="0"/>
      <p:bldP spid="49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3"/>
            <a:ext cx="12192000" cy="659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CREATION OF COMMITTEE ON DEVOLUTION (SEC. 7)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3B2ACAB-1014-4FB7-997D-39A208AC0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70" y="1914832"/>
            <a:ext cx="10958461" cy="24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Committee to monitor and evaluate the status of the implementation of devolution transition plans and submit report to OP 3 years after 2022 </a:t>
            </a: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endParaRPr lang="en-US" altLang="en-US" sz="24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be headed by the Executive Secretary and composed of the following members:</a:t>
            </a:r>
          </a:p>
          <a:p>
            <a:pPr lvl="1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Secretary of Budget and Management</a:t>
            </a:r>
          </a:p>
          <a:p>
            <a:pPr lvl="1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Secretary of the Interior and Local Government</a:t>
            </a:r>
          </a:p>
          <a:p>
            <a:pPr lvl="1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Secretary of Socioeconomic Planning</a:t>
            </a:r>
          </a:p>
          <a:p>
            <a:pPr lvl="1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Secretary of Finance</a:t>
            </a:r>
          </a:p>
          <a:p>
            <a:pPr lvl="1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Heads of the League of Provinces/Cities/Municipalities of the Philippines, Liga ng mga Barangay </a:t>
            </a:r>
            <a:r>
              <a:rPr lang="en-US" altLang="en-US" sz="2400" dirty="0" err="1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</a:t>
            </a: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Pilipinas</a:t>
            </a: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and Union of Local Authorities of the Philippines</a:t>
            </a:r>
          </a:p>
        </p:txBody>
      </p:sp>
    </p:spTree>
    <p:extLst>
      <p:ext uri="{BB962C8B-B14F-4D97-AF65-F5344CB8AC3E}">
        <p14:creationId xmlns:p14="http://schemas.microsoft.com/office/powerpoint/2010/main" val="34315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3"/>
            <a:ext cx="12192000" cy="659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CAPACITY DEVELOPMENT FOR LGUs (SEC. 8)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A660730-EE0C-4FD6-9464-65993CFE6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31" y="2107077"/>
            <a:ext cx="3000739" cy="225055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C748086-588F-4DC8-B027-F62940D2E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80" y="2090338"/>
            <a:ext cx="2468024" cy="2284032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3312203-1AD0-4790-939F-C4350718F3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r="10815" b="10814"/>
          <a:stretch/>
        </p:blipFill>
        <p:spPr>
          <a:xfrm>
            <a:off x="521264" y="1961312"/>
            <a:ext cx="3000739" cy="254208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6F7249C-AAD9-4011-9107-12914E3066A3}"/>
              </a:ext>
            </a:extLst>
          </p:cNvPr>
          <p:cNvSpPr/>
          <p:nvPr/>
        </p:nvSpPr>
        <p:spPr>
          <a:xfrm>
            <a:off x="442431" y="4524790"/>
            <a:ext cx="3158407" cy="1079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>
                <a:latin typeface="Franklin Gothic Medium Cond" panose="020B0606030402020204" pitchFamily="34" charset="0"/>
              </a:rPr>
              <a:t>Shall harmonize all needed capacity development interventions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ED9BA91-ACF4-4C0D-BD0E-6C6E8C4E7DD1}"/>
              </a:ext>
            </a:extLst>
          </p:cNvPr>
          <p:cNvSpPr/>
          <p:nvPr/>
        </p:nvSpPr>
        <p:spPr>
          <a:xfrm>
            <a:off x="4516796" y="4524788"/>
            <a:ext cx="3158407" cy="1079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>
                <a:latin typeface="Franklin Gothic Medium Cond" panose="020B0606030402020204" pitchFamily="34" charset="0"/>
              </a:rPr>
              <a:t>Shall strengthen capabilities of local chief executives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E7759CA-63F2-4BDE-8DC0-7F78BA3F95F1}"/>
              </a:ext>
            </a:extLst>
          </p:cNvPr>
          <p:cNvSpPr/>
          <p:nvPr/>
        </p:nvSpPr>
        <p:spPr>
          <a:xfrm>
            <a:off x="8656188" y="4524789"/>
            <a:ext cx="3158407" cy="1079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dirty="0">
                <a:latin typeface="Franklin Gothic Medium Cond" panose="020B0606030402020204" pitchFamily="34" charset="0"/>
              </a:rPr>
              <a:t>Shall conduct programs regarding revenue generation and fiscal management</a:t>
            </a:r>
          </a:p>
        </p:txBody>
      </p:sp>
    </p:spTree>
    <p:extLst>
      <p:ext uri="{BB962C8B-B14F-4D97-AF65-F5344CB8AC3E}">
        <p14:creationId xmlns:p14="http://schemas.microsoft.com/office/powerpoint/2010/main" val="26559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3"/>
            <a:ext cx="12192000" cy="659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CAPACITY DEVELOPMENT FOR LGUs (SEC. 8)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CEBAE7C-43CC-48EB-9800-6976B10F5112}"/>
              </a:ext>
            </a:extLst>
          </p:cNvPr>
          <p:cNvSpPr txBox="1">
            <a:spLocks/>
          </p:cNvSpPr>
          <p:nvPr/>
        </p:nvSpPr>
        <p:spPr>
          <a:xfrm>
            <a:off x="726555" y="2086757"/>
            <a:ext cx="10738891" cy="2493169"/>
          </a:xfrm>
          <a:prstGeom prst="rect">
            <a:avLst/>
          </a:prstGeom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LGUs to formulate respective Capacity Development Agenda based on framework and guidelines to be issued by DILG-LGA </a:t>
            </a:r>
          </a:p>
          <a:p>
            <a:pPr marL="214313" indent="-214313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LGUs may enter into memorandum of agreements with NGAs for the provision of technical assistance</a:t>
            </a:r>
          </a:p>
          <a:p>
            <a:pPr algn="just">
              <a:lnSpc>
                <a:spcPct val="90000"/>
              </a:lnSpc>
              <a:spcBef>
                <a:spcPts val="422"/>
              </a:spcBef>
              <a:defRPr/>
            </a:pPr>
            <a:endParaRPr lang="en-US" altLang="en-US" sz="32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641130"/>
            <a:ext cx="12192000" cy="13288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Franklin Gothic Demi Cond"/>
                <a:cs typeface="Times New Roman"/>
              </a:rPr>
              <a:t>STRENGTHENING PLANNING, INVESTMENT PROGRAMMING AND BUDGETING LINKAGE AND MONITORING AND EVALUATION SYSTEMS (SEC. 9)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1651EE4-B1CF-48D5-83F0-0A875EE94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314" y="2209126"/>
            <a:ext cx="7286625" cy="29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2400" b="1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Vertical and horizontal linkages</a:t>
            </a: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across different levels of government in development planning, investment programming and budgeting to be strengthened, and areas of convergence to be identified</a:t>
            </a: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endParaRPr lang="en-US" altLang="en-US" sz="20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24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Likewise, results-based monitoring and evaluation systems shall be in place and strengthened to ensure purposive conduct of evaluations in the performance and delivery of devolved functions and services.</a:t>
            </a:r>
            <a:endParaRPr lang="en-US" altLang="en-US" sz="24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endParaRPr lang="en-US" altLang="en-US" sz="24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endParaRPr lang="en-PH" altLang="en-US" sz="7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" name="Graphic 16" descr="Blockchain">
            <a:extLst>
              <a:ext uri="{FF2B5EF4-FFF2-40B4-BE49-F238E27FC236}">
                <a16:creationId xmlns:a16="http://schemas.microsoft.com/office/drawing/2014/main" xmlns="" id="{C7E9A110-4376-40AE-80CB-6B955C694B52}"/>
              </a:ext>
            </a:extLst>
          </p:cNvPr>
          <p:cNvGrpSpPr>
            <a:grpSpLocks/>
          </p:cNvGrpSpPr>
          <p:nvPr/>
        </p:nvGrpSpPr>
        <p:grpSpPr bwMode="auto">
          <a:xfrm>
            <a:off x="598489" y="2662074"/>
            <a:ext cx="3248025" cy="2219325"/>
            <a:chOff x="5014706" y="1625226"/>
            <a:chExt cx="781050" cy="771524"/>
          </a:xfrm>
        </p:grpSpPr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xmlns="" id="{F5F3E409-3984-4DFE-94A9-95D2F5CD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706" y="2146948"/>
              <a:ext cx="143160" cy="249802"/>
            </a:xfrm>
            <a:custGeom>
              <a:avLst/>
              <a:gdLst>
                <a:gd name="T0" fmla="*/ 0 w 143160"/>
                <a:gd name="T1" fmla="*/ 15250 h 249802"/>
                <a:gd name="T2" fmla="*/ 0 w 143160"/>
                <a:gd name="T3" fmla="*/ 163030 h 249802"/>
                <a:gd name="T4" fmla="*/ 143161 w 143160"/>
                <a:gd name="T5" fmla="*/ 249803 h 249802"/>
                <a:gd name="T6" fmla="*/ 143161 w 143160"/>
                <a:gd name="T7" fmla="*/ 86735 h 249802"/>
                <a:gd name="T8" fmla="*/ 0 w 143160"/>
                <a:gd name="T9" fmla="*/ 0 h 249802"/>
                <a:gd name="T10" fmla="*/ 0 w 143160"/>
                <a:gd name="T11" fmla="*/ 15250 h 249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160" h="249802">
                  <a:moveTo>
                    <a:pt x="0" y="15250"/>
                  </a:moveTo>
                  <a:lnTo>
                    <a:pt x="0" y="163030"/>
                  </a:lnTo>
                  <a:lnTo>
                    <a:pt x="143161" y="249803"/>
                  </a:lnTo>
                  <a:lnTo>
                    <a:pt x="143161" y="86735"/>
                  </a:lnTo>
                  <a:lnTo>
                    <a:pt x="0" y="0"/>
                  </a:lnTo>
                  <a:lnTo>
                    <a:pt x="0" y="15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xmlns="" id="{A0F06753-DF36-4B60-AE8A-6D942A6E5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595" y="2146862"/>
              <a:ext cx="143160" cy="249888"/>
            </a:xfrm>
            <a:custGeom>
              <a:avLst/>
              <a:gdLst>
                <a:gd name="T0" fmla="*/ 0 w 143160"/>
                <a:gd name="T1" fmla="*/ 249888 h 249888"/>
                <a:gd name="T2" fmla="*/ 143161 w 143160"/>
                <a:gd name="T3" fmla="*/ 163116 h 249888"/>
                <a:gd name="T4" fmla="*/ 143161 w 143160"/>
                <a:gd name="T5" fmla="*/ 0 h 249888"/>
                <a:gd name="T6" fmla="*/ 0 w 143160"/>
                <a:gd name="T7" fmla="*/ 86725 h 249888"/>
                <a:gd name="T8" fmla="*/ 0 w 143160"/>
                <a:gd name="T9" fmla="*/ 249888 h 249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160" h="249888">
                  <a:moveTo>
                    <a:pt x="0" y="249888"/>
                  </a:moveTo>
                  <a:lnTo>
                    <a:pt x="143161" y="163116"/>
                  </a:lnTo>
                  <a:lnTo>
                    <a:pt x="143161" y="0"/>
                  </a:lnTo>
                  <a:lnTo>
                    <a:pt x="0" y="86725"/>
                  </a:lnTo>
                  <a:lnTo>
                    <a:pt x="0" y="2498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xmlns="" id="{BC5656B2-5E28-4E41-A017-82A040933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831" y="1739297"/>
              <a:ext cx="143160" cy="249783"/>
            </a:xfrm>
            <a:custGeom>
              <a:avLst/>
              <a:gdLst>
                <a:gd name="T0" fmla="*/ 39653 w 143160"/>
                <a:gd name="T1" fmla="*/ 99203 h 249783"/>
                <a:gd name="T2" fmla="*/ 56074 w 143160"/>
                <a:gd name="T3" fmla="*/ 95479 h 249783"/>
                <a:gd name="T4" fmla="*/ 94184 w 143160"/>
                <a:gd name="T5" fmla="*/ 133568 h 249783"/>
                <a:gd name="T6" fmla="*/ 72514 w 143160"/>
                <a:gd name="T7" fmla="*/ 167954 h 249783"/>
                <a:gd name="T8" fmla="*/ 36509 w 143160"/>
                <a:gd name="T9" fmla="*/ 185156 h 249783"/>
                <a:gd name="T10" fmla="*/ 143161 w 143160"/>
                <a:gd name="T11" fmla="*/ 249784 h 249783"/>
                <a:gd name="T12" fmla="*/ 143161 w 143160"/>
                <a:gd name="T13" fmla="*/ 86725 h 249783"/>
                <a:gd name="T14" fmla="*/ 0 w 143160"/>
                <a:gd name="T15" fmla="*/ 0 h 249783"/>
                <a:gd name="T16" fmla="*/ 0 w 143160"/>
                <a:gd name="T17" fmla="*/ 118110 h 249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160" h="249783">
                  <a:moveTo>
                    <a:pt x="39653" y="99203"/>
                  </a:moveTo>
                  <a:cubicBezTo>
                    <a:pt x="44775" y="96738"/>
                    <a:pt x="50389" y="95464"/>
                    <a:pt x="56074" y="95479"/>
                  </a:cubicBezTo>
                  <a:cubicBezTo>
                    <a:pt x="77115" y="95473"/>
                    <a:pt x="94178" y="112525"/>
                    <a:pt x="94184" y="133568"/>
                  </a:cubicBezTo>
                  <a:cubicBezTo>
                    <a:pt x="94189" y="148248"/>
                    <a:pt x="85758" y="161624"/>
                    <a:pt x="72514" y="167954"/>
                  </a:cubicBezTo>
                  <a:lnTo>
                    <a:pt x="36509" y="185156"/>
                  </a:lnTo>
                  <a:lnTo>
                    <a:pt x="143161" y="249784"/>
                  </a:lnTo>
                  <a:lnTo>
                    <a:pt x="143161" y="86725"/>
                  </a:lnTo>
                  <a:lnTo>
                    <a:pt x="0" y="0"/>
                  </a:lnTo>
                  <a:lnTo>
                    <a:pt x="0" y="118110"/>
                  </a:lnTo>
                  <a:lnTo>
                    <a:pt x="39653" y="99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xmlns="" id="{E20CA30F-9B85-4AE9-AE57-97218EE8D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470" y="1739202"/>
              <a:ext cx="143160" cy="249878"/>
            </a:xfrm>
            <a:custGeom>
              <a:avLst/>
              <a:gdLst>
                <a:gd name="T0" fmla="*/ 0 w 143160"/>
                <a:gd name="T1" fmla="*/ 86725 h 249878"/>
                <a:gd name="T2" fmla="*/ 0 w 143160"/>
                <a:gd name="T3" fmla="*/ 249879 h 249878"/>
                <a:gd name="T4" fmla="*/ 106680 w 143160"/>
                <a:gd name="T5" fmla="*/ 185242 h 249878"/>
                <a:gd name="T6" fmla="*/ 70685 w 143160"/>
                <a:gd name="T7" fmla="*/ 168040 h 249878"/>
                <a:gd name="T8" fmla="*/ 52768 w 143160"/>
                <a:gd name="T9" fmla="*/ 117225 h 249878"/>
                <a:gd name="T10" fmla="*/ 87087 w 143160"/>
                <a:gd name="T11" fmla="*/ 95574 h 249878"/>
                <a:gd name="T12" fmla="*/ 103518 w 143160"/>
                <a:gd name="T13" fmla="*/ 99317 h 249878"/>
                <a:gd name="T14" fmla="*/ 143161 w 143160"/>
                <a:gd name="T15" fmla="*/ 118243 h 249878"/>
                <a:gd name="T16" fmla="*/ 143161 w 143160"/>
                <a:gd name="T17" fmla="*/ 0 h 2498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160" h="249878">
                  <a:moveTo>
                    <a:pt x="0" y="86725"/>
                  </a:moveTo>
                  <a:lnTo>
                    <a:pt x="0" y="249879"/>
                  </a:lnTo>
                  <a:lnTo>
                    <a:pt x="106680" y="185242"/>
                  </a:lnTo>
                  <a:lnTo>
                    <a:pt x="70685" y="168040"/>
                  </a:lnTo>
                  <a:cubicBezTo>
                    <a:pt x="51705" y="158955"/>
                    <a:pt x="43684" y="136205"/>
                    <a:pt x="52768" y="117225"/>
                  </a:cubicBezTo>
                  <a:cubicBezTo>
                    <a:pt x="59093" y="104009"/>
                    <a:pt x="72436" y="95592"/>
                    <a:pt x="87087" y="95574"/>
                  </a:cubicBezTo>
                  <a:cubicBezTo>
                    <a:pt x="92776" y="95565"/>
                    <a:pt x="98393" y="96845"/>
                    <a:pt x="103518" y="99317"/>
                  </a:cubicBezTo>
                  <a:lnTo>
                    <a:pt x="143161" y="118243"/>
                  </a:lnTo>
                  <a:lnTo>
                    <a:pt x="143161" y="0"/>
                  </a:lnTo>
                  <a:lnTo>
                    <a:pt x="0" y="867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xmlns="" id="{93D61AD0-78CB-4AC6-9450-54EA9ECE7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831" y="1625226"/>
              <a:ext cx="304800" cy="184727"/>
            </a:xfrm>
            <a:custGeom>
              <a:avLst/>
              <a:gdLst>
                <a:gd name="T0" fmla="*/ 221447 w 304800"/>
                <a:gd name="T1" fmla="*/ 142885 h 184727"/>
                <a:gd name="T2" fmla="*/ 239220 w 304800"/>
                <a:gd name="T3" fmla="*/ 132083 h 184727"/>
                <a:gd name="T4" fmla="*/ 304800 w 304800"/>
                <a:gd name="T5" fmla="*/ 92364 h 184727"/>
                <a:gd name="T6" fmla="*/ 152400 w 304800"/>
                <a:gd name="T7" fmla="*/ 0 h 184727"/>
                <a:gd name="T8" fmla="*/ 86820 w 304800"/>
                <a:gd name="T9" fmla="*/ 39719 h 184727"/>
                <a:gd name="T10" fmla="*/ 69047 w 304800"/>
                <a:gd name="T11" fmla="*/ 50521 h 184727"/>
                <a:gd name="T12" fmla="*/ 0 w 304800"/>
                <a:gd name="T13" fmla="*/ 92364 h 184727"/>
                <a:gd name="T14" fmla="*/ 152400 w 304800"/>
                <a:gd name="T15" fmla="*/ 184728 h 184727"/>
                <a:gd name="T16" fmla="*/ 221447 w 304800"/>
                <a:gd name="T17" fmla="*/ 142885 h 1847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4800" h="184727">
                  <a:moveTo>
                    <a:pt x="221447" y="142885"/>
                  </a:moveTo>
                  <a:lnTo>
                    <a:pt x="239220" y="132083"/>
                  </a:lnTo>
                  <a:lnTo>
                    <a:pt x="304800" y="92364"/>
                  </a:lnTo>
                  <a:lnTo>
                    <a:pt x="152400" y="0"/>
                  </a:lnTo>
                  <a:lnTo>
                    <a:pt x="86820" y="39719"/>
                  </a:lnTo>
                  <a:lnTo>
                    <a:pt x="69047" y="50521"/>
                  </a:lnTo>
                  <a:lnTo>
                    <a:pt x="0" y="92364"/>
                  </a:lnTo>
                  <a:lnTo>
                    <a:pt x="152400" y="184728"/>
                  </a:lnTo>
                  <a:lnTo>
                    <a:pt x="221447" y="142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xmlns="" id="{7ABE60C1-B035-4884-A2D7-17F02D64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706" y="2055975"/>
              <a:ext cx="304800" cy="161705"/>
            </a:xfrm>
            <a:custGeom>
              <a:avLst/>
              <a:gdLst>
                <a:gd name="T0" fmla="*/ 239220 w 304800"/>
                <a:gd name="T1" fmla="*/ 108995 h 161705"/>
                <a:gd name="T2" fmla="*/ 304800 w 304800"/>
                <a:gd name="T3" fmla="*/ 69313 h 161705"/>
                <a:gd name="T4" fmla="*/ 190500 w 304800"/>
                <a:gd name="T5" fmla="*/ 0 h 161705"/>
                <a:gd name="T6" fmla="*/ 190500 w 304800"/>
                <a:gd name="T7" fmla="*/ 42863 h 161705"/>
                <a:gd name="T8" fmla="*/ 152400 w 304800"/>
                <a:gd name="T9" fmla="*/ 80963 h 161705"/>
                <a:gd name="T10" fmla="*/ 114300 w 304800"/>
                <a:gd name="T11" fmla="*/ 42863 h 161705"/>
                <a:gd name="T12" fmla="*/ 114300 w 304800"/>
                <a:gd name="T13" fmla="*/ 0 h 161705"/>
                <a:gd name="T14" fmla="*/ 86820 w 304800"/>
                <a:gd name="T15" fmla="*/ 16640 h 161705"/>
                <a:gd name="T16" fmla="*/ 69047 w 304800"/>
                <a:gd name="T17" fmla="*/ 27403 h 161705"/>
                <a:gd name="T18" fmla="*/ 0 w 304800"/>
                <a:gd name="T19" fmla="*/ 69313 h 161705"/>
                <a:gd name="T20" fmla="*/ 152400 w 304800"/>
                <a:gd name="T21" fmla="*/ 161706 h 161705"/>
                <a:gd name="T22" fmla="*/ 221447 w 304800"/>
                <a:gd name="T23" fmla="*/ 119796 h 1617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800" h="161705">
                  <a:moveTo>
                    <a:pt x="239220" y="108995"/>
                  </a:moveTo>
                  <a:lnTo>
                    <a:pt x="304800" y="69313"/>
                  </a:lnTo>
                  <a:lnTo>
                    <a:pt x="190500" y="0"/>
                  </a:lnTo>
                  <a:lnTo>
                    <a:pt x="190500" y="42863"/>
                  </a:lnTo>
                  <a:cubicBezTo>
                    <a:pt x="190500" y="63904"/>
                    <a:pt x="173442" y="80963"/>
                    <a:pt x="152400" y="80963"/>
                  </a:cubicBezTo>
                  <a:cubicBezTo>
                    <a:pt x="131358" y="80963"/>
                    <a:pt x="114300" y="63904"/>
                    <a:pt x="114300" y="42863"/>
                  </a:cubicBezTo>
                  <a:lnTo>
                    <a:pt x="114300" y="0"/>
                  </a:lnTo>
                  <a:lnTo>
                    <a:pt x="86820" y="16640"/>
                  </a:lnTo>
                  <a:lnTo>
                    <a:pt x="69047" y="27403"/>
                  </a:lnTo>
                  <a:lnTo>
                    <a:pt x="0" y="69313"/>
                  </a:lnTo>
                  <a:lnTo>
                    <a:pt x="152400" y="161706"/>
                  </a:lnTo>
                  <a:lnTo>
                    <a:pt x="221447" y="119796"/>
                  </a:lnTo>
                  <a:lnTo>
                    <a:pt x="239220" y="108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xmlns="" id="{62FE6FEB-A378-438B-BD54-C25CC7ECF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956" y="2055975"/>
              <a:ext cx="304800" cy="161705"/>
            </a:xfrm>
            <a:custGeom>
              <a:avLst/>
              <a:gdLst>
                <a:gd name="T0" fmla="*/ 239220 w 304800"/>
                <a:gd name="T1" fmla="*/ 108995 h 161705"/>
                <a:gd name="T2" fmla="*/ 304800 w 304800"/>
                <a:gd name="T3" fmla="*/ 69313 h 161705"/>
                <a:gd name="T4" fmla="*/ 190500 w 304800"/>
                <a:gd name="T5" fmla="*/ 0 h 161705"/>
                <a:gd name="T6" fmla="*/ 190500 w 304800"/>
                <a:gd name="T7" fmla="*/ 42863 h 161705"/>
                <a:gd name="T8" fmla="*/ 152400 w 304800"/>
                <a:gd name="T9" fmla="*/ 80963 h 161705"/>
                <a:gd name="T10" fmla="*/ 114300 w 304800"/>
                <a:gd name="T11" fmla="*/ 42863 h 161705"/>
                <a:gd name="T12" fmla="*/ 114300 w 304800"/>
                <a:gd name="T13" fmla="*/ 0 h 161705"/>
                <a:gd name="T14" fmla="*/ 86820 w 304800"/>
                <a:gd name="T15" fmla="*/ 16631 h 161705"/>
                <a:gd name="T16" fmla="*/ 69047 w 304800"/>
                <a:gd name="T17" fmla="*/ 27403 h 161705"/>
                <a:gd name="T18" fmla="*/ 0 w 304800"/>
                <a:gd name="T19" fmla="*/ 69313 h 161705"/>
                <a:gd name="T20" fmla="*/ 152400 w 304800"/>
                <a:gd name="T21" fmla="*/ 161706 h 161705"/>
                <a:gd name="T22" fmla="*/ 221447 w 304800"/>
                <a:gd name="T23" fmla="*/ 119796 h 1617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4800" h="161705">
                  <a:moveTo>
                    <a:pt x="239220" y="108995"/>
                  </a:moveTo>
                  <a:lnTo>
                    <a:pt x="304800" y="69313"/>
                  </a:lnTo>
                  <a:lnTo>
                    <a:pt x="190500" y="0"/>
                  </a:lnTo>
                  <a:lnTo>
                    <a:pt x="190500" y="42863"/>
                  </a:lnTo>
                  <a:cubicBezTo>
                    <a:pt x="190500" y="63904"/>
                    <a:pt x="173442" y="80963"/>
                    <a:pt x="152400" y="80963"/>
                  </a:cubicBezTo>
                  <a:cubicBezTo>
                    <a:pt x="131358" y="80963"/>
                    <a:pt x="114300" y="63904"/>
                    <a:pt x="114300" y="42863"/>
                  </a:cubicBezTo>
                  <a:lnTo>
                    <a:pt x="114300" y="0"/>
                  </a:lnTo>
                  <a:lnTo>
                    <a:pt x="86820" y="16631"/>
                  </a:lnTo>
                  <a:lnTo>
                    <a:pt x="69047" y="27403"/>
                  </a:lnTo>
                  <a:lnTo>
                    <a:pt x="0" y="69313"/>
                  </a:lnTo>
                  <a:lnTo>
                    <a:pt x="152400" y="161706"/>
                  </a:lnTo>
                  <a:lnTo>
                    <a:pt x="221447" y="119796"/>
                  </a:lnTo>
                  <a:lnTo>
                    <a:pt x="239220" y="108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xmlns="" id="{EEA8E6AA-F2A5-4B32-AFD0-11758EC99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956" y="2146948"/>
              <a:ext cx="143160" cy="249802"/>
            </a:xfrm>
            <a:custGeom>
              <a:avLst/>
              <a:gdLst>
                <a:gd name="T0" fmla="*/ 0 w 143160"/>
                <a:gd name="T1" fmla="*/ 15250 h 249802"/>
                <a:gd name="T2" fmla="*/ 0 w 143160"/>
                <a:gd name="T3" fmla="*/ 123568 h 249802"/>
                <a:gd name="T4" fmla="*/ 27699 w 143160"/>
                <a:gd name="T5" fmla="*/ 106566 h 249802"/>
                <a:gd name="T6" fmla="*/ 80105 w 143160"/>
                <a:gd name="T7" fmla="*/ 119110 h 249802"/>
                <a:gd name="T8" fmla="*/ 67561 w 143160"/>
                <a:gd name="T9" fmla="*/ 171517 h 249802"/>
                <a:gd name="T10" fmla="*/ 40957 w 143160"/>
                <a:gd name="T11" fmla="*/ 187890 h 249802"/>
                <a:gd name="T12" fmla="*/ 143161 w 143160"/>
                <a:gd name="T13" fmla="*/ 249803 h 249802"/>
                <a:gd name="T14" fmla="*/ 143161 w 143160"/>
                <a:gd name="T15" fmla="*/ 86735 h 249802"/>
                <a:gd name="T16" fmla="*/ 0 w 143160"/>
                <a:gd name="T17" fmla="*/ 0 h 2498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160" h="249802">
                  <a:moveTo>
                    <a:pt x="0" y="15250"/>
                  </a:moveTo>
                  <a:lnTo>
                    <a:pt x="0" y="123568"/>
                  </a:lnTo>
                  <a:lnTo>
                    <a:pt x="27699" y="106566"/>
                  </a:lnTo>
                  <a:cubicBezTo>
                    <a:pt x="45634" y="95558"/>
                    <a:pt x="69097" y="101175"/>
                    <a:pt x="80105" y="119110"/>
                  </a:cubicBezTo>
                  <a:cubicBezTo>
                    <a:pt x="91113" y="137046"/>
                    <a:pt x="85496" y="160509"/>
                    <a:pt x="67561" y="171517"/>
                  </a:cubicBezTo>
                  <a:lnTo>
                    <a:pt x="40957" y="187890"/>
                  </a:lnTo>
                  <a:lnTo>
                    <a:pt x="143161" y="249803"/>
                  </a:lnTo>
                  <a:lnTo>
                    <a:pt x="143161" y="86735"/>
                  </a:lnTo>
                  <a:lnTo>
                    <a:pt x="0" y="0"/>
                  </a:lnTo>
                  <a:lnTo>
                    <a:pt x="0" y="15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xmlns="" id="{1D568BA6-C1BD-4712-BAE6-26BD4B4C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345" y="2146862"/>
              <a:ext cx="143160" cy="249888"/>
            </a:xfrm>
            <a:custGeom>
              <a:avLst/>
              <a:gdLst>
                <a:gd name="T0" fmla="*/ 74828 w 143160"/>
                <a:gd name="T1" fmla="*/ 167307 h 249888"/>
                <a:gd name="T2" fmla="*/ 63955 w 143160"/>
                <a:gd name="T3" fmla="*/ 114533 h 249888"/>
                <a:gd name="T4" fmla="*/ 116243 w 143160"/>
                <a:gd name="T5" fmla="*/ 103346 h 249888"/>
                <a:gd name="T6" fmla="*/ 143161 w 143160"/>
                <a:gd name="T7" fmla="*/ 120777 h 249888"/>
                <a:gd name="T8" fmla="*/ 143161 w 143160"/>
                <a:gd name="T9" fmla="*/ 0 h 249888"/>
                <a:gd name="T10" fmla="*/ 0 w 143160"/>
                <a:gd name="T11" fmla="*/ 86725 h 249888"/>
                <a:gd name="T12" fmla="*/ 0 w 143160"/>
                <a:gd name="T13" fmla="*/ 249888 h 249888"/>
                <a:gd name="T14" fmla="*/ 104518 w 143160"/>
                <a:gd name="T15" fmla="*/ 186538 h 2498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160" h="249888">
                  <a:moveTo>
                    <a:pt x="74828" y="167307"/>
                  </a:moveTo>
                  <a:cubicBezTo>
                    <a:pt x="57253" y="155737"/>
                    <a:pt x="52385" y="132109"/>
                    <a:pt x="63955" y="114533"/>
                  </a:cubicBezTo>
                  <a:cubicBezTo>
                    <a:pt x="75401" y="97146"/>
                    <a:pt x="98684" y="92165"/>
                    <a:pt x="116243" y="103346"/>
                  </a:cubicBezTo>
                  <a:lnTo>
                    <a:pt x="143161" y="120777"/>
                  </a:lnTo>
                  <a:lnTo>
                    <a:pt x="143161" y="0"/>
                  </a:lnTo>
                  <a:lnTo>
                    <a:pt x="0" y="86725"/>
                  </a:lnTo>
                  <a:lnTo>
                    <a:pt x="0" y="249888"/>
                  </a:lnTo>
                  <a:lnTo>
                    <a:pt x="104518" y="186538"/>
                  </a:lnTo>
                  <a:lnTo>
                    <a:pt x="74828" y="16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xmlns="" id="{FDB190DE-9DC0-4C35-8E73-5090C15BB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67" y="2262967"/>
              <a:ext cx="305069" cy="124258"/>
            </a:xfrm>
            <a:custGeom>
              <a:avLst/>
              <a:gdLst>
                <a:gd name="T0" fmla="*/ 152073 w 305069"/>
                <a:gd name="T1" fmla="*/ 124258 h 124258"/>
                <a:gd name="T2" fmla="*/ 141720 w 305069"/>
                <a:gd name="T3" fmla="*/ 121201 h 124258"/>
                <a:gd name="T4" fmla="*/ 8960 w 305069"/>
                <a:gd name="T5" fmla="*/ 35209 h 124258"/>
                <a:gd name="T6" fmla="*/ 2896 w 305069"/>
                <a:gd name="T7" fmla="*/ 8960 h 124258"/>
                <a:gd name="T8" fmla="*/ 29145 w 305069"/>
                <a:gd name="T9" fmla="*/ 2896 h 124258"/>
                <a:gd name="T10" fmla="*/ 29668 w 305069"/>
                <a:gd name="T11" fmla="*/ 3234 h 124258"/>
                <a:gd name="T12" fmla="*/ 152350 w 305069"/>
                <a:gd name="T13" fmla="*/ 82691 h 124258"/>
                <a:gd name="T14" fmla="*/ 276051 w 305069"/>
                <a:gd name="T15" fmla="*/ 6787 h 124258"/>
                <a:gd name="T16" fmla="*/ 302254 w 305069"/>
                <a:gd name="T17" fmla="*/ 13064 h 124258"/>
                <a:gd name="T18" fmla="*/ 295977 w 305069"/>
                <a:gd name="T19" fmla="*/ 39267 h 124258"/>
                <a:gd name="T20" fmla="*/ 162027 w 305069"/>
                <a:gd name="T21" fmla="*/ 121449 h 124258"/>
                <a:gd name="T22" fmla="*/ 152073 w 305069"/>
                <a:gd name="T23" fmla="*/ 124258 h 1242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5069" h="124258">
                  <a:moveTo>
                    <a:pt x="152073" y="124258"/>
                  </a:moveTo>
                  <a:cubicBezTo>
                    <a:pt x="148400" y="124259"/>
                    <a:pt x="144804" y="123197"/>
                    <a:pt x="141720" y="121201"/>
                  </a:cubicBezTo>
                  <a:lnTo>
                    <a:pt x="8960" y="35209"/>
                  </a:lnTo>
                  <a:cubicBezTo>
                    <a:pt x="37" y="29635"/>
                    <a:pt x="-2678" y="17883"/>
                    <a:pt x="2896" y="8960"/>
                  </a:cubicBezTo>
                  <a:cubicBezTo>
                    <a:pt x="8470" y="37"/>
                    <a:pt x="20222" y="-2678"/>
                    <a:pt x="29145" y="2896"/>
                  </a:cubicBezTo>
                  <a:cubicBezTo>
                    <a:pt x="29321" y="3005"/>
                    <a:pt x="29495" y="3119"/>
                    <a:pt x="29668" y="3234"/>
                  </a:cubicBezTo>
                  <a:lnTo>
                    <a:pt x="152350" y="82691"/>
                  </a:lnTo>
                  <a:lnTo>
                    <a:pt x="276051" y="6787"/>
                  </a:lnTo>
                  <a:cubicBezTo>
                    <a:pt x="285019" y="1284"/>
                    <a:pt x="296751" y="4095"/>
                    <a:pt x="302254" y="13064"/>
                  </a:cubicBezTo>
                  <a:cubicBezTo>
                    <a:pt x="307757" y="22032"/>
                    <a:pt x="304946" y="33764"/>
                    <a:pt x="295977" y="39267"/>
                  </a:cubicBezTo>
                  <a:lnTo>
                    <a:pt x="162027" y="121449"/>
                  </a:lnTo>
                  <a:cubicBezTo>
                    <a:pt x="159031" y="123285"/>
                    <a:pt x="155587" y="124257"/>
                    <a:pt x="152073" y="1242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xmlns="" id="{B69F11C1-8A8A-48CC-8D59-2117149D7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056" y="1853817"/>
              <a:ext cx="179912" cy="264022"/>
            </a:xfrm>
            <a:custGeom>
              <a:avLst/>
              <a:gdLst>
                <a:gd name="T0" fmla="*/ 38100 w 179912"/>
                <a:gd name="T1" fmla="*/ 244973 h 264022"/>
                <a:gd name="T2" fmla="*/ 38100 w 179912"/>
                <a:gd name="T3" fmla="*/ 98812 h 264022"/>
                <a:gd name="T4" fmla="*/ 169069 w 179912"/>
                <a:gd name="T5" fmla="*/ 36252 h 264022"/>
                <a:gd name="T6" fmla="*/ 178046 w 179912"/>
                <a:gd name="T7" fmla="*/ 10844 h 264022"/>
                <a:gd name="T8" fmla="*/ 152638 w 179912"/>
                <a:gd name="T9" fmla="*/ 1866 h 264022"/>
                <a:gd name="T10" fmla="*/ 10849 w 179912"/>
                <a:gd name="T11" fmla="*/ 69618 h 264022"/>
                <a:gd name="T12" fmla="*/ 0 w 179912"/>
                <a:gd name="T13" fmla="*/ 86801 h 264022"/>
                <a:gd name="T14" fmla="*/ 0 w 179912"/>
                <a:gd name="T15" fmla="*/ 244973 h 264022"/>
                <a:gd name="T16" fmla="*/ 19050 w 179912"/>
                <a:gd name="T17" fmla="*/ 264023 h 264022"/>
                <a:gd name="T18" fmla="*/ 19050 w 179912"/>
                <a:gd name="T19" fmla="*/ 264023 h 264022"/>
                <a:gd name="T20" fmla="*/ 38100 w 179912"/>
                <a:gd name="T21" fmla="*/ 244973 h 2640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9912" h="264022">
                  <a:moveTo>
                    <a:pt x="38100" y="244973"/>
                  </a:moveTo>
                  <a:lnTo>
                    <a:pt x="38100" y="98812"/>
                  </a:lnTo>
                  <a:lnTo>
                    <a:pt x="169069" y="36252"/>
                  </a:lnTo>
                  <a:cubicBezTo>
                    <a:pt x="178564" y="31715"/>
                    <a:pt x="182583" y="20339"/>
                    <a:pt x="178046" y="10844"/>
                  </a:cubicBezTo>
                  <a:cubicBezTo>
                    <a:pt x="173509" y="1348"/>
                    <a:pt x="162134" y="-2671"/>
                    <a:pt x="152638" y="1866"/>
                  </a:cubicBezTo>
                  <a:lnTo>
                    <a:pt x="10849" y="69618"/>
                  </a:lnTo>
                  <a:cubicBezTo>
                    <a:pt x="4224" y="72777"/>
                    <a:pt x="5" y="79462"/>
                    <a:pt x="0" y="86801"/>
                  </a:cubicBezTo>
                  <a:lnTo>
                    <a:pt x="0" y="244973"/>
                  </a:lnTo>
                  <a:cubicBezTo>
                    <a:pt x="0" y="255494"/>
                    <a:pt x="8529" y="264023"/>
                    <a:pt x="19050" y="264023"/>
                  </a:cubicBezTo>
                  <a:cubicBezTo>
                    <a:pt x="29571" y="264023"/>
                    <a:pt x="38100" y="255494"/>
                    <a:pt x="38100" y="2449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  <p:sp>
          <p:nvSpPr>
            <p:cNvPr id="19" name="Freeform: Shape 24">
              <a:extLst>
                <a:ext uri="{FF2B5EF4-FFF2-40B4-BE49-F238E27FC236}">
                  <a16:creationId xmlns:a16="http://schemas.microsoft.com/office/drawing/2014/main" xmlns="" id="{E807F56C-D1B9-41D6-A209-7AD20829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493" y="1853864"/>
              <a:ext cx="179912" cy="263975"/>
            </a:xfrm>
            <a:custGeom>
              <a:avLst/>
              <a:gdLst>
                <a:gd name="T0" fmla="*/ 179912 w 179912"/>
                <a:gd name="T1" fmla="*/ 244925 h 263975"/>
                <a:gd name="T2" fmla="*/ 179912 w 179912"/>
                <a:gd name="T3" fmla="*/ 86753 h 263975"/>
                <a:gd name="T4" fmla="*/ 169073 w 179912"/>
                <a:gd name="T5" fmla="*/ 69608 h 263975"/>
                <a:gd name="T6" fmla="*/ 27274 w 179912"/>
                <a:gd name="T7" fmla="*/ 1866 h 263975"/>
                <a:gd name="T8" fmla="*/ 1866 w 179912"/>
                <a:gd name="T9" fmla="*/ 10844 h 263975"/>
                <a:gd name="T10" fmla="*/ 10844 w 179912"/>
                <a:gd name="T11" fmla="*/ 36252 h 263975"/>
                <a:gd name="T12" fmla="*/ 141812 w 179912"/>
                <a:gd name="T13" fmla="*/ 98764 h 263975"/>
                <a:gd name="T14" fmla="*/ 141812 w 179912"/>
                <a:gd name="T15" fmla="*/ 244925 h 263975"/>
                <a:gd name="T16" fmla="*/ 160862 w 179912"/>
                <a:gd name="T17" fmla="*/ 263975 h 263975"/>
                <a:gd name="T18" fmla="*/ 179912 w 179912"/>
                <a:gd name="T19" fmla="*/ 244925 h 2639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912" h="263975">
                  <a:moveTo>
                    <a:pt x="179912" y="244925"/>
                  </a:moveTo>
                  <a:lnTo>
                    <a:pt x="179912" y="86753"/>
                  </a:lnTo>
                  <a:cubicBezTo>
                    <a:pt x="179895" y="79429"/>
                    <a:pt x="175681" y="72765"/>
                    <a:pt x="169073" y="69608"/>
                  </a:cubicBezTo>
                  <a:lnTo>
                    <a:pt x="27274" y="1866"/>
                  </a:lnTo>
                  <a:cubicBezTo>
                    <a:pt x="17779" y="-2671"/>
                    <a:pt x="6403" y="1348"/>
                    <a:pt x="1866" y="10844"/>
                  </a:cubicBezTo>
                  <a:cubicBezTo>
                    <a:pt x="-2671" y="20339"/>
                    <a:pt x="1348" y="31715"/>
                    <a:pt x="10844" y="36252"/>
                  </a:cubicBezTo>
                  <a:lnTo>
                    <a:pt x="141812" y="98764"/>
                  </a:lnTo>
                  <a:lnTo>
                    <a:pt x="141812" y="244925"/>
                  </a:lnTo>
                  <a:cubicBezTo>
                    <a:pt x="141812" y="255447"/>
                    <a:pt x="150341" y="263975"/>
                    <a:pt x="160862" y="263975"/>
                  </a:cubicBezTo>
                  <a:cubicBezTo>
                    <a:pt x="171384" y="263975"/>
                    <a:pt x="179912" y="255447"/>
                    <a:pt x="179912" y="2449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PH" sz="1350"/>
            </a:p>
          </p:txBody>
        </p:sp>
      </p:grpSp>
    </p:spTree>
    <p:extLst>
      <p:ext uri="{BB962C8B-B14F-4D97-AF65-F5344CB8AC3E}">
        <p14:creationId xmlns:p14="http://schemas.microsoft.com/office/powerpoint/2010/main" val="16397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641130"/>
            <a:ext cx="12192000" cy="13288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Franklin Gothic Demi Cond"/>
                <a:cs typeface="Times New Roman"/>
              </a:rPr>
              <a:t>STRENGTHENING PLANNING, INVESTMENT PROGRAMMING AND BUDGETING LINKAGE AND MONITORING AND EVALUATION SYSTEMS (SEC. 9)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E9CC74D-3789-415E-9E2C-D5D7EDA92B17}"/>
              </a:ext>
            </a:extLst>
          </p:cNvPr>
          <p:cNvGraphicFramePr/>
          <p:nvPr/>
        </p:nvGraphicFramePr>
        <p:xfrm>
          <a:off x="996356" y="2106566"/>
          <a:ext cx="10199287" cy="4023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0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A08A7D-0800-43BF-B8D9-08C9A625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8A08A7D-0800-43BF-B8D9-08C9A625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DA3066-0E7E-46F9-A298-5767EAD7F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DDA3066-0E7E-46F9-A298-5767EAD7F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CAD087-0AD8-4F25-A37D-7EA420C78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FCAD087-0AD8-4F25-A37D-7EA420C78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E7065F-1035-4586-8D26-A6136E4A0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BE7065F-1035-4586-8D26-A6136E4A0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939D7-0F58-48E2-9340-6330B682A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27939D7-0F58-48E2-9340-6330B682A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E21A90-9AC8-49C9-892F-B22CC7512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6E21A90-9AC8-49C9-892F-B22CC7512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641130"/>
            <a:ext cx="12192000" cy="13288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Franklin Gothic Demi Cond"/>
                <a:cs typeface="Times New Roman"/>
              </a:rPr>
              <a:t>STRENGTHENING PLANNING, INVESTMENT PROGRAMMING AND BUDGETING LINKAGE AND MONITORING AND EVALUATION SYSTEMS (SEC. 9)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DFF8B7D-12D8-4B89-B5A9-813A2577CBEF}"/>
              </a:ext>
            </a:extLst>
          </p:cNvPr>
          <p:cNvSpPr txBox="1">
            <a:spLocks/>
          </p:cNvSpPr>
          <p:nvPr/>
        </p:nvSpPr>
        <p:spPr>
          <a:xfrm>
            <a:off x="344488" y="2054927"/>
            <a:ext cx="5751512" cy="3318272"/>
          </a:xfrm>
          <a:prstGeom prst="rect">
            <a:avLst/>
          </a:prstGeom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Provincial governments are reminded of their oversight functions in the provision of services and implementation of projects within their provinces that cut across city/municipal borders.</a:t>
            </a:r>
          </a:p>
          <a:p>
            <a:pPr marL="214313" indent="-214313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endParaRPr lang="en-US" altLang="en-US" sz="10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Cities and municipalities are enjoined to actively perform their function in reviewing the budgets of barangays and promote coordination of barangay PAPs</a:t>
            </a:r>
          </a:p>
          <a:p>
            <a:pPr algn="just">
              <a:lnSpc>
                <a:spcPct val="90000"/>
              </a:lnSpc>
              <a:spcBef>
                <a:spcPts val="422"/>
              </a:spcBef>
              <a:defRPr/>
            </a:pPr>
            <a:endParaRPr lang="en-US" altLang="en-US" sz="10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DILG, DOF, NEDA, and DBM shall update the DILG-DOF-NEDA-DBM Joint Memorandum Circular No. 1 dated November 18, 2016 and recalibrate the Synchronized Local Planning and Budgeting Calendar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E28656B7-E40B-4E89-9F53-B08E0EA7A4CE}"/>
              </a:ext>
            </a:extLst>
          </p:cNvPr>
          <p:cNvGraphicFramePr/>
          <p:nvPr/>
        </p:nvGraphicFramePr>
        <p:xfrm>
          <a:off x="5994402" y="2151625"/>
          <a:ext cx="6197599" cy="312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61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CD231-D89A-4B9F-A3A3-A0A8FAE3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76CD231-D89A-4B9F-A3A3-A0A8FAE35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5BBB6D-EDD3-4A3C-8135-252717E67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EB5BBB6D-EDD3-4A3C-8135-252717E67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C15DA3-A468-4040-9FFC-B4E8F44DB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9C15DA3-A468-4040-9FFC-B4E8F44DB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25D61B-F7A3-4EB5-8745-044EF9BC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E825D61B-F7A3-4EB5-8745-044EF9BCF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062237-7576-4147-895F-94CAA96D3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C062237-7576-4147-895F-94CAA96D3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3B975-F9B6-412E-8182-A7035EDC4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173B975-F9B6-412E-8182-A7035EDC4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CCCB81-20FE-4E16-9853-5820AE369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1ACCCB81-20FE-4E16-9853-5820AE369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781C7D-0B22-4B64-8C99-DF33D3EA6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ED781C7D-0B22-4B64-8C99-DF33D3EA6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3"/>
            <a:ext cx="12192000" cy="659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Franklin Gothic Demi Cond"/>
                <a:cs typeface="Times New Roman"/>
              </a:rPr>
              <a:t>DEVELOPMENT OF </a:t>
            </a:r>
            <a:r>
              <a:rPr lang="en-US" sz="3600" b="1" dirty="0" smtClean="0">
                <a:latin typeface="Franklin Gothic Demi Cond"/>
                <a:cs typeface="Times New Roman"/>
              </a:rPr>
              <a:t>COMMUNICATIONS </a:t>
            </a:r>
            <a:r>
              <a:rPr lang="en-US" sz="3600" b="1" dirty="0">
                <a:latin typeface="Franklin Gothic Demi Cond"/>
                <a:cs typeface="Times New Roman"/>
              </a:rPr>
              <a:t>PLAN AND STRATEGY (SEC. 10)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CA78E7-DFC3-4F2A-A953-E042CD6E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55" y="2172384"/>
            <a:ext cx="1360487" cy="97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E8A5B6-B45D-4092-BC94-18BE751FC943}"/>
              </a:ext>
            </a:extLst>
          </p:cNvPr>
          <p:cNvGrpSpPr>
            <a:grpSpLocks/>
          </p:cNvGrpSpPr>
          <p:nvPr/>
        </p:nvGrpSpPr>
        <p:grpSpPr bwMode="auto">
          <a:xfrm>
            <a:off x="1600548" y="4673943"/>
            <a:ext cx="1841500" cy="992981"/>
            <a:chOff x="728929" y="3916121"/>
            <a:chExt cx="1461996" cy="1050856"/>
          </a:xfrm>
        </p:grpSpPr>
        <p:pic>
          <p:nvPicPr>
            <p:cNvPr id="7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066956AC-056B-4493-B50F-3248B7D02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29" y="3916121"/>
              <a:ext cx="730998" cy="77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5FE20435-B5FD-493B-9415-5D76F4000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927" y="3916121"/>
              <a:ext cx="730998" cy="77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6CBE8170-F96E-47EF-8AC5-69BE3122C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28" y="4191987"/>
              <a:ext cx="730998" cy="77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1A9B76-CFEF-4B81-86B5-72537ED984EA}"/>
              </a:ext>
            </a:extLst>
          </p:cNvPr>
          <p:cNvSpPr/>
          <p:nvPr/>
        </p:nvSpPr>
        <p:spPr>
          <a:xfrm>
            <a:off x="640907" y="1952460"/>
            <a:ext cx="737320" cy="14149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N</a:t>
            </a:r>
          </a:p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7FFA2BC-B3D6-49E5-BCF3-9CA3BE8B0BB8}"/>
              </a:ext>
            </a:extLst>
          </p:cNvPr>
          <p:cNvSpPr/>
          <p:nvPr/>
        </p:nvSpPr>
        <p:spPr>
          <a:xfrm>
            <a:off x="640907" y="4269770"/>
            <a:ext cx="737320" cy="16749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L</a:t>
            </a:r>
          </a:p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G</a:t>
            </a:r>
          </a:p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U</a:t>
            </a:r>
          </a:p>
          <a:p>
            <a:pPr algn="ctr">
              <a:defRPr/>
            </a:pPr>
            <a:r>
              <a:rPr lang="en-PH" sz="2200" b="1" dirty="0">
                <a:latin typeface="Franklin Gothic Medium" panose="020B0603020102020204" pitchFamily="34" charset="0"/>
              </a:rPr>
              <a:t>s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xmlns="" id="{A9AE5A51-7710-4AD3-9D36-DE7CA75B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459" y="1887801"/>
            <a:ext cx="7829551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22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NG shall lead in the development of a strong communications plan and strategies to convey to the general public the delineation of functions between the NGAs and LGUs.</a:t>
            </a: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endParaRPr lang="en-US" altLang="en-US" sz="900" dirty="0">
              <a:latin typeface="Franklin Gothic Medium Cond" panose="020B06060304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422"/>
              </a:spcBef>
            </a:pPr>
            <a:r>
              <a:rPr lang="en-US" altLang="en-US" sz="2200" dirty="0">
                <a:latin typeface="Franklin Gothic Medium Cond" panose="020B06060304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NGAs  shall designate focal officials and personnel to participate in this communications effort.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xmlns="" id="{B8645DFB-EB08-488D-8265-32C27241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459" y="4673943"/>
            <a:ext cx="7829551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AU" altLang="en-US" sz="2400" dirty="0">
                <a:latin typeface="Franklin Gothic Medium Cond" panose="020B0606030402020204" pitchFamily="34" charset="0"/>
                <a:cs typeface="Tahoma" panose="020B0604030504040204" pitchFamily="34" charset="0"/>
              </a:rPr>
              <a:t>The LGUs shall be allowed to formulate their respective communications plans and strategies to effectively carry out the devolution efforts.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3C57583-E19F-484A-8E23-4A8A10477EEF}"/>
              </a:ext>
            </a:extLst>
          </p:cNvPr>
          <p:cNvCxnSpPr>
            <a:cxnSpLocks/>
          </p:cNvCxnSpPr>
          <p:nvPr/>
        </p:nvCxnSpPr>
        <p:spPr>
          <a:xfrm>
            <a:off x="513109" y="4074186"/>
            <a:ext cx="111379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0" y="913303"/>
            <a:ext cx="12192000" cy="65985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Franklin Gothic Demi Cond"/>
                <a:cs typeface="Times New Roman"/>
              </a:rPr>
              <a:t>OPTIONS FOR AFFECTED PERSONNEL (SEC. 11-17)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A62A2EB-86E1-48E4-BDA9-CFB511D3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4348"/>
            <a:ext cx="1633539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AA30CB7-EA1F-48F4-A139-5D864DCB4154}"/>
              </a:ext>
            </a:extLst>
          </p:cNvPr>
          <p:cNvSpPr/>
          <p:nvPr/>
        </p:nvSpPr>
        <p:spPr>
          <a:xfrm>
            <a:off x="341313" y="3793333"/>
            <a:ext cx="2779712" cy="1037035"/>
          </a:xfrm>
          <a:prstGeom prst="roundRect">
            <a:avLst>
              <a:gd name="adj" fmla="val 85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PH" dirty="0">
                <a:latin typeface="Franklin Gothic Medium Cond" panose="020B0606030402020204" pitchFamily="34" charset="0"/>
              </a:rPr>
              <a:t>Transfer to other units within the agency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333325C-A900-451F-8D96-82A74830F295}"/>
              </a:ext>
            </a:extLst>
          </p:cNvPr>
          <p:cNvGrpSpPr>
            <a:grpSpLocks/>
          </p:cNvGrpSpPr>
          <p:nvPr/>
        </p:nvGrpSpPr>
        <p:grpSpPr bwMode="auto">
          <a:xfrm>
            <a:off x="4148139" y="2628900"/>
            <a:ext cx="2986087" cy="734616"/>
            <a:chOff x="3584906" y="2610112"/>
            <a:chExt cx="3888812" cy="1215194"/>
          </a:xfrm>
        </p:grpSpPr>
        <p:pic>
          <p:nvPicPr>
            <p:cNvPr id="15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9E275707-2408-49ED-ACC9-3DCC20D3A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906" y="2610112"/>
              <a:ext cx="1015038" cy="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xmlns="" id="{EC2A6A32-BCCD-4EEE-8E9F-DC2AA9824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8156" y="2626538"/>
              <a:ext cx="2005562" cy="1198768"/>
              <a:chOff x="3516311" y="4204608"/>
              <a:chExt cx="2782760" cy="1663316"/>
            </a:xfrm>
          </p:grpSpPr>
          <p:pic>
            <p:nvPicPr>
              <p:cNvPr id="18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xmlns="" id="{53574DFA-1C01-49C9-B53D-F0FF8B17E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668" y="4566924"/>
                <a:ext cx="1360714" cy="130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xmlns="" id="{B99FA987-3DB1-4B77-8CF3-7415B7E5D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311" y="4204608"/>
                <a:ext cx="1360714" cy="130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xmlns="" id="{22E092BC-4679-4E34-B2A9-1D7231F972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357" y="4204608"/>
                <a:ext cx="1360714" cy="130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6DFCB118-ABD0-4DD9-8EE2-BE99C0B4281F}"/>
                </a:ext>
              </a:extLst>
            </p:cNvPr>
            <p:cNvCxnSpPr>
              <a:cxnSpLocks/>
              <a:stCxn id="15" idx="3"/>
              <a:endCxn id="19" idx="1"/>
            </p:cNvCxnSpPr>
            <p:nvPr/>
          </p:nvCxnSpPr>
          <p:spPr>
            <a:xfrm>
              <a:off x="4600007" y="3094614"/>
              <a:ext cx="86831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69A4448-BFCD-447C-A955-75C35DC9F34D}"/>
              </a:ext>
            </a:extLst>
          </p:cNvPr>
          <p:cNvGrpSpPr>
            <a:grpSpLocks/>
          </p:cNvGrpSpPr>
          <p:nvPr/>
        </p:nvGrpSpPr>
        <p:grpSpPr bwMode="auto">
          <a:xfrm>
            <a:off x="8377239" y="2518173"/>
            <a:ext cx="3529012" cy="921544"/>
            <a:chOff x="8426374" y="2610112"/>
            <a:chExt cx="3530012" cy="1228899"/>
          </a:xfrm>
        </p:grpSpPr>
        <p:pic>
          <p:nvPicPr>
            <p:cNvPr id="22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7A1504AB-89FC-4945-9F25-9D559BD5C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6374" y="2610112"/>
              <a:ext cx="1045802" cy="99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xmlns="" id="{34BA3517-8807-4F35-9292-FC88AFD00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00246" y="2648607"/>
              <a:ext cx="1656140" cy="1190404"/>
              <a:chOff x="728929" y="3916121"/>
              <a:chExt cx="1461996" cy="1050856"/>
            </a:xfrm>
          </p:grpSpPr>
          <p:pic>
            <p:nvPicPr>
              <p:cNvPr id="25" name="Picture 22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43B37B94-47F3-4B6E-B7CF-AA91C4ABF7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9" y="3916121"/>
                <a:ext cx="730998" cy="7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3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90FC4228-20A2-4FE5-AF2B-B05B45E488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927" y="3916121"/>
                <a:ext cx="730998" cy="7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4" descr="A close up of a logo&#10;&#10;Description automatically generated">
                <a:extLst>
                  <a:ext uri="{FF2B5EF4-FFF2-40B4-BE49-F238E27FC236}">
                    <a16:creationId xmlns:a16="http://schemas.microsoft.com/office/drawing/2014/main" xmlns="" id="{8CA7B4AE-A6DE-4307-A1F9-F48FD76303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428" y="4191987"/>
                <a:ext cx="730998" cy="7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E34362CC-2BD5-4531-AB46-30870B100DEA}"/>
                </a:ext>
              </a:extLst>
            </p:cNvPr>
            <p:cNvCxnSpPr>
              <a:cxnSpLocks/>
              <a:stCxn id="22" idx="3"/>
              <a:endCxn id="25" idx="1"/>
            </p:cNvCxnSpPr>
            <p:nvPr/>
          </p:nvCxnSpPr>
          <p:spPr>
            <a:xfrm flipV="1">
              <a:off x="9472832" y="3088017"/>
              <a:ext cx="827322" cy="2222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F9D26B2-9169-4640-98C0-0AD148AB5D2E}"/>
              </a:ext>
            </a:extLst>
          </p:cNvPr>
          <p:cNvSpPr/>
          <p:nvPr/>
        </p:nvSpPr>
        <p:spPr>
          <a:xfrm>
            <a:off x="4191000" y="3802858"/>
            <a:ext cx="2778125" cy="1037035"/>
          </a:xfrm>
          <a:prstGeom prst="roundRect">
            <a:avLst>
              <a:gd name="adj" fmla="val 48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PH" sz="1650" dirty="0">
                <a:latin typeface="Franklin Gothic Medium Cond" panose="020B0606030402020204" pitchFamily="34" charset="0"/>
              </a:rPr>
              <a:t>Transfer to other agencies within the Executive branch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094A8EA-F02F-4412-B973-26A8EE96A7B8}"/>
              </a:ext>
            </a:extLst>
          </p:cNvPr>
          <p:cNvSpPr/>
          <p:nvPr/>
        </p:nvSpPr>
        <p:spPr>
          <a:xfrm>
            <a:off x="8702675" y="3787379"/>
            <a:ext cx="2789239" cy="1041797"/>
          </a:xfrm>
          <a:prstGeom prst="roundRect">
            <a:avLst>
              <a:gd name="adj" fmla="val 674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latin typeface="Franklin Gothic Medium Cond" panose="020B0606030402020204" pitchFamily="34" charset="0"/>
              </a:rPr>
              <a:t>Retire or be separated from the service, and be given preference to vacant positions in LGUs</a:t>
            </a:r>
            <a:endParaRPr lang="en-PH" sz="1500" dirty="0">
              <a:latin typeface="Franklin Gothic Medium Cond" panose="020B06060304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63D4BA8-AF2F-42D7-9A5E-20D8FAC26EB6}"/>
              </a:ext>
            </a:extLst>
          </p:cNvPr>
          <p:cNvCxnSpPr/>
          <p:nvPr/>
        </p:nvCxnSpPr>
        <p:spPr>
          <a:xfrm>
            <a:off x="3508375" y="2081213"/>
            <a:ext cx="0" cy="30932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D0C272E-6AEE-4335-B42C-634F9149E1C1}"/>
              </a:ext>
            </a:extLst>
          </p:cNvPr>
          <p:cNvCxnSpPr/>
          <p:nvPr/>
        </p:nvCxnSpPr>
        <p:spPr>
          <a:xfrm>
            <a:off x="7927975" y="2094311"/>
            <a:ext cx="0" cy="30920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514" y="2726916"/>
            <a:ext cx="6350000" cy="1404168"/>
          </a:xfrm>
          <a:noFill/>
        </p:spPr>
        <p:txBody>
          <a:bodyPr>
            <a:noAutofit/>
          </a:bodyPr>
          <a:lstStyle/>
          <a:p>
            <a:r>
              <a:rPr lang="en-US" sz="8000" b="1" spc="600" dirty="0">
                <a:latin typeface="Edwardian Script ITC" panose="030303020407070D0804" pitchFamily="66" charset="0"/>
                <a:cs typeface="Times New Roman" panose="02020603050405020304" pitchFamily="18" charset="0"/>
              </a:rPr>
              <a:t>Thank you!</a:t>
            </a:r>
            <a:endParaRPr lang="en-PH" sz="4400" spc="600" dirty="0">
              <a:effectLst>
                <a:reflection blurRad="101600" stA="73000" endPos="32000" dist="12700" dir="5400000" sy="-100000" algn="bl" rotWithShape="0"/>
              </a:effectLst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0836" y="1165186"/>
            <a:ext cx="6350000" cy="3043899"/>
          </a:xfrm>
          <a:noFill/>
        </p:spPr>
        <p:txBody>
          <a:bodyPr>
            <a:noAutofit/>
          </a:bodyPr>
          <a:lstStyle/>
          <a:p>
            <a:r>
              <a:rPr lang="en-US" sz="5400" b="1" dirty="0">
                <a:latin typeface="Franklin Gothic Demi Cond" panose="020B0706030402020204" pitchFamily="34" charset="0"/>
                <a:cs typeface="Times New Roman" panose="02020603050405020304" pitchFamily="18" charset="0"/>
              </a:rPr>
              <a:t>IMPLEMENTATION OF THE SUPREME COURT DECISION IN THE MANDANAS CASE</a:t>
            </a:r>
            <a:endParaRPr lang="en-PH" sz="3200" dirty="0">
              <a:effectLst>
                <a:reflection blurRad="101600" stA="73000" endPos="32000" dist="12700" dir="5400000" sy="-100000" algn="bl" rotWithShape="0"/>
              </a:effectLst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blagunay\Desktop\Pub Icons (Others)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6" y="4897121"/>
            <a:ext cx="6350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296" y="5646714"/>
            <a:ext cx="60976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JOHN ARIES S. MACASPAC</a:t>
            </a:r>
          </a:p>
          <a:p>
            <a:pPr algn="ctr"/>
            <a:r>
              <a:rPr lang="en-PH" sz="1400" dirty="0">
                <a:latin typeface="Franklin Gothic Medium Cond" panose="020B0606030402020204" pitchFamily="34" charset="0"/>
                <a:cs typeface="Times New Roman" panose="02020603050405020304" pitchFamily="18" charset="0"/>
              </a:rPr>
              <a:t>DEPARTMENT OF BUDGET AND MANEGEMENT</a:t>
            </a:r>
          </a:p>
        </p:txBody>
      </p:sp>
    </p:spTree>
    <p:extLst>
      <p:ext uri="{BB962C8B-B14F-4D97-AF65-F5344CB8AC3E}">
        <p14:creationId xmlns:p14="http://schemas.microsoft.com/office/powerpoint/2010/main" val="9049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856740"/>
            <a:ext cx="10972800" cy="231140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INTERNAL REVENUE ALLOTMENT </a:t>
            </a:r>
            <a:br>
              <a:rPr lang="en-US" sz="5400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</a:br>
            <a:r>
              <a:rPr lang="en-US" sz="5400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AND THE SUPREME COURT RULING </a:t>
            </a:r>
            <a:br>
              <a:rPr lang="en-US" sz="5400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</a:br>
            <a:r>
              <a:rPr lang="en-US" sz="5400" b="1" dirty="0" smtClean="0">
                <a:solidFill>
                  <a:srgbClr val="2A1304"/>
                </a:solidFill>
                <a:latin typeface="Franklin Gothic Demi Cond" panose="020B0706030402020204" pitchFamily="34" charset="0"/>
              </a:rPr>
              <a:t>IN </a:t>
            </a:r>
            <a:r>
              <a:rPr lang="en-US" sz="5400" b="1" dirty="0">
                <a:solidFill>
                  <a:srgbClr val="2A1304"/>
                </a:solidFill>
                <a:latin typeface="Franklin Gothic Demi Cond" panose="020B0706030402020204" pitchFamily="34" charset="0"/>
              </a:rPr>
              <a:t>THE MANDANAS CASE</a:t>
            </a:r>
          </a:p>
        </p:txBody>
      </p:sp>
    </p:spTree>
    <p:extLst>
      <p:ext uri="{BB962C8B-B14F-4D97-AF65-F5344CB8AC3E}">
        <p14:creationId xmlns:p14="http://schemas.microsoft.com/office/powerpoint/2010/main" val="35788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152400" y="785483"/>
            <a:ext cx="11887200" cy="7638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200" b="1" dirty="0">
                <a:latin typeface="Franklin Gothic Demi Cond"/>
                <a:cs typeface="Times New Roman"/>
              </a:rPr>
              <a:t>IRA AND THE SC RULING ON THE MANDANAS CASE</a:t>
            </a:r>
          </a:p>
        </p:txBody>
      </p:sp>
      <p:sp>
        <p:nvSpPr>
          <p:cNvPr id="21" name="Text Placeholder 30"/>
          <p:cNvSpPr txBox="1">
            <a:spLocks/>
          </p:cNvSpPr>
          <p:nvPr/>
        </p:nvSpPr>
        <p:spPr>
          <a:xfrm>
            <a:off x="553557" y="2448561"/>
            <a:ext cx="5745644" cy="3383280"/>
          </a:xfrm>
          <a:prstGeom prst="rect">
            <a:avLst/>
          </a:prstGeom>
        </p:spPr>
        <p:txBody>
          <a:bodyPr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500" dirty="0">
                <a:latin typeface="Franklin Gothic Medium Cond" panose="020B0606030402020204" pitchFamily="34" charset="0"/>
                <a:ea typeface="MS PGothic"/>
              </a:rPr>
              <a:t>LGUs shall have a just share, as determined by law, in the national taxes which shall be automatically released to them.</a:t>
            </a:r>
          </a:p>
          <a:p>
            <a:pPr algn="just"/>
            <a:endParaRPr lang="en-US" sz="700" dirty="0">
              <a:latin typeface="Franklin Gothic Medium Cond" panose="020B0606030402020204" pitchFamily="34" charset="0"/>
            </a:endParaRPr>
          </a:p>
          <a:p>
            <a:pPr algn="just"/>
            <a:r>
              <a:rPr lang="en-US" sz="2500" dirty="0">
                <a:latin typeface="Franklin Gothic Medium Cond" panose="020B0606030402020204" pitchFamily="34" charset="0"/>
                <a:ea typeface="MS PGothic"/>
              </a:rPr>
              <a:t>Forty percent (40%) of the share in the national internal revenue taxes (NIRT) based on the collection of the third fiscal year preceding the current fiscal year will be given to LGUs </a:t>
            </a:r>
            <a:endParaRPr lang="en-US" sz="2500" i="1" dirty="0">
              <a:latin typeface="Franklin Gothic Medium Cond" panose="020B0606030402020204" pitchFamily="34" charset="0"/>
              <a:ea typeface="MS PGothic"/>
            </a:endParaRPr>
          </a:p>
        </p:txBody>
      </p:sp>
      <p:sp>
        <p:nvSpPr>
          <p:cNvPr id="22" name="Text Placeholder 30"/>
          <p:cNvSpPr txBox="1">
            <a:spLocks/>
          </p:cNvSpPr>
          <p:nvPr/>
        </p:nvSpPr>
        <p:spPr>
          <a:xfrm>
            <a:off x="228600" y="1838961"/>
            <a:ext cx="9906000" cy="374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latin typeface="Franklin Gothic Medium Cond" panose="020B0606030402020204" pitchFamily="34" charset="0"/>
              </a:rPr>
              <a:t>INTERNAL REVENUE ALLOTMENT</a:t>
            </a:r>
            <a:endParaRPr lang="en-PH" b="1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80D911A-4CF7-4DA4-8C29-F906D16983F9}"/>
              </a:ext>
            </a:extLst>
          </p:cNvPr>
          <p:cNvGraphicFramePr/>
          <p:nvPr/>
        </p:nvGraphicFramePr>
        <p:xfrm>
          <a:off x="6426363" y="1815142"/>
          <a:ext cx="5537037" cy="418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24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152400" y="785483"/>
            <a:ext cx="11887200" cy="7638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200" b="1" dirty="0">
                <a:latin typeface="Franklin Gothic Demi Cond"/>
                <a:cs typeface="Times New Roman"/>
              </a:rPr>
              <a:t>IRA AND THE SC RULING ON THE MANDANAS CASE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xmlns="" id="{F71E272A-7540-4772-8A2A-321D8D324603}"/>
              </a:ext>
            </a:extLst>
          </p:cNvPr>
          <p:cNvSpPr txBox="1">
            <a:spLocks/>
          </p:cNvSpPr>
          <p:nvPr/>
        </p:nvSpPr>
        <p:spPr>
          <a:xfrm>
            <a:off x="428948" y="2417142"/>
            <a:ext cx="11499532" cy="1381746"/>
          </a:xfrm>
          <a:prstGeom prst="rect">
            <a:avLst/>
          </a:prstGeom>
        </p:spPr>
        <p:txBody>
          <a:bodyPr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Franklin Gothic Medium Cond" panose="020B0606030402020204" pitchFamily="34" charset="0"/>
                <a:ea typeface="MS PGothic"/>
              </a:rPr>
              <a:t>The Supreme Court (SC) ruled </a:t>
            </a:r>
            <a:r>
              <a:rPr lang="en-US" sz="2400" b="1" u="sng" dirty="0">
                <a:latin typeface="Franklin Gothic Medium Cond" panose="020B0606030402020204" pitchFamily="34" charset="0"/>
                <a:ea typeface="MS PGothic"/>
              </a:rPr>
              <a:t>that the just share of LGUs from the national taxes is not limited to “national internal revenue taxes”</a:t>
            </a:r>
            <a:r>
              <a:rPr lang="en-US" sz="2400" dirty="0">
                <a:latin typeface="Franklin Gothic Medium Cond" panose="020B0606030402020204" pitchFamily="34" charset="0"/>
                <a:ea typeface="MS PGothic"/>
              </a:rPr>
              <a:t> collected by the Bureau of Internal Revenue (BIR) but includes collections (customs duties) by the Bureau of Customs (BOC).  </a:t>
            </a:r>
            <a:endParaRPr lang="en-US" sz="2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xmlns="" id="{BBDBDCE0-B062-428F-AE0C-1ACC156A4713}"/>
              </a:ext>
            </a:extLst>
          </p:cNvPr>
          <p:cNvSpPr txBox="1">
            <a:spLocks/>
          </p:cNvSpPr>
          <p:nvPr/>
        </p:nvSpPr>
        <p:spPr>
          <a:xfrm>
            <a:off x="235113" y="1812123"/>
            <a:ext cx="11468100" cy="45302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latin typeface="Franklin Gothic Medium Cond" panose="020B0606030402020204" pitchFamily="34" charset="0"/>
              </a:rPr>
              <a:t>SUPREME COURT RULING ON THE MANDANAS CASE</a:t>
            </a:r>
            <a:endParaRPr lang="en-PH" sz="3200" b="1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70ADA6CD-7058-43DC-B80E-235103A0AD5E}"/>
              </a:ext>
            </a:extLst>
          </p:cNvPr>
          <p:cNvGraphicFramePr/>
          <p:nvPr/>
        </p:nvGraphicFramePr>
        <p:xfrm>
          <a:off x="6781704" y="3535680"/>
          <a:ext cx="4677904" cy="266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B10B9D5-DB78-4E67-AED4-DBA141C88B33}"/>
              </a:ext>
            </a:extLst>
          </p:cNvPr>
          <p:cNvGrpSpPr/>
          <p:nvPr/>
        </p:nvGrpSpPr>
        <p:grpSpPr>
          <a:xfrm>
            <a:off x="1209912" y="3372411"/>
            <a:ext cx="5064417" cy="2822026"/>
            <a:chOff x="1209912" y="3372411"/>
            <a:chExt cx="5064417" cy="2822026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xmlns="" id="{AE9AD8FC-F632-46C8-BDA3-166358BB77A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209912" y="3372411"/>
            <a:ext cx="4677904" cy="2573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A762EA4-CD6E-4213-952E-1E833EC91186}"/>
                </a:ext>
              </a:extLst>
            </p:cNvPr>
            <p:cNvSpPr txBox="1"/>
            <p:nvPr/>
          </p:nvSpPr>
          <p:spPr>
            <a:xfrm>
              <a:off x="1700701" y="5909744"/>
              <a:ext cx="1235539" cy="2846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Franklin Gothic Medium Cond" panose="020B0606030402020204" pitchFamily="34" charset="0"/>
                </a:rPr>
                <a:t>NATIONAL TAXES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  <a:cs typeface="Calibri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4EE0447-55F2-4FDE-8435-70DF3CD3F716}"/>
                </a:ext>
              </a:extLst>
            </p:cNvPr>
            <p:cNvSpPr txBox="1"/>
            <p:nvPr/>
          </p:nvSpPr>
          <p:spPr>
            <a:xfrm>
              <a:off x="4465978" y="4663262"/>
              <a:ext cx="1104183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chemeClr val="bg1"/>
                  </a:solidFill>
                </a:rPr>
                <a:t>IRA</a:t>
              </a:r>
              <a:endParaRPr lang="en-US" sz="12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3D7FCAB-56C9-4358-8C20-DB7C459654D4}"/>
                </a:ext>
              </a:extLst>
            </p:cNvPr>
            <p:cNvSpPr txBox="1"/>
            <p:nvPr/>
          </p:nvSpPr>
          <p:spPr>
            <a:xfrm>
              <a:off x="5170146" y="5177491"/>
              <a:ext cx="1104183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chemeClr val="bg1"/>
                  </a:solidFill>
                </a:rPr>
                <a:t>NG</a:t>
              </a:r>
              <a:endParaRPr lang="en-US" sz="12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7CDA67B-C94D-40CF-82A3-AACF712891DD}"/>
                </a:ext>
              </a:extLst>
            </p:cNvPr>
            <p:cNvSpPr txBox="1"/>
            <p:nvPr/>
          </p:nvSpPr>
          <p:spPr>
            <a:xfrm>
              <a:off x="2102679" y="3566160"/>
              <a:ext cx="2363299" cy="31547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</a:rPr>
                <a:t>BEFORE MANDANAS RULING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8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152400" y="785483"/>
            <a:ext cx="11887200" cy="7638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200" b="1" dirty="0">
                <a:latin typeface="Franklin Gothic Demi Cond"/>
                <a:cs typeface="Times New Roman"/>
              </a:rPr>
              <a:t>IRA AND THE SC RULING ON THE MANDANAS CASE</a:t>
            </a:r>
          </a:p>
        </p:txBody>
      </p:sp>
      <p:sp>
        <p:nvSpPr>
          <p:cNvPr id="22" name="Text Placeholder 30"/>
          <p:cNvSpPr txBox="1">
            <a:spLocks/>
          </p:cNvSpPr>
          <p:nvPr/>
        </p:nvSpPr>
        <p:spPr>
          <a:xfrm>
            <a:off x="228600" y="1838961"/>
            <a:ext cx="9906000" cy="374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latin typeface="Franklin Gothic Medium Cond" panose="020B0606030402020204" pitchFamily="34" charset="0"/>
              </a:rPr>
              <a:t>EXPECTED INCREASE IN THE IRA OF LGUs (FY 2022)</a:t>
            </a:r>
            <a:endParaRPr lang="en-PH" b="1" dirty="0">
              <a:latin typeface="Franklin Gothic Medium Cond" panose="020B06060304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D4F7822-1260-4952-BCCA-9C82A5B3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4" y="2991819"/>
            <a:ext cx="138564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latin typeface="Arial" panose="020B0604020202020204" pitchFamily="34" charset="0"/>
              </a:rPr>
              <a:t/>
            </a:r>
            <a:br>
              <a:rPr lang="en-US" altLang="en-US" sz="1500">
                <a:latin typeface="Arial" panose="020B0604020202020204" pitchFamily="34" charset="0"/>
              </a:rPr>
            </a:b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A62B7D59-0132-4733-B728-F28E420A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3" y="2687779"/>
            <a:ext cx="138564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latin typeface="Arial" panose="020B0604020202020204" pitchFamily="34" charset="0"/>
              </a:rPr>
              <a:t/>
            </a:r>
            <a:br>
              <a:rPr lang="en-US" altLang="en-US" sz="1500">
                <a:latin typeface="Arial" panose="020B0604020202020204" pitchFamily="34" charset="0"/>
              </a:rPr>
            </a:b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8" name="*Based on the preliminary computation of the BIR **Based on Medium Term Fiscal Program forecast">
            <a:extLst>
              <a:ext uri="{FF2B5EF4-FFF2-40B4-BE49-F238E27FC236}">
                <a16:creationId xmlns:a16="http://schemas.microsoft.com/office/drawing/2014/main" xmlns="" id="{73E830D6-9F37-40E3-9852-0C5E38AFE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620" y="5055211"/>
            <a:ext cx="5909091" cy="3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74" tIns="34274" rIns="34274" bIns="34274" anchor="t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050" i="1">
                <a:latin typeface="Helvetica"/>
                <a:cs typeface="Helvetica"/>
                <a:sym typeface="Helvetica" panose="020B0604020202020204" pitchFamily="34" charset="0"/>
              </a:rPr>
              <a:t>*Based on the 07 March 2020 computation of </a:t>
            </a:r>
            <a:r>
              <a:rPr lang="en-PH" altLang="en-US" sz="1050" i="1">
                <a:latin typeface="Helvetica"/>
                <a:cs typeface="Helvetica"/>
                <a:sym typeface="Helvetica" panose="020B0604020202020204" pitchFamily="34" charset="0"/>
              </a:rPr>
              <a:t>DOF</a:t>
            </a:r>
            <a:r>
              <a:rPr lang="en-US" altLang="en-US" sz="1050" i="1">
                <a:latin typeface="Helvetica" panose="020B0604020202020204" pitchFamily="34" charset="0"/>
              </a:rPr>
              <a:t/>
            </a:r>
            <a:br>
              <a:rPr lang="en-US" altLang="en-US" sz="1050" i="1">
                <a:latin typeface="Helvetica" panose="020B0604020202020204" pitchFamily="34" charset="0"/>
              </a:rPr>
            </a:br>
            <a:r>
              <a:rPr lang="en-US" altLang="en-US" sz="1050" i="1">
                <a:latin typeface="Helvetica"/>
                <a:cs typeface="Helvetica"/>
                <a:sym typeface="Helvetica" panose="020B0604020202020204" pitchFamily="34" charset="0"/>
              </a:rPr>
              <a:t>**Based on DBCC </a:t>
            </a:r>
            <a:r>
              <a:rPr lang="en-US" altLang="en-US" sz="1050" i="1" err="1">
                <a:latin typeface="Helvetica"/>
                <a:cs typeface="Helvetica"/>
                <a:sym typeface="Helvetica" panose="020B0604020202020204" pitchFamily="34" charset="0"/>
              </a:rPr>
              <a:t>AdRef</a:t>
            </a:r>
            <a:r>
              <a:rPr lang="en-US" altLang="en-US" sz="1050" i="1">
                <a:latin typeface="Helvetica"/>
                <a:cs typeface="Helvetica"/>
                <a:sym typeface="Helvetica" panose="020B0604020202020204" pitchFamily="34" charset="0"/>
              </a:rPr>
              <a:t> meeting on July 28, 2020</a:t>
            </a:r>
          </a:p>
        </p:txBody>
      </p:sp>
      <p:graphicFrame>
        <p:nvGraphicFramePr>
          <p:cNvPr id="9" name="Table">
            <a:extLst>
              <a:ext uri="{FF2B5EF4-FFF2-40B4-BE49-F238E27FC236}">
                <a16:creationId xmlns:a16="http://schemas.microsoft.com/office/drawing/2014/main" xmlns="" id="{5CA48472-BC43-4500-AD3E-D2E62144EB9F}"/>
              </a:ext>
            </a:extLst>
          </p:cNvPr>
          <p:cNvGraphicFramePr>
            <a:graphicFrameLocks noGrp="1"/>
          </p:cNvGraphicFramePr>
          <p:nvPr/>
        </p:nvGraphicFramePr>
        <p:xfrm>
          <a:off x="1663462" y="4180959"/>
          <a:ext cx="8868697" cy="837966"/>
        </p:xfrm>
        <a:graphic>
          <a:graphicData uri="http://schemas.openxmlformats.org/drawingml/2006/table">
            <a:tbl>
              <a:tblPr/>
              <a:tblGrid>
                <a:gridCol w="2693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9321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  <a:sym typeface="Helvetica" panose="020B0604020202020204" pitchFamily="34" charset="0"/>
                        </a:rPr>
                        <a:t>Projected IRA in 2022</a:t>
                      </a: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  <a:sym typeface="Helvetica" panose="020B0604020202020204" pitchFamily="34" charset="0"/>
                        </a:rPr>
                        <a:t>% to GDP (2022)**</a:t>
                      </a: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321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  <a:sym typeface="Helvetica" panose="020B0604020202020204" pitchFamily="34" charset="0"/>
                        </a:rPr>
                        <a:t>Before SC decision</a:t>
                      </a: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  <a:sym typeface="Helvetica" panose="020B0604020202020204" pitchFamily="34" charset="0"/>
                        </a:rPr>
                        <a:t>PhP848.44 B</a:t>
                      </a: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PH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3.72%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321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  <a:sym typeface="Helvetica" panose="020B0604020202020204" pitchFamily="34" charset="0"/>
                        </a:rPr>
                        <a:t>After SC decision</a:t>
                      </a: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Helvetica" panose="020B0604020202020204" pitchFamily="34" charset="0"/>
                        </a:rPr>
                        <a:t>PhP1.083 T</a:t>
                      </a: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4.75</a:t>
                      </a:r>
                      <a:r>
                        <a:rPr kumimoji="0" lang="en-PH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  <a:sym typeface="Helvetica" panose="020B0604020202020204" pitchFamily="34" charset="0"/>
                        </a:rPr>
                        <a:t>%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33815" marR="33815" marT="25361" marB="25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PhP 313 B…">
            <a:extLst>
              <a:ext uri="{FF2B5EF4-FFF2-40B4-BE49-F238E27FC236}">
                <a16:creationId xmlns:a16="http://schemas.microsoft.com/office/drawing/2014/main" xmlns="" id="{2B12C19E-8DDB-4C83-ADEB-B548D9237CE6}"/>
              </a:ext>
            </a:extLst>
          </p:cNvPr>
          <p:cNvSpPr txBox="1">
            <a:spLocks/>
          </p:cNvSpPr>
          <p:nvPr/>
        </p:nvSpPr>
        <p:spPr bwMode="auto">
          <a:xfrm>
            <a:off x="1663462" y="2687778"/>
            <a:ext cx="8865079" cy="12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74" tIns="34274" rIns="34274" bIns="34274" anchor="t"/>
          <a:lstStyle>
            <a:lvl1pPr defTabSz="75882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42900" indent="114300" defTabSz="75882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342900" indent="571500" defTabSz="75882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342900" indent="1028700" defTabSz="75882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342900" indent="1485900" defTabSz="758825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800100" indent="1485900" defTabSz="758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1257300" indent="1485900" defTabSz="758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714500" indent="1485900" defTabSz="758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171700" indent="1485900" defTabSz="758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PH" altLang="en-US" sz="4950" b="1" err="1">
                <a:latin typeface="Franklin Gothic Medium Cond"/>
                <a:cs typeface="Arial"/>
                <a:sym typeface="Helvetica" panose="020B0604020202020204" pitchFamily="34" charset="0"/>
              </a:rPr>
              <a:t>PhP</a:t>
            </a:r>
            <a:r>
              <a:rPr lang="en-PH" altLang="en-US" sz="4950" b="1">
                <a:latin typeface="Franklin Gothic Medium Cond"/>
                <a:cs typeface="Arial"/>
                <a:sym typeface="Helvetica" panose="020B0604020202020204" pitchFamily="34" charset="0"/>
              </a:rPr>
              <a:t> 234.39 B </a:t>
            </a:r>
            <a:endParaRPr lang="en-PH" altLang="en-US" sz="4950" b="1">
              <a:latin typeface="Franklin Gothic Medium Cond" panose="020B0606030402020204" pitchFamily="34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PH" altLang="en-US" sz="4950" b="1">
                <a:latin typeface="Franklin Gothic Medium Cond"/>
                <a:cs typeface="Arial"/>
                <a:sym typeface="Helvetica" panose="020B0604020202020204" pitchFamily="34" charset="0"/>
              </a:rPr>
              <a:t> </a:t>
            </a:r>
            <a:r>
              <a:rPr lang="en-PH" altLang="en-US" sz="4050" b="1">
                <a:latin typeface="Franklin Gothic Medium Cond"/>
                <a:cs typeface="Arial"/>
                <a:sym typeface="Helvetica" panose="020B0604020202020204" pitchFamily="34" charset="0"/>
              </a:rPr>
              <a:t>(</a:t>
            </a:r>
            <a:r>
              <a:rPr lang="en-PH" altLang="en-US" sz="4050" b="1">
                <a:solidFill>
                  <a:schemeClr val="tx1"/>
                </a:solidFill>
                <a:latin typeface="Franklin Gothic Medium Cond"/>
                <a:cs typeface="Arial"/>
                <a:sym typeface="Helvetica" panose="020B0604020202020204" pitchFamily="34" charset="0"/>
              </a:rPr>
              <a:t>27.61% more, 1.03% of GDP</a:t>
            </a:r>
            <a:r>
              <a:rPr lang="en-PH" altLang="en-US" sz="4050" b="1">
                <a:latin typeface="Franklin Gothic Medium Cond"/>
                <a:cs typeface="Arial"/>
                <a:sym typeface="Helvetica" panose="020B0604020202020204" pitchFamily="34" charset="0"/>
              </a:rPr>
              <a:t>) *</a:t>
            </a:r>
            <a:endParaRPr lang="en-PH" altLang="en-US" sz="4050" b="1">
              <a:latin typeface="Franklin Gothic Medium Con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9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152400" y="785483"/>
            <a:ext cx="11887200" cy="7638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200" b="1" dirty="0">
                <a:latin typeface="Franklin Gothic Demi Cond"/>
                <a:cs typeface="Times New Roman"/>
              </a:rPr>
              <a:t>IRA AND THE SC RULING ON THE MANDANAS CASE</a:t>
            </a:r>
          </a:p>
        </p:txBody>
      </p:sp>
      <p:sp>
        <p:nvSpPr>
          <p:cNvPr id="22" name="Text Placeholder 30"/>
          <p:cNvSpPr txBox="1">
            <a:spLocks/>
          </p:cNvSpPr>
          <p:nvPr/>
        </p:nvSpPr>
        <p:spPr>
          <a:xfrm>
            <a:off x="228600" y="1838961"/>
            <a:ext cx="9906000" cy="374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PH" b="1" dirty="0">
                <a:latin typeface="Franklin Gothic Medium Cond" panose="020B0606030402020204" pitchFamily="34" charset="0"/>
              </a:rPr>
              <a:t>PROGRAM ALLOCATION FOR IRA, 2019-2022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88EA60E-BE83-42E8-8AD7-DF4C564697A1}"/>
              </a:ext>
            </a:extLst>
          </p:cNvPr>
          <p:cNvGrpSpPr/>
          <p:nvPr/>
        </p:nvGrpSpPr>
        <p:grpSpPr>
          <a:xfrm>
            <a:off x="2301766" y="2718625"/>
            <a:ext cx="7588468" cy="2758256"/>
            <a:chOff x="2301766" y="2219536"/>
            <a:chExt cx="7588468" cy="367767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xmlns="" id="{2954561C-E5FB-4D3E-93B3-7298F7FE945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01766" y="2219536"/>
            <a:ext cx="7588468" cy="3677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9566393-16D2-4B59-A6B6-8FC03C526BB3}"/>
                </a:ext>
              </a:extLst>
            </p:cNvPr>
            <p:cNvSpPr txBox="1"/>
            <p:nvPr/>
          </p:nvSpPr>
          <p:spPr>
            <a:xfrm>
              <a:off x="6966369" y="2379992"/>
              <a:ext cx="27432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100" b="1">
                  <a:solidFill>
                    <a:srgbClr val="000000"/>
                  </a:solidFill>
                </a:rPr>
                <a:t>55.7%</a:t>
              </a:r>
              <a:endParaRPr lang="en-US" sz="2100" b="1">
                <a:solidFill>
                  <a:srgbClr val="000000"/>
                </a:solidFill>
                <a:cs typeface="Calibri"/>
              </a:endParaRPr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xmlns="" id="{A4826F54-6490-4B53-830F-1483640DC2DF}"/>
                </a:ext>
              </a:extLst>
            </p:cNvPr>
            <p:cNvSpPr/>
            <p:nvPr/>
          </p:nvSpPr>
          <p:spPr>
            <a:xfrm rot="3780000">
              <a:off x="7735321" y="2506678"/>
              <a:ext cx="488830" cy="9776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7525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152400" y="785483"/>
            <a:ext cx="11887200" cy="7638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200" b="1" dirty="0">
                <a:latin typeface="Franklin Gothic Demi Cond"/>
                <a:cs typeface="Times New Roman"/>
              </a:rPr>
              <a:t>IRA AND THE SC RULING ON THE MANDANAS CASE</a:t>
            </a:r>
          </a:p>
        </p:txBody>
      </p:sp>
      <p:sp>
        <p:nvSpPr>
          <p:cNvPr id="22" name="Text Placeholder 30"/>
          <p:cNvSpPr txBox="1">
            <a:spLocks/>
          </p:cNvSpPr>
          <p:nvPr/>
        </p:nvSpPr>
        <p:spPr>
          <a:xfrm>
            <a:off x="228600" y="1838961"/>
            <a:ext cx="9906000" cy="374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latin typeface="Franklin Gothic Medium Cond" panose="020B0606030402020204" pitchFamily="34" charset="0"/>
              </a:rPr>
              <a:t>SAMPLE LGUs</a:t>
            </a:r>
            <a:endParaRPr lang="en-PH" b="1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3D7A7B7-3B3B-4B86-AD8C-D08F6593225F}"/>
              </a:ext>
            </a:extLst>
          </p:cNvPr>
          <p:cNvGraphicFramePr>
            <a:graphicFrameLocks noGrp="1"/>
          </p:cNvGraphicFramePr>
          <p:nvPr/>
        </p:nvGraphicFramePr>
        <p:xfrm>
          <a:off x="346842" y="2684411"/>
          <a:ext cx="11498320" cy="260868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32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2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5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9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8151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LGU</a:t>
                      </a:r>
                      <a:endParaRPr kumimoji="0" lang="en-PH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Income Class</a:t>
                      </a:r>
                      <a:endParaRPr kumimoji="0" lang="en-PH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2022 IRA SHARE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(w/o Mandanas)</a:t>
                      </a:r>
                      <a:endParaRPr kumimoji="0" lang="en-PH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2022 IRA SHARE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(w/ Mandanas)</a:t>
                      </a:r>
                      <a:endParaRPr kumimoji="0" lang="en-PH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% Increase</a:t>
                      </a:r>
                      <a:endParaRPr kumimoji="0" lang="en-PH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NOMINAL INCREASE</a:t>
                      </a:r>
                      <a:endParaRPr kumimoji="0" lang="en-PH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010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55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Province A</a:t>
                      </a:r>
                      <a:endParaRPr kumimoji="0" lang="en-P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en-PH" altLang="en-US" sz="1800" b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st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3.59 B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4.401 B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27.61%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814 M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413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55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City B</a:t>
                      </a:r>
                      <a:endParaRPr kumimoji="0" lang="en-P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en-PH" altLang="en-US" sz="1800" b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st</a:t>
                      </a: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 (HUC)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1.740 B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2.134 B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27.61%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394 M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12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55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Municipality C</a:t>
                      </a:r>
                      <a:endParaRPr kumimoji="0" lang="en-P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en-PH" altLang="en-US" sz="1800" b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st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826 M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1.014 B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27.61%</a:t>
                      </a:r>
                      <a:endParaRPr kumimoji="0" lang="en-PH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indent="4572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indent="9144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indent="13716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indent="1828800"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4572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9144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13716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1828800" indent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sym typeface="Calibri" panose="020F0502020204030204" pitchFamily="34" charset="0"/>
                        </a:rPr>
                        <a:t>187.62 M</a:t>
                      </a:r>
                      <a:endParaRPr kumimoji="0" lang="en-PH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cs typeface="Helvetica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marL="10832" marR="10832" marT="81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8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856740"/>
            <a:ext cx="10972800" cy="2311400"/>
          </a:xfrm>
          <a:noFill/>
        </p:spPr>
        <p:txBody>
          <a:bodyPr>
            <a:noAutofit/>
          </a:bodyPr>
          <a:lstStyle/>
          <a:p>
            <a:r>
              <a:rPr lang="en-US" sz="5400" b="1" dirty="0">
                <a:latin typeface="Franklin Gothic Demi Cond"/>
                <a:cs typeface="Times New Roman"/>
              </a:rPr>
              <a:t>FULL DEVOLUTION AS A MEASURE TO MITIGATE THE FISCAL IMPACT OF THE MANDANAS RULING</a:t>
            </a:r>
          </a:p>
        </p:txBody>
      </p:sp>
    </p:spTree>
    <p:extLst>
      <p:ext uri="{BB962C8B-B14F-4D97-AF65-F5344CB8AC3E}">
        <p14:creationId xmlns:p14="http://schemas.microsoft.com/office/powerpoint/2010/main" val="37275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40D8C3C-6735-4138-8D51-663ABCC715A4}" vid="{B4AA85DC-7401-4B69-BE08-3AB76B00878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1860</TotalTime>
  <Words>1467</Words>
  <Application>Microsoft Office PowerPoint</Application>
  <PresentationFormat>Widescreen</PresentationFormat>
  <Paragraphs>236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MS PGothic</vt:lpstr>
      <vt:lpstr>Adobe Gothic Std B</vt:lpstr>
      <vt:lpstr>Arial</vt:lpstr>
      <vt:lpstr>Arial Rounded MT Bold</vt:lpstr>
      <vt:lpstr>Britannic Bold</vt:lpstr>
      <vt:lpstr>Calibri</vt:lpstr>
      <vt:lpstr>Calibri Light</vt:lpstr>
      <vt:lpstr>Edwardian Script ITC</vt:lpstr>
      <vt:lpstr>Franklin Gothic Book</vt:lpstr>
      <vt:lpstr>Franklin Gothic Demi Cond</vt:lpstr>
      <vt:lpstr>Franklin Gothic Medium</vt:lpstr>
      <vt:lpstr>Franklin Gothic Medium Cond</vt:lpstr>
      <vt:lpstr>Helvetica</vt:lpstr>
      <vt:lpstr>Tahoma</vt:lpstr>
      <vt:lpstr>Times New Roman</vt:lpstr>
      <vt:lpstr>Wingdings</vt:lpstr>
      <vt:lpstr>Theme1</vt:lpstr>
      <vt:lpstr>Custom Design</vt:lpstr>
      <vt:lpstr>2_Custom Design</vt:lpstr>
      <vt:lpstr>IMPLEMENTATION OF THE SUPREME COURT DECISION IN THE MANDANAS CASE</vt:lpstr>
      <vt:lpstr>PowerPoint Presentation</vt:lpstr>
      <vt:lpstr>INTERNAL REVENUE ALLOTMENT  AND THE SUPREME COURT RULING  IN THE MANDANAS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DEVOLUTION AS A MEASURE TO MITIGATE THE FISCAL IMPACT OF THE MANDANAS RULING</vt:lpstr>
      <vt:lpstr>PowerPoint Presentation</vt:lpstr>
      <vt:lpstr>SALIENT FEATURES OF THE  DRAFT EXECUTIVE ORDER  ON FULL DEVOLUTION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IMPLEMENTATION OF THE SUPREME COURT DECISION IN THE MANDANAS CASE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SUPREME COURT DECISION IN THE MANDANAS CASE</dc:title>
  <dc:creator>Emma Francisco</dc:creator>
  <cp:lastModifiedBy>John Aries S. Macaspac</cp:lastModifiedBy>
  <cp:revision>65</cp:revision>
  <dcterms:created xsi:type="dcterms:W3CDTF">2021-01-18T03:02:08Z</dcterms:created>
  <dcterms:modified xsi:type="dcterms:W3CDTF">2021-01-26T03:46:39Z</dcterms:modified>
</cp:coreProperties>
</file>