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  <p:sldMasterId id="2147483674" r:id="rId2"/>
  </p:sldMasterIdLst>
  <p:notesMasterIdLst>
    <p:notesMasterId r:id="rId25"/>
  </p:notesMasterIdLst>
  <p:handoutMasterIdLst>
    <p:handoutMasterId r:id="rId26"/>
  </p:handoutMasterIdLst>
  <p:sldIdLst>
    <p:sldId id="270" r:id="rId3"/>
    <p:sldId id="872" r:id="rId4"/>
    <p:sldId id="875" r:id="rId5"/>
    <p:sldId id="876" r:id="rId6"/>
    <p:sldId id="877" r:id="rId7"/>
    <p:sldId id="878" r:id="rId8"/>
    <p:sldId id="879" r:id="rId9"/>
    <p:sldId id="880" r:id="rId10"/>
    <p:sldId id="881" r:id="rId11"/>
    <p:sldId id="882" r:id="rId12"/>
    <p:sldId id="883" r:id="rId13"/>
    <p:sldId id="884" r:id="rId14"/>
    <p:sldId id="885" r:id="rId15"/>
    <p:sldId id="886" r:id="rId16"/>
    <p:sldId id="887" r:id="rId17"/>
    <p:sldId id="888" r:id="rId18"/>
    <p:sldId id="889" r:id="rId19"/>
    <p:sldId id="890" r:id="rId20"/>
    <p:sldId id="891" r:id="rId21"/>
    <p:sldId id="894" r:id="rId22"/>
    <p:sldId id="895" r:id="rId23"/>
    <p:sldId id="893" r:id="rId24"/>
  </p:sldIdLst>
  <p:sldSz cx="9144000" cy="5143500" type="screen16x9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2060"/>
    <a:srgbClr val="0067A9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76180" autoAdjust="0"/>
  </p:normalViewPr>
  <p:slideViewPr>
    <p:cSldViewPr snapToGrid="0">
      <p:cViewPr varScale="1">
        <p:scale>
          <a:sx n="112" d="100"/>
          <a:sy n="112" d="100"/>
        </p:scale>
        <p:origin x="131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2664"/>
    </p:cViewPr>
  </p:sorterViewPr>
  <p:notesViewPr>
    <p:cSldViewPr snapToGrid="0">
      <p:cViewPr varScale="1">
        <p:scale>
          <a:sx n="79" d="100"/>
          <a:sy n="79" d="100"/>
        </p:scale>
        <p:origin x="31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2949099" cy="498695"/>
          </a:xfrm>
          <a:prstGeom prst="rect">
            <a:avLst/>
          </a:prstGeom>
        </p:spPr>
        <p:txBody>
          <a:bodyPr vert="horz" lIns="89432" tIns="44715" rIns="89432" bIns="44715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6" y="1"/>
            <a:ext cx="2949099" cy="498695"/>
          </a:xfrm>
          <a:prstGeom prst="rect">
            <a:avLst/>
          </a:prstGeom>
        </p:spPr>
        <p:txBody>
          <a:bodyPr vert="horz" lIns="89432" tIns="44715" rIns="89432" bIns="44715" rtlCol="0"/>
          <a:lstStyle>
            <a:lvl1pPr algn="r">
              <a:defRPr sz="1200"/>
            </a:lvl1pPr>
          </a:lstStyle>
          <a:p>
            <a:fld id="{4C1FF923-45C6-4AD7-80A4-A42C9C3F0210}" type="datetimeFigureOut">
              <a:rPr lang="en-PH" smtClean="0"/>
              <a:t>28/01/2021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9440657"/>
            <a:ext cx="2949099" cy="498694"/>
          </a:xfrm>
          <a:prstGeom prst="rect">
            <a:avLst/>
          </a:prstGeom>
        </p:spPr>
        <p:txBody>
          <a:bodyPr vert="horz" lIns="89432" tIns="44715" rIns="89432" bIns="44715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6" y="9440657"/>
            <a:ext cx="2949099" cy="498694"/>
          </a:xfrm>
          <a:prstGeom prst="rect">
            <a:avLst/>
          </a:prstGeom>
        </p:spPr>
        <p:txBody>
          <a:bodyPr vert="horz" lIns="89432" tIns="44715" rIns="89432" bIns="44715" rtlCol="0" anchor="b"/>
          <a:lstStyle>
            <a:lvl1pPr algn="r">
              <a:defRPr sz="1200"/>
            </a:lvl1pPr>
          </a:lstStyle>
          <a:p>
            <a:fld id="{A85CA372-0F22-481F-91E7-5C8CD68CBE71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06917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hape 4"/>
          <p:cNvSpPr txBox="1">
            <a:spLocks noGrp="1"/>
          </p:cNvSpPr>
          <p:nvPr>
            <p:ph type="body" idx="1"/>
          </p:nvPr>
        </p:nvSpPr>
        <p:spPr bwMode="auto">
          <a:xfrm>
            <a:off x="320765" y="4721192"/>
            <a:ext cx="6162473" cy="447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17" tIns="89417" rIns="89417" bIns="8941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panose="020B0604020202020204" pitchFamily="34" charset="0"/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0" tIns="45541" rIns="91080" bIns="45541" rtlCol="0" anchor="ctr"/>
          <a:lstStyle/>
          <a:p>
            <a:endParaRPr lang="en-PH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55601" y="3"/>
            <a:ext cx="2948398" cy="497523"/>
          </a:xfrm>
          <a:prstGeom prst="rect">
            <a:avLst/>
          </a:prstGeom>
        </p:spPr>
        <p:txBody>
          <a:bodyPr vert="horz" lIns="91080" tIns="45541" rIns="91080" bIns="45541" rtlCol="0"/>
          <a:lstStyle>
            <a:lvl1pPr algn="r">
              <a:defRPr sz="1200"/>
            </a:lvl1pPr>
          </a:lstStyle>
          <a:p>
            <a:fld id="{A379755E-FB13-472D-9EC0-70F9E2F5017D}" type="datetimeFigureOut">
              <a:rPr lang="en-PH" smtClean="0"/>
              <a:t>28/01/2021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331679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22263" y="169863"/>
            <a:ext cx="6134100" cy="345122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ln>
            <a:miter lim="800000"/>
          </a:ln>
        </p:spPr>
      </p:sp>
      <p:sp>
        <p:nvSpPr>
          <p:cNvPr id="14338" name="Shape 52"/>
          <p:cNvSpPr txBox="1">
            <a:spLocks noGrp="1"/>
          </p:cNvSpPr>
          <p:nvPr>
            <p:ph type="body" idx="1"/>
          </p:nvPr>
        </p:nvSpPr>
        <p:spPr>
          <a:xfrm>
            <a:off x="322189" y="3621091"/>
            <a:ext cx="6134257" cy="4472702"/>
          </a:xfrm>
          <a:ln/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0"/>
              </a:spcAft>
              <a:buSzPts val="1100"/>
            </a:pPr>
            <a:endParaRPr lang="en-PH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74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65496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17805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136256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783" indent="-406918" algn="just">
              <a:buClr>
                <a:srgbClr val="002060"/>
              </a:buClr>
              <a:buSzPct val="100000"/>
              <a:buChar char="●"/>
            </a:pPr>
            <a:endParaRPr lang="en-P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20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387688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42678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364952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40360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113284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8803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just">
              <a:buFont typeface="Arial" panose="020B0604020202020204" pitchFamily="34" charset="0"/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97168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851139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19951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53514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113662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91099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27212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715985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805658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106906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bg1"/>
          </a:solidFill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" name="Shape 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 sz="1200" b="1">
                <a:solidFill>
                  <a:srgbClr val="002060"/>
                </a:solidFill>
              </a:defRPr>
            </a:lvl1pPr>
          </a:lstStyle>
          <a:p>
            <a:fld id="{66AFB208-C3C2-419E-A6DD-D9B74984B8E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02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bg1"/>
          </a:solidFill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" name="Shape 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FB208-C3C2-419E-A6DD-D9B74984B8E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30" y="4662488"/>
            <a:ext cx="6858000" cy="47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06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6CF9C-03D6-45D6-ABE8-28E428EF7C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148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Shape 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AF0A3-81BF-41C1-B97C-700E1F7D2A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697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6" name="Shape 4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D8B5E2E-BA4C-42B1-89D2-47DF869370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233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Shape 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A6D82-F26F-4AA3-95CC-F7BEDFA85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2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 sz="1200">
                <a:solidFill>
                  <a:srgbClr val="002060"/>
                </a:solidFill>
              </a:defRPr>
            </a:lvl1pPr>
          </a:lstStyle>
          <a:p>
            <a:fld id="{F44F7F95-E43F-4F2B-93CD-38918E4EBA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5147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 sz="1200" b="1">
                <a:solidFill>
                  <a:srgbClr val="002060"/>
                </a:solidFill>
              </a:defRPr>
            </a:lvl1pPr>
          </a:lstStyle>
          <a:p>
            <a:fld id="{62D7876C-A39F-410E-AAD7-35FBDD7ABE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576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 sz="1200" b="1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049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4B7D-43BF-49E5-B46B-2D2B43F8FEC5}" type="slidenum">
              <a:rPr lang="en-PH" smtClean="0"/>
              <a:pPr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44776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F9C4AAD-3378-4680-ABC9-3BC1FA1035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42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 sz="1200" b="1">
                <a:solidFill>
                  <a:srgbClr val="002060"/>
                </a:solidFill>
              </a:defRPr>
            </a:lvl1pPr>
          </a:lstStyle>
          <a:p>
            <a:fld id="{8EA6CF9C-03D6-45D6-ABE8-28E428EF7C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50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anchor="ctr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Shape 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 sz="1200" b="1">
                <a:solidFill>
                  <a:srgbClr val="002060"/>
                </a:solidFill>
              </a:defRPr>
            </a:lvl1pPr>
          </a:lstStyle>
          <a:p>
            <a:fld id="{7E5AF0A3-81BF-41C1-B97C-700E1F7D2A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644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6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anchor="ctr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6" name="Shape 4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z="1200" b="1">
                <a:solidFill>
                  <a:srgbClr val="002060"/>
                </a:solidFill>
              </a:defRPr>
            </a:lvl1pPr>
          </a:lstStyle>
          <a:p>
            <a:fld id="{4D8B5E2E-BA4C-42B1-89D2-47DF869370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78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anchor="ctr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Shape 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 sz="1200" b="1">
                <a:solidFill>
                  <a:srgbClr val="002060"/>
                </a:solidFill>
              </a:defRPr>
            </a:lvl1pPr>
          </a:lstStyle>
          <a:p>
            <a:fld id="{777A6D82-F26F-4AA3-95CC-F7BEDFA85E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65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 sz="1200" b="1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456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 sz="1200" b="1">
                <a:solidFill>
                  <a:srgbClr val="002060"/>
                </a:solidFill>
              </a:defRPr>
            </a:lvl1pPr>
          </a:lstStyle>
          <a:p>
            <a:fld id="{8F9C4AAD-3378-4680-ABC9-3BC1FA1035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22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anchor="b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" name="Shape 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 sz="1200" b="1">
                <a:solidFill>
                  <a:srgbClr val="002060"/>
                </a:solidFill>
              </a:defRPr>
            </a:lvl1pPr>
          </a:lstStyle>
          <a:p>
            <a:fld id="{70F3A2B4-5E17-48D8-9A32-58B766AFF5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24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Shape 8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BAB87-1972-4B90-A5E1-CCFCF40F5F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70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8F9C4AAD-3378-4680-ABC9-3BC1FA10353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"/>
            <a:ext cx="9144000" cy="514299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70" r:id="rId4"/>
    <p:sldLayoutId id="2147483663" r:id="rId5"/>
    <p:sldLayoutId id="2147483671" r:id="rId6"/>
    <p:sldLayoutId id="214748367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311150" y="444500"/>
            <a:ext cx="8521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311150" y="1152525"/>
            <a:ext cx="85217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Shape 8"/>
          <p:cNvSpPr txBox="1">
            <a:spLocks noGrp="1"/>
          </p:cNvSpPr>
          <p:nvPr>
            <p:ph type="sldNum" idx="12"/>
          </p:nvPr>
        </p:nvSpPr>
        <p:spPr bwMode="auto">
          <a:xfrm>
            <a:off x="8472488" y="4662488"/>
            <a:ext cx="5492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595959"/>
                </a:solidFill>
              </a:defRPr>
            </a:lvl1pPr>
          </a:lstStyle>
          <a:p>
            <a:fld id="{8F9C4AAD-3378-4680-ABC9-3BC1FA10353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2284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3" descr="C:\Users\blagunay\Desktop\Mr. Yoso\Pics\Downloaded Pics\Logos\DBM_LOGO -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169" y="194733"/>
            <a:ext cx="1152994" cy="115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6"/>
          <p:cNvSpPr txBox="1">
            <a:spLocks/>
          </p:cNvSpPr>
          <p:nvPr/>
        </p:nvSpPr>
        <p:spPr bwMode="auto">
          <a:xfrm>
            <a:off x="95532" y="1474728"/>
            <a:ext cx="5162268" cy="88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900" lvl="0" indent="-34290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1pPr>
            <a:lvl2pPr marL="742950" lvl="1" indent="-28575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143000" lvl="2" indent="-22860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600200" lvl="3" indent="-22860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057400" lvl="4" indent="-228600" algn="ct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 pitchFamily="34" charset="0"/>
              <a:buNone/>
              <a:defRPr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2700" b="1" i="1" dirty="0" smtClean="0">
                <a:solidFill>
                  <a:srgbClr val="002060"/>
                </a:solidFill>
              </a:rPr>
              <a:t>Guidelines on the Formulation of the FY 2022 Tier 1 and Tier 2  Personnel Services (PS) Levels</a:t>
            </a:r>
            <a:endParaRPr lang="en-US" sz="2700" b="1" i="1" dirty="0">
              <a:solidFill>
                <a:srgbClr val="002060"/>
              </a:solidFill>
            </a:endParaRPr>
          </a:p>
        </p:txBody>
      </p:sp>
      <p:sp>
        <p:nvSpPr>
          <p:cNvPr id="14" name="Subtitle 6"/>
          <p:cNvSpPr txBox="1">
            <a:spLocks/>
          </p:cNvSpPr>
          <p:nvPr/>
        </p:nvSpPr>
        <p:spPr>
          <a:xfrm>
            <a:off x="205598" y="3877288"/>
            <a:ext cx="4942135" cy="812462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60"/>
              </a:spcBef>
              <a:buClr>
                <a:srgbClr val="002060"/>
              </a:buClr>
              <a:buSzPts val="1800"/>
            </a:pPr>
            <a:r>
              <a:rPr lang="en-US" sz="1800" b="1" dirty="0">
                <a:solidFill>
                  <a:srgbClr val="002060"/>
                </a:solidFill>
              </a:rPr>
              <a:t>Director Gerald R. </a:t>
            </a:r>
            <a:r>
              <a:rPr lang="en-US" sz="1800" b="1" dirty="0" err="1">
                <a:solidFill>
                  <a:srgbClr val="002060"/>
                </a:solidFill>
              </a:rPr>
              <a:t>Janda</a:t>
            </a:r>
            <a:endParaRPr lang="en-US" sz="1800" b="1" dirty="0">
              <a:solidFill>
                <a:srgbClr val="002060"/>
              </a:solidFill>
            </a:endParaRPr>
          </a:p>
          <a:p>
            <a:pPr>
              <a:spcBef>
                <a:spcPts val="360"/>
              </a:spcBef>
              <a:buClr>
                <a:srgbClr val="002060"/>
              </a:buClr>
              <a:buSzPts val="1800"/>
            </a:pPr>
            <a:r>
              <a:rPr lang="en-US" sz="1800" dirty="0">
                <a:solidFill>
                  <a:srgbClr val="002060"/>
                </a:solidFill>
              </a:rPr>
              <a:t>Department of Budget and Management</a:t>
            </a:r>
          </a:p>
          <a:p>
            <a:pPr>
              <a:spcBef>
                <a:spcPts val="240"/>
              </a:spcBef>
              <a:buClr>
                <a:srgbClr val="002060"/>
              </a:buClr>
              <a:buSzPts val="1200"/>
            </a:pPr>
            <a:r>
              <a:rPr lang="en-US" sz="1600" dirty="0">
                <a:solidFill>
                  <a:srgbClr val="002060"/>
                </a:solidFill>
              </a:rPr>
              <a:t>Organization, Position Classification and Compensation Bureau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663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10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Tier 1 Composition : 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88900" y="974725"/>
            <a:ext cx="87990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2900"/>
            </a:pPr>
            <a:r>
              <a:rPr lang="en-US" sz="2800" b="1" i="1" dirty="0">
                <a:solidFill>
                  <a:srgbClr val="002060"/>
                </a:solidFill>
              </a:rPr>
              <a:t>3.  Pension and Gratuity Fund (PGF)</a:t>
            </a:r>
            <a:endParaRPr sz="2800" dirty="0">
              <a:solidFill>
                <a:srgbClr val="002060"/>
              </a:solidFill>
            </a:endParaRPr>
          </a:p>
          <a:p>
            <a:pPr marL="914377" lvl="1" indent="-380990" algn="just">
              <a:lnSpc>
                <a:spcPct val="115000"/>
              </a:lnSpc>
              <a:buClr>
                <a:srgbClr val="002060"/>
              </a:buClr>
              <a:buSzPts val="2400"/>
              <a:buChar char="○"/>
            </a:pPr>
            <a:endParaRPr lang="en-US" sz="1800" dirty="0">
              <a:solidFill>
                <a:srgbClr val="002060"/>
              </a:solidFill>
            </a:endParaRPr>
          </a:p>
          <a:p>
            <a:pPr marL="914377" lvl="1" indent="-380990" algn="just">
              <a:lnSpc>
                <a:spcPct val="115000"/>
              </a:lnSpc>
              <a:buClr>
                <a:srgbClr val="002060"/>
              </a:buClr>
              <a:buSzPts val="2400"/>
              <a:buChar char="○"/>
            </a:pPr>
            <a:r>
              <a:rPr lang="en-US" sz="3000" b="1" dirty="0">
                <a:solidFill>
                  <a:srgbClr val="002060"/>
                </a:solidFill>
              </a:rPr>
              <a:t>Pension payments </a:t>
            </a:r>
            <a:r>
              <a:rPr lang="en-US" sz="3000" dirty="0">
                <a:solidFill>
                  <a:srgbClr val="002060"/>
                </a:solidFill>
              </a:rPr>
              <a:t>for existing retirees for MUP</a:t>
            </a:r>
            <a:r>
              <a:rPr lang="en-US" sz="3000" dirty="0" smtClean="0">
                <a:solidFill>
                  <a:srgbClr val="002060"/>
                </a:solidFill>
              </a:rPr>
              <a:t>, and agencies covered by special laws (i.e. OSG</a:t>
            </a:r>
            <a:r>
              <a:rPr lang="en-US" sz="3000" dirty="0">
                <a:solidFill>
                  <a:srgbClr val="002060"/>
                </a:solidFill>
              </a:rPr>
              <a:t>, OGCC, </a:t>
            </a:r>
            <a:r>
              <a:rPr lang="en-US" sz="3000" dirty="0" smtClean="0">
                <a:solidFill>
                  <a:srgbClr val="002060"/>
                </a:solidFill>
              </a:rPr>
              <a:t>PRC</a:t>
            </a:r>
            <a:r>
              <a:rPr lang="en-US" sz="3000" dirty="0">
                <a:solidFill>
                  <a:srgbClr val="002060"/>
                </a:solidFill>
              </a:rPr>
              <a:t>, </a:t>
            </a:r>
            <a:r>
              <a:rPr lang="en-US" sz="3000" dirty="0" smtClean="0">
                <a:solidFill>
                  <a:srgbClr val="002060"/>
                </a:solidFill>
              </a:rPr>
              <a:t>LRA, NAPROS, PAO</a:t>
            </a:r>
            <a:r>
              <a:rPr lang="en-US" sz="3000" dirty="0">
                <a:solidFill>
                  <a:srgbClr val="002060"/>
                </a:solidFill>
              </a:rPr>
              <a:t>, NLRC, </a:t>
            </a:r>
            <a:r>
              <a:rPr lang="en-US" sz="3000" dirty="0" smtClean="0">
                <a:solidFill>
                  <a:srgbClr val="002060"/>
                </a:solidFill>
              </a:rPr>
              <a:t>and ERC</a:t>
            </a:r>
            <a:endParaRPr sz="3000" dirty="0">
              <a:solidFill>
                <a:srgbClr val="002060"/>
              </a:solidFill>
            </a:endParaRPr>
          </a:p>
          <a:p>
            <a:pPr marL="914377">
              <a:spcBef>
                <a:spcPts val="600"/>
              </a:spcBef>
            </a:pPr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11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Tier 1 Composition : 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Google Shape;87;p12"/>
          <p:cNvSpPr txBox="1"/>
          <p:nvPr/>
        </p:nvSpPr>
        <p:spPr>
          <a:xfrm>
            <a:off x="53975" y="974725"/>
            <a:ext cx="87990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2900"/>
            </a:pPr>
            <a:r>
              <a:rPr lang="en-US" sz="2800" b="1" i="1" dirty="0">
                <a:solidFill>
                  <a:srgbClr val="002060"/>
                </a:solidFill>
              </a:rPr>
              <a:t>3. </a:t>
            </a:r>
            <a:r>
              <a:rPr lang="en-US" sz="2800" b="1" i="1" dirty="0" smtClean="0">
                <a:solidFill>
                  <a:srgbClr val="002060"/>
                </a:solidFill>
              </a:rPr>
              <a:t>PGF</a:t>
            </a:r>
            <a:endParaRPr lang="en-US" sz="2800" dirty="0">
              <a:solidFill>
                <a:srgbClr val="002060"/>
              </a:solidFill>
            </a:endParaRPr>
          </a:p>
          <a:p>
            <a:pPr marL="76198">
              <a:buClr>
                <a:srgbClr val="002060"/>
              </a:buClr>
              <a:buSzPts val="2400"/>
            </a:pPr>
            <a:r>
              <a:rPr lang="en-US" sz="1800" i="1" u="sng" dirty="0">
                <a:solidFill>
                  <a:srgbClr val="002060"/>
                </a:solidFill>
              </a:rPr>
              <a:t>May be transferred to Agency Budget during Tier 2 deliberation:</a:t>
            </a:r>
          </a:p>
          <a:p>
            <a:pPr marL="914377" lvl="1" indent="-380990" algn="just">
              <a:lnSpc>
                <a:spcPct val="115000"/>
              </a:lnSpc>
              <a:buClr>
                <a:srgbClr val="002060"/>
              </a:buClr>
              <a:buSzPts val="2400"/>
              <a:buChar char="○"/>
            </a:pPr>
            <a:r>
              <a:rPr lang="en-US" sz="2600" b="1" dirty="0" smtClean="0">
                <a:solidFill>
                  <a:srgbClr val="002060"/>
                </a:solidFill>
              </a:rPr>
              <a:t>Terminal leave (TL) </a:t>
            </a:r>
            <a:r>
              <a:rPr lang="en-US" sz="2600" dirty="0" smtClean="0">
                <a:solidFill>
                  <a:srgbClr val="002060"/>
                </a:solidFill>
              </a:rPr>
              <a:t>benefits of compulsory retirees, subject to submission of BP 205</a:t>
            </a:r>
          </a:p>
          <a:p>
            <a:pPr marL="914377" lvl="1" indent="-380990" algn="just">
              <a:lnSpc>
                <a:spcPct val="115000"/>
              </a:lnSpc>
              <a:buClr>
                <a:srgbClr val="002060"/>
              </a:buClr>
              <a:buSzPts val="2400"/>
              <a:buChar char="○"/>
            </a:pPr>
            <a:r>
              <a:rPr lang="en-US" sz="2600" b="1" dirty="0" smtClean="0">
                <a:solidFill>
                  <a:srgbClr val="002060"/>
                </a:solidFill>
              </a:rPr>
              <a:t>TL </a:t>
            </a:r>
            <a:r>
              <a:rPr lang="en-US" sz="2600" dirty="0" smtClean="0">
                <a:solidFill>
                  <a:srgbClr val="002060"/>
                </a:solidFill>
              </a:rPr>
              <a:t>and</a:t>
            </a:r>
            <a:r>
              <a:rPr lang="en-US" sz="2600" b="1" dirty="0" smtClean="0">
                <a:solidFill>
                  <a:srgbClr val="002060"/>
                </a:solidFill>
              </a:rPr>
              <a:t> Retirement Gratuity (RG)</a:t>
            </a:r>
            <a:r>
              <a:rPr lang="en-US" sz="2600" dirty="0" smtClean="0">
                <a:solidFill>
                  <a:srgbClr val="002060"/>
                </a:solidFill>
              </a:rPr>
              <a:t> of MUPs and compulsory retirees of other agencies covered by special laws</a:t>
            </a:r>
          </a:p>
          <a:p>
            <a:pPr marL="914377" lvl="1" indent="-380990" algn="just">
              <a:lnSpc>
                <a:spcPct val="115000"/>
              </a:lnSpc>
              <a:buClr>
                <a:srgbClr val="002060"/>
              </a:buClr>
              <a:buSzPts val="2400"/>
              <a:buChar char="○"/>
            </a:pPr>
            <a:r>
              <a:rPr lang="en-US" sz="2600" b="1" dirty="0" smtClean="0">
                <a:solidFill>
                  <a:srgbClr val="002060"/>
                </a:solidFill>
              </a:rPr>
              <a:t>Pension </a:t>
            </a:r>
            <a:r>
              <a:rPr lang="en-US" sz="2600" b="1" dirty="0">
                <a:solidFill>
                  <a:srgbClr val="002060"/>
                </a:solidFill>
              </a:rPr>
              <a:t>payments </a:t>
            </a:r>
            <a:r>
              <a:rPr lang="en-US" sz="2600" dirty="0">
                <a:solidFill>
                  <a:srgbClr val="002060"/>
                </a:solidFill>
              </a:rPr>
              <a:t>for existing </a:t>
            </a:r>
            <a:r>
              <a:rPr lang="en-US" sz="2600" b="1" dirty="0">
                <a:solidFill>
                  <a:srgbClr val="002060"/>
                </a:solidFill>
              </a:rPr>
              <a:t>retirees</a:t>
            </a:r>
            <a:r>
              <a:rPr lang="en-US" sz="2600" dirty="0">
                <a:solidFill>
                  <a:srgbClr val="002060"/>
                </a:solidFill>
              </a:rPr>
              <a:t> under CFAG, </a:t>
            </a:r>
            <a:r>
              <a:rPr lang="en-US" sz="2600" dirty="0" err="1">
                <a:solidFill>
                  <a:srgbClr val="002060"/>
                </a:solidFill>
              </a:rPr>
              <a:t>i.e</a:t>
            </a:r>
            <a:r>
              <a:rPr lang="en-US" sz="2600" dirty="0">
                <a:solidFill>
                  <a:srgbClr val="002060"/>
                </a:solidFill>
              </a:rPr>
              <a:t>, Judiciary and Office of the Ombudsman</a:t>
            </a:r>
          </a:p>
          <a:p>
            <a:pPr marL="914377" lvl="1" indent="-380990" algn="just">
              <a:lnSpc>
                <a:spcPct val="115000"/>
              </a:lnSpc>
              <a:buClr>
                <a:srgbClr val="002060"/>
              </a:buClr>
              <a:buSzPts val="2400"/>
              <a:buChar char="○"/>
            </a:pPr>
            <a:endParaRPr sz="3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3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12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Tier </a:t>
            </a:r>
            <a:r>
              <a:rPr lang="en-US" b="1" dirty="0" smtClean="0">
                <a:solidFill>
                  <a:srgbClr val="002060"/>
                </a:solidFill>
              </a:rPr>
              <a:t>2 </a:t>
            </a:r>
            <a:r>
              <a:rPr lang="en-US" b="1" dirty="0">
                <a:solidFill>
                  <a:srgbClr val="002060"/>
                </a:solidFill>
              </a:rPr>
              <a:t>Composition : 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Google Shape;103;p14"/>
          <p:cNvSpPr txBox="1"/>
          <p:nvPr/>
        </p:nvSpPr>
        <p:spPr>
          <a:xfrm>
            <a:off x="88900" y="831850"/>
            <a:ext cx="87990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2900"/>
            </a:pPr>
            <a:r>
              <a:rPr lang="en-US" sz="2800" b="1" i="1" dirty="0">
                <a:solidFill>
                  <a:srgbClr val="002060"/>
                </a:solidFill>
              </a:rPr>
              <a:t>1</a:t>
            </a:r>
            <a:r>
              <a:rPr lang="en-US" sz="2800" b="1" i="1" dirty="0" smtClean="0">
                <a:solidFill>
                  <a:srgbClr val="002060"/>
                </a:solidFill>
              </a:rPr>
              <a:t>. </a:t>
            </a:r>
            <a:r>
              <a:rPr lang="en-US" sz="2800" b="1" i="1" dirty="0">
                <a:solidFill>
                  <a:srgbClr val="002060"/>
                </a:solidFill>
              </a:rPr>
              <a:t>Agency-Specific </a:t>
            </a:r>
            <a:r>
              <a:rPr lang="en-US" sz="2800" b="1" i="1" dirty="0" smtClean="0">
                <a:solidFill>
                  <a:srgbClr val="002060"/>
                </a:solidFill>
              </a:rPr>
              <a:t>Budgets</a:t>
            </a:r>
            <a:endParaRPr lang="en-US" sz="1800" dirty="0">
              <a:solidFill>
                <a:srgbClr val="002060"/>
              </a:solidFill>
            </a:endParaRPr>
          </a:p>
          <a:p>
            <a:pPr marL="457189" indent="-406390" algn="just">
              <a:buClr>
                <a:srgbClr val="002060"/>
              </a:buClr>
              <a:buSzPts val="2800"/>
              <a:buChar char="●"/>
            </a:pPr>
            <a:r>
              <a:rPr lang="en-US" sz="2800" dirty="0" err="1" smtClean="0">
                <a:solidFill>
                  <a:srgbClr val="002060"/>
                </a:solidFill>
              </a:rPr>
              <a:t>AdjustmentS</a:t>
            </a:r>
            <a:r>
              <a:rPr lang="en-US" sz="2800" dirty="0" smtClean="0">
                <a:solidFill>
                  <a:srgbClr val="002060"/>
                </a:solidFill>
              </a:rPr>
              <a:t> in PS due to budget policy decision such as:</a:t>
            </a:r>
          </a:p>
          <a:p>
            <a:pPr marL="688975" lvl="6" indent="-225425" algn="just">
              <a:buClr>
                <a:srgbClr val="00206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2060"/>
                </a:solidFill>
              </a:rPr>
              <a:t>	Implementation of a new program or activity</a:t>
            </a:r>
          </a:p>
          <a:p>
            <a:pPr marL="914400" lvl="6" indent="-450850" algn="just">
              <a:buClr>
                <a:srgbClr val="00206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2060"/>
                </a:solidFill>
              </a:rPr>
              <a:t>Abolition  or expansion of PAP</a:t>
            </a:r>
          </a:p>
          <a:p>
            <a:pPr marL="914400" lvl="6" indent="-450850" algn="just">
              <a:buClr>
                <a:srgbClr val="00206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2060"/>
                </a:solidFill>
              </a:rPr>
              <a:t>Major change in the organizational structure of an agency </a:t>
            </a:r>
          </a:p>
          <a:p>
            <a:pPr marL="914400" lvl="6" indent="-450850" algn="just">
              <a:buClr>
                <a:srgbClr val="002060"/>
              </a:buClr>
              <a:buSzPts val="2800"/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002060"/>
                </a:solidFill>
              </a:rPr>
              <a:t>Transfer of functions between agencies</a:t>
            </a:r>
            <a:endParaRPr sz="2800" dirty="0">
              <a:solidFill>
                <a:srgbClr val="002060"/>
              </a:solidFill>
            </a:endParaRPr>
          </a:p>
          <a:p>
            <a:pPr marL="914377"/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5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13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Tier </a:t>
            </a:r>
            <a:r>
              <a:rPr lang="en-US" b="1" dirty="0" smtClean="0">
                <a:solidFill>
                  <a:srgbClr val="002060"/>
                </a:solidFill>
              </a:rPr>
              <a:t>2 </a:t>
            </a:r>
            <a:r>
              <a:rPr lang="en-US" b="1" dirty="0">
                <a:solidFill>
                  <a:srgbClr val="002060"/>
                </a:solidFill>
              </a:rPr>
              <a:t>Composition : 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Google Shape;103;p14"/>
          <p:cNvSpPr txBox="1"/>
          <p:nvPr/>
        </p:nvSpPr>
        <p:spPr>
          <a:xfrm>
            <a:off x="88900" y="831850"/>
            <a:ext cx="87990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2900"/>
            </a:pPr>
            <a:r>
              <a:rPr lang="en-US" sz="2800" b="1" i="1" dirty="0">
                <a:solidFill>
                  <a:srgbClr val="002060"/>
                </a:solidFill>
              </a:rPr>
              <a:t>1</a:t>
            </a:r>
            <a:r>
              <a:rPr lang="en-US" sz="2800" b="1" i="1" dirty="0" smtClean="0">
                <a:solidFill>
                  <a:srgbClr val="002060"/>
                </a:solidFill>
              </a:rPr>
              <a:t>. </a:t>
            </a:r>
            <a:r>
              <a:rPr lang="en-US" sz="2800" b="1" i="1" dirty="0">
                <a:solidFill>
                  <a:srgbClr val="002060"/>
                </a:solidFill>
              </a:rPr>
              <a:t>Agency-Specific </a:t>
            </a:r>
            <a:r>
              <a:rPr lang="en-US" sz="2800" b="1" i="1" dirty="0" smtClean="0">
                <a:solidFill>
                  <a:srgbClr val="002060"/>
                </a:solidFill>
              </a:rPr>
              <a:t>Budgets: (cont’d)</a:t>
            </a:r>
            <a:endParaRPr lang="en-US" sz="1800" dirty="0">
              <a:solidFill>
                <a:srgbClr val="002060"/>
              </a:solidFill>
            </a:endParaRPr>
          </a:p>
          <a:p>
            <a:pPr marL="457189" indent="-406390" algn="just">
              <a:buClr>
                <a:srgbClr val="002060"/>
              </a:buClr>
              <a:buSzPts val="2800"/>
              <a:buChar char="●"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457189" indent="-406390" algn="just">
              <a:buClr>
                <a:srgbClr val="002060"/>
              </a:buClr>
              <a:buSzPts val="2800"/>
              <a:buChar char="●"/>
            </a:pPr>
            <a:r>
              <a:rPr lang="en-US" sz="2800" dirty="0" smtClean="0">
                <a:solidFill>
                  <a:srgbClr val="002060"/>
                </a:solidFill>
              </a:rPr>
              <a:t>Additional casual and contractual positions for duly </a:t>
            </a:r>
            <a:r>
              <a:rPr lang="en-US" sz="2800" b="1" dirty="0" smtClean="0">
                <a:solidFill>
                  <a:srgbClr val="002060"/>
                </a:solidFill>
              </a:rPr>
              <a:t>established and functioning ad-hoc bodies     co-existent with the operations of the particular      ad-hoc bodies</a:t>
            </a:r>
            <a:endParaRPr sz="2800" b="1" dirty="0">
              <a:solidFill>
                <a:srgbClr val="002060"/>
              </a:solidFill>
            </a:endParaRPr>
          </a:p>
          <a:p>
            <a:pPr marL="914377"/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14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Tier </a:t>
            </a:r>
            <a:r>
              <a:rPr lang="en-US" b="1" dirty="0" smtClean="0">
                <a:solidFill>
                  <a:srgbClr val="002060"/>
                </a:solidFill>
              </a:rPr>
              <a:t>2 </a:t>
            </a:r>
            <a:r>
              <a:rPr lang="en-US" b="1" dirty="0">
                <a:solidFill>
                  <a:srgbClr val="002060"/>
                </a:solidFill>
              </a:rPr>
              <a:t>Composition : 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Google Shape;103;p14"/>
          <p:cNvSpPr txBox="1"/>
          <p:nvPr/>
        </p:nvSpPr>
        <p:spPr>
          <a:xfrm>
            <a:off x="88900" y="831850"/>
            <a:ext cx="87990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2900"/>
            </a:pPr>
            <a:r>
              <a:rPr lang="en-US" sz="2800" b="1" i="1" dirty="0">
                <a:solidFill>
                  <a:srgbClr val="002060"/>
                </a:solidFill>
              </a:rPr>
              <a:t>2</a:t>
            </a:r>
            <a:r>
              <a:rPr lang="en-US" sz="2800" b="1" i="1" dirty="0" smtClean="0">
                <a:solidFill>
                  <a:srgbClr val="002060"/>
                </a:solidFill>
              </a:rPr>
              <a:t>.  </a:t>
            </a:r>
            <a:r>
              <a:rPr lang="en-US" sz="2800" b="1" i="1" dirty="0">
                <a:solidFill>
                  <a:srgbClr val="002060"/>
                </a:solidFill>
              </a:rPr>
              <a:t>MPBF</a:t>
            </a:r>
            <a:endParaRPr sz="2800" dirty="0">
              <a:solidFill>
                <a:srgbClr val="002060"/>
              </a:solidFill>
            </a:endParaRPr>
          </a:p>
          <a:p>
            <a:pPr marL="457189" indent="-406390" algn="just">
              <a:buClr>
                <a:srgbClr val="002060"/>
              </a:buClr>
              <a:buSzPts val="2800"/>
              <a:buChar char="●"/>
            </a:pPr>
            <a:endParaRPr lang="en-US" sz="1800" dirty="0">
              <a:solidFill>
                <a:srgbClr val="002060"/>
              </a:solidFill>
            </a:endParaRPr>
          </a:p>
          <a:p>
            <a:pPr marL="457189" indent="-406390" algn="just">
              <a:buClr>
                <a:srgbClr val="002060"/>
              </a:buClr>
              <a:buSzPts val="2800"/>
              <a:buChar char="●"/>
            </a:pPr>
            <a:r>
              <a:rPr lang="en-US" sz="2800" b="1" i="1" dirty="0">
                <a:solidFill>
                  <a:srgbClr val="002060"/>
                </a:solidFill>
              </a:rPr>
              <a:t>100% of the PS cost </a:t>
            </a:r>
            <a:r>
              <a:rPr lang="en-US" sz="2800" dirty="0">
                <a:solidFill>
                  <a:srgbClr val="002060"/>
                </a:solidFill>
              </a:rPr>
              <a:t>of new positions and staffing modifications approved </a:t>
            </a:r>
            <a:r>
              <a:rPr lang="en-US" sz="2800" dirty="0" smtClean="0">
                <a:solidFill>
                  <a:srgbClr val="002060"/>
                </a:solidFill>
              </a:rPr>
              <a:t>by the DBM </a:t>
            </a:r>
            <a:r>
              <a:rPr lang="en-US" sz="2800" dirty="0">
                <a:solidFill>
                  <a:srgbClr val="002060"/>
                </a:solidFill>
              </a:rPr>
              <a:t>after December 31, </a:t>
            </a:r>
            <a:r>
              <a:rPr lang="en-US" sz="2800" dirty="0" smtClean="0">
                <a:solidFill>
                  <a:srgbClr val="002060"/>
                </a:solidFill>
              </a:rPr>
              <a:t>2020 </a:t>
            </a:r>
            <a:r>
              <a:rPr lang="en-US" sz="2800" dirty="0">
                <a:solidFill>
                  <a:srgbClr val="002060"/>
                </a:solidFill>
              </a:rPr>
              <a:t>(i.e., January to </a:t>
            </a:r>
            <a:r>
              <a:rPr lang="en-US" sz="2800" dirty="0" smtClean="0">
                <a:solidFill>
                  <a:srgbClr val="002060"/>
                </a:solidFill>
              </a:rPr>
              <a:t>May 2021)</a:t>
            </a:r>
            <a:endParaRPr sz="2800" dirty="0">
              <a:solidFill>
                <a:srgbClr val="002060"/>
              </a:solidFill>
            </a:endParaRPr>
          </a:p>
          <a:p>
            <a:pPr marL="457189" indent="-406390" algn="just">
              <a:buClr>
                <a:srgbClr val="002060"/>
              </a:buClr>
              <a:buSzPts val="2800"/>
              <a:buChar char="●"/>
            </a:pPr>
            <a:r>
              <a:rPr lang="en-US" sz="2800" b="1" i="1" dirty="0">
                <a:solidFill>
                  <a:srgbClr val="002060"/>
                </a:solidFill>
              </a:rPr>
              <a:t>75% of the PS cost </a:t>
            </a:r>
            <a:r>
              <a:rPr lang="en-US" sz="2800" dirty="0">
                <a:solidFill>
                  <a:srgbClr val="002060"/>
                </a:solidFill>
              </a:rPr>
              <a:t>of positions proposed for creation and staffing modifications with legal basis, established standards, or with </a:t>
            </a:r>
            <a:r>
              <a:rPr lang="en-US" sz="2800" dirty="0" smtClean="0">
                <a:solidFill>
                  <a:srgbClr val="002060"/>
                </a:solidFill>
              </a:rPr>
              <a:t>technical evaluation </a:t>
            </a:r>
            <a:r>
              <a:rPr lang="en-US" sz="2800" dirty="0">
                <a:solidFill>
                  <a:srgbClr val="002060"/>
                </a:solidFill>
              </a:rPr>
              <a:t>based on </a:t>
            </a:r>
            <a:r>
              <a:rPr lang="en-US" sz="2800" b="1" i="1" dirty="0">
                <a:solidFill>
                  <a:srgbClr val="002060"/>
                </a:solidFill>
              </a:rPr>
              <a:t>complete agency submission of documentary requirements</a:t>
            </a:r>
            <a:endParaRPr sz="2800" b="1" i="1" dirty="0">
              <a:solidFill>
                <a:srgbClr val="002060"/>
              </a:solidFill>
            </a:endParaRPr>
          </a:p>
          <a:p>
            <a:pPr marL="914377"/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15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Tier </a:t>
            </a:r>
            <a:r>
              <a:rPr lang="en-US" b="1" dirty="0" smtClean="0">
                <a:solidFill>
                  <a:srgbClr val="002060"/>
                </a:solidFill>
              </a:rPr>
              <a:t>2 </a:t>
            </a:r>
            <a:r>
              <a:rPr lang="en-US" b="1" dirty="0">
                <a:solidFill>
                  <a:srgbClr val="002060"/>
                </a:solidFill>
              </a:rPr>
              <a:t>Composition : 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Google Shape;111;p15"/>
          <p:cNvSpPr txBox="1"/>
          <p:nvPr/>
        </p:nvSpPr>
        <p:spPr>
          <a:xfrm>
            <a:off x="88900" y="831850"/>
            <a:ext cx="87990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2900"/>
            </a:pPr>
            <a:r>
              <a:rPr lang="en-US" sz="2800" b="1" i="1" dirty="0">
                <a:solidFill>
                  <a:srgbClr val="002060"/>
                </a:solidFill>
              </a:rPr>
              <a:t>2</a:t>
            </a:r>
            <a:r>
              <a:rPr lang="en-US" sz="2800" b="1" i="1" dirty="0" smtClean="0">
                <a:solidFill>
                  <a:srgbClr val="002060"/>
                </a:solidFill>
              </a:rPr>
              <a:t>.  MPBF (cont’d)</a:t>
            </a:r>
          </a:p>
          <a:p>
            <a:pPr>
              <a:buClr>
                <a:srgbClr val="002060"/>
              </a:buClr>
              <a:buSzPts val="2900"/>
            </a:pPr>
            <a:endParaRPr sz="1900" dirty="0">
              <a:solidFill>
                <a:srgbClr val="002060"/>
              </a:solidFill>
            </a:endParaRPr>
          </a:p>
          <a:p>
            <a:pPr marL="457189" indent="-406390" algn="just">
              <a:buClr>
                <a:srgbClr val="002060"/>
              </a:buClr>
              <a:buSzPts val="2800"/>
              <a:buChar char="●"/>
            </a:pPr>
            <a:r>
              <a:rPr lang="en-US" sz="2800" b="1" i="1" dirty="0">
                <a:solidFill>
                  <a:srgbClr val="002060"/>
                </a:solidFill>
              </a:rPr>
              <a:t>Step Increment Due to Meritorious Performance </a:t>
            </a:r>
            <a:r>
              <a:rPr lang="en-US" sz="2800" dirty="0">
                <a:solidFill>
                  <a:srgbClr val="002060"/>
                </a:solidFill>
              </a:rPr>
              <a:t>per CSC-DBM Joint Circular No. 2012-1</a:t>
            </a:r>
            <a:endParaRPr sz="2800" dirty="0">
              <a:solidFill>
                <a:srgbClr val="002060"/>
              </a:solidFill>
            </a:endParaRPr>
          </a:p>
          <a:p>
            <a:pPr marL="457189" indent="-406390" algn="just">
              <a:buClr>
                <a:srgbClr val="002060"/>
              </a:buClr>
              <a:buSzPts val="2800"/>
              <a:buChar char="●"/>
            </a:pPr>
            <a:r>
              <a:rPr lang="en-US" sz="2800" b="1" i="1" dirty="0">
                <a:solidFill>
                  <a:srgbClr val="002060"/>
                </a:solidFill>
              </a:rPr>
              <a:t>Proposed overtime </a:t>
            </a:r>
            <a:r>
              <a:rPr lang="en-US" sz="2800" b="1" i="1" dirty="0" smtClean="0">
                <a:solidFill>
                  <a:srgbClr val="002060"/>
                </a:solidFill>
              </a:rPr>
              <a:t>pay requirements </a:t>
            </a:r>
            <a:r>
              <a:rPr lang="en-US" sz="2800" dirty="0">
                <a:solidFill>
                  <a:srgbClr val="002060"/>
                </a:solidFill>
              </a:rPr>
              <a:t>per </a:t>
            </a:r>
            <a:r>
              <a:rPr lang="en-US" sz="2800" dirty="0" smtClean="0">
                <a:solidFill>
                  <a:srgbClr val="002060"/>
                </a:solidFill>
              </a:rPr>
              <a:t>    CSC-DBM </a:t>
            </a:r>
            <a:r>
              <a:rPr lang="en-US" sz="2800" dirty="0">
                <a:solidFill>
                  <a:srgbClr val="002060"/>
                </a:solidFill>
              </a:rPr>
              <a:t>JC No. 2015-2</a:t>
            </a:r>
            <a:endParaRPr sz="2800" dirty="0">
              <a:solidFill>
                <a:srgbClr val="002060"/>
              </a:solidFill>
            </a:endParaRPr>
          </a:p>
          <a:p>
            <a:pPr marL="914377"/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16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Tier </a:t>
            </a:r>
            <a:r>
              <a:rPr lang="en-US" b="1" dirty="0" smtClean="0">
                <a:solidFill>
                  <a:srgbClr val="002060"/>
                </a:solidFill>
              </a:rPr>
              <a:t>2 </a:t>
            </a:r>
            <a:r>
              <a:rPr lang="en-US" b="1" dirty="0">
                <a:solidFill>
                  <a:srgbClr val="002060"/>
                </a:solidFill>
              </a:rPr>
              <a:t>Composition : 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Google Shape;119;p16"/>
          <p:cNvSpPr txBox="1"/>
          <p:nvPr/>
        </p:nvSpPr>
        <p:spPr>
          <a:xfrm>
            <a:off x="88900" y="831850"/>
            <a:ext cx="87990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2900"/>
            </a:pPr>
            <a:r>
              <a:rPr lang="en-US" sz="2800" b="1" i="1" dirty="0">
                <a:solidFill>
                  <a:srgbClr val="002060"/>
                </a:solidFill>
              </a:rPr>
              <a:t>3</a:t>
            </a:r>
            <a:r>
              <a:rPr lang="en-US" sz="2800" b="1" i="1" dirty="0" smtClean="0">
                <a:solidFill>
                  <a:srgbClr val="002060"/>
                </a:solidFill>
              </a:rPr>
              <a:t>.  PGF</a:t>
            </a:r>
            <a:endParaRPr lang="en-US" sz="2800" b="1" i="1" dirty="0">
              <a:solidFill>
                <a:srgbClr val="002060"/>
              </a:solidFill>
            </a:endParaRPr>
          </a:p>
          <a:p>
            <a:pPr marL="514338" indent="-514338">
              <a:buClr>
                <a:srgbClr val="002060"/>
              </a:buClr>
              <a:buSzPts val="2900"/>
              <a:buFont typeface="Arial"/>
              <a:buAutoNum type="arabicPeriod" startAt="3"/>
            </a:pPr>
            <a:endParaRPr sz="1800" dirty="0">
              <a:solidFill>
                <a:srgbClr val="002060"/>
              </a:solidFill>
            </a:endParaRPr>
          </a:p>
          <a:p>
            <a:pPr marL="457189" indent="-406390" algn="just">
              <a:lnSpc>
                <a:spcPct val="115000"/>
              </a:lnSpc>
              <a:buClr>
                <a:srgbClr val="002060"/>
              </a:buClr>
              <a:buSzPts val="2800"/>
              <a:buChar char="●"/>
            </a:pPr>
            <a:r>
              <a:rPr lang="en-US" sz="2700" b="1" i="1" dirty="0">
                <a:solidFill>
                  <a:srgbClr val="002060"/>
                </a:solidFill>
              </a:rPr>
              <a:t>TL and RG </a:t>
            </a:r>
            <a:r>
              <a:rPr lang="en-US" sz="2700" dirty="0">
                <a:solidFill>
                  <a:srgbClr val="002060"/>
                </a:solidFill>
              </a:rPr>
              <a:t>for optional </a:t>
            </a:r>
            <a:r>
              <a:rPr lang="en-US" sz="2700" dirty="0" smtClean="0">
                <a:solidFill>
                  <a:srgbClr val="002060"/>
                </a:solidFill>
              </a:rPr>
              <a:t>retirees</a:t>
            </a:r>
            <a:endParaRPr lang="en-US" sz="2700" dirty="0">
              <a:solidFill>
                <a:srgbClr val="002060"/>
              </a:solidFill>
            </a:endParaRPr>
          </a:p>
          <a:p>
            <a:pPr marL="457189" indent="-406390" algn="just">
              <a:lnSpc>
                <a:spcPct val="115000"/>
              </a:lnSpc>
              <a:buClr>
                <a:srgbClr val="002060"/>
              </a:buClr>
              <a:buSzPts val="2800"/>
              <a:buChar char="●"/>
            </a:pPr>
            <a:r>
              <a:rPr lang="en-US" sz="2700" b="1" i="1" dirty="0" smtClean="0">
                <a:solidFill>
                  <a:srgbClr val="002060"/>
                </a:solidFill>
              </a:rPr>
              <a:t>Pension </a:t>
            </a:r>
            <a:r>
              <a:rPr lang="en-US" sz="2700" b="1" i="1" dirty="0">
                <a:solidFill>
                  <a:srgbClr val="002060"/>
                </a:solidFill>
              </a:rPr>
              <a:t>payments </a:t>
            </a:r>
            <a:r>
              <a:rPr lang="en-US" sz="2700" dirty="0">
                <a:solidFill>
                  <a:srgbClr val="002060"/>
                </a:solidFill>
              </a:rPr>
              <a:t>for </a:t>
            </a:r>
            <a:r>
              <a:rPr lang="en-US" sz="2700" b="1" i="1" dirty="0">
                <a:solidFill>
                  <a:srgbClr val="002060"/>
                </a:solidFill>
              </a:rPr>
              <a:t>new </a:t>
            </a:r>
            <a:r>
              <a:rPr lang="en-US" sz="2700" dirty="0">
                <a:solidFill>
                  <a:srgbClr val="002060"/>
                </a:solidFill>
              </a:rPr>
              <a:t>retirees for </a:t>
            </a:r>
            <a:r>
              <a:rPr lang="en-US" sz="3000" dirty="0">
                <a:solidFill>
                  <a:srgbClr val="002060"/>
                </a:solidFill>
              </a:rPr>
              <a:t>MUP</a:t>
            </a:r>
            <a:r>
              <a:rPr lang="en-US" sz="3000" dirty="0" smtClean="0">
                <a:solidFill>
                  <a:srgbClr val="002060"/>
                </a:solidFill>
              </a:rPr>
              <a:t>, and agencies covered by special laws, i.e., OSG</a:t>
            </a:r>
            <a:r>
              <a:rPr lang="en-US" sz="3000" dirty="0">
                <a:solidFill>
                  <a:srgbClr val="002060"/>
                </a:solidFill>
              </a:rPr>
              <a:t>, OGCC, NLRC, PRC, ERC, LRA, </a:t>
            </a:r>
            <a:r>
              <a:rPr lang="en-US" sz="3000" dirty="0" smtClean="0">
                <a:solidFill>
                  <a:srgbClr val="002060"/>
                </a:solidFill>
              </a:rPr>
              <a:t>NAPROS, and PAO </a:t>
            </a:r>
          </a:p>
          <a:p>
            <a:pPr marL="457189" indent="-406390" algn="just">
              <a:lnSpc>
                <a:spcPct val="115000"/>
              </a:lnSpc>
              <a:buClr>
                <a:srgbClr val="002060"/>
              </a:buClr>
              <a:buSzPts val="2800"/>
              <a:buChar char="●"/>
            </a:pPr>
            <a:r>
              <a:rPr lang="en-US" sz="2700" b="1" i="1" dirty="0" smtClean="0">
                <a:solidFill>
                  <a:srgbClr val="002060"/>
                </a:solidFill>
              </a:rPr>
              <a:t>Monetization</a:t>
            </a:r>
            <a:r>
              <a:rPr lang="en-US" sz="2700" dirty="0" smtClean="0">
                <a:solidFill>
                  <a:srgbClr val="002060"/>
                </a:solidFill>
              </a:rPr>
              <a:t> </a:t>
            </a:r>
            <a:r>
              <a:rPr lang="en-US" sz="2700" dirty="0">
                <a:solidFill>
                  <a:srgbClr val="002060"/>
                </a:solidFill>
              </a:rPr>
              <a:t>of Leave </a:t>
            </a:r>
            <a:r>
              <a:rPr lang="en-US" sz="2700" dirty="0" smtClean="0">
                <a:solidFill>
                  <a:srgbClr val="002060"/>
                </a:solidFill>
              </a:rPr>
              <a:t>Credits</a:t>
            </a:r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17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Tier </a:t>
            </a:r>
            <a:r>
              <a:rPr lang="en-US" b="1" dirty="0" smtClean="0">
                <a:solidFill>
                  <a:srgbClr val="002060"/>
                </a:solidFill>
              </a:rPr>
              <a:t>2 </a:t>
            </a:r>
            <a:r>
              <a:rPr lang="en-US" b="1" dirty="0">
                <a:solidFill>
                  <a:srgbClr val="002060"/>
                </a:solidFill>
              </a:rPr>
              <a:t>Composition : 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Google Shape;127;p17"/>
          <p:cNvSpPr txBox="1"/>
          <p:nvPr/>
        </p:nvSpPr>
        <p:spPr>
          <a:xfrm>
            <a:off x="88900" y="831850"/>
            <a:ext cx="87990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38" indent="-514338">
              <a:buClr>
                <a:srgbClr val="002060"/>
              </a:buClr>
              <a:buSzPts val="2900"/>
              <a:buFont typeface="Arial"/>
              <a:buAutoNum type="arabicPeriod" startAt="3"/>
            </a:pPr>
            <a:r>
              <a:rPr lang="en-US" sz="2800" b="1" i="1" dirty="0">
                <a:solidFill>
                  <a:srgbClr val="002060"/>
                </a:solidFill>
              </a:rPr>
              <a:t>PGF (cont’d)</a:t>
            </a:r>
            <a:endParaRPr lang="en-US" sz="2700" dirty="0">
              <a:solidFill>
                <a:schemeClr val="dk1"/>
              </a:solidFill>
            </a:endParaRPr>
          </a:p>
          <a:p>
            <a:pPr marL="457189" indent="-457189">
              <a:buClr>
                <a:srgbClr val="002060"/>
              </a:buClr>
              <a:buSzPts val="29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</a:endParaRPr>
          </a:p>
          <a:p>
            <a:pPr marL="457189" indent="-457189" algn="just">
              <a:buClr>
                <a:srgbClr val="002060"/>
              </a:buClr>
              <a:buSzPts val="2900"/>
              <a:buFont typeface="Arial" panose="020B0604020202020204" pitchFamily="34" charset="0"/>
              <a:buChar char="•"/>
            </a:pPr>
            <a:r>
              <a:rPr lang="en-US" sz="2500" b="1" i="1" dirty="0">
                <a:solidFill>
                  <a:srgbClr val="002060"/>
                </a:solidFill>
              </a:rPr>
              <a:t>Separation benefits and/or incentives </a:t>
            </a:r>
            <a:r>
              <a:rPr lang="en-US" sz="2500" dirty="0">
                <a:solidFill>
                  <a:srgbClr val="002060"/>
                </a:solidFill>
              </a:rPr>
              <a:t>of affected personnel pursuant </a:t>
            </a:r>
            <a:r>
              <a:rPr lang="en-US" sz="2500" dirty="0" smtClean="0">
                <a:solidFill>
                  <a:srgbClr val="002060"/>
                </a:solidFill>
              </a:rPr>
              <a:t>to </a:t>
            </a:r>
            <a:r>
              <a:rPr lang="en-US" sz="2500" b="1" dirty="0" smtClean="0">
                <a:solidFill>
                  <a:srgbClr val="002060"/>
                </a:solidFill>
              </a:rPr>
              <a:t>reorganization, streamlining, rightsizing, devolution of functions to local government units, merger/consolidation, abolition, privatization, and other forms of organizational restructuring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>
                <a:solidFill>
                  <a:srgbClr val="002060"/>
                </a:solidFill>
              </a:rPr>
              <a:t>authorized under applicable laws, rules and regulations</a:t>
            </a:r>
            <a:endParaRPr sz="2500" dirty="0">
              <a:solidFill>
                <a:srgbClr val="002060"/>
              </a:solidFill>
            </a:endParaRPr>
          </a:p>
          <a:p>
            <a:pPr marL="914377">
              <a:spcBef>
                <a:spcPts val="600"/>
              </a:spcBef>
            </a:pPr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18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Tier </a:t>
            </a:r>
            <a:r>
              <a:rPr lang="en-US" b="1" dirty="0" smtClean="0">
                <a:solidFill>
                  <a:srgbClr val="002060"/>
                </a:solidFill>
              </a:rPr>
              <a:t>2 </a:t>
            </a:r>
            <a:r>
              <a:rPr lang="en-US" b="1" dirty="0">
                <a:solidFill>
                  <a:srgbClr val="002060"/>
                </a:solidFill>
              </a:rPr>
              <a:t>Composition : 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Google Shape;127;p17"/>
          <p:cNvSpPr txBox="1"/>
          <p:nvPr/>
        </p:nvSpPr>
        <p:spPr>
          <a:xfrm>
            <a:off x="88900" y="831850"/>
            <a:ext cx="87990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38" indent="-514338">
              <a:buClr>
                <a:srgbClr val="002060"/>
              </a:buClr>
              <a:buSzPts val="2900"/>
              <a:buFont typeface="Arial"/>
              <a:buAutoNum type="arabicPeriod" startAt="3"/>
            </a:pPr>
            <a:r>
              <a:rPr lang="en-US" sz="2800" b="1" i="1" dirty="0">
                <a:solidFill>
                  <a:srgbClr val="002060"/>
                </a:solidFill>
              </a:rPr>
              <a:t>PGF (cont’d)</a:t>
            </a:r>
            <a:endParaRPr lang="en-US" sz="2700" dirty="0">
              <a:solidFill>
                <a:schemeClr val="dk1"/>
              </a:solidFill>
            </a:endParaRPr>
          </a:p>
          <a:p>
            <a:pPr>
              <a:buClr>
                <a:srgbClr val="002060"/>
              </a:buClr>
              <a:buSzPts val="2900"/>
            </a:pPr>
            <a:endParaRPr lang="en-US" sz="1800" i="1" u="sng" dirty="0" smtClean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ts val="2900"/>
            </a:pPr>
            <a:r>
              <a:rPr lang="en-US" sz="1800" i="1" u="sng" dirty="0" smtClean="0">
                <a:solidFill>
                  <a:srgbClr val="002060"/>
                </a:solidFill>
              </a:rPr>
              <a:t>May </a:t>
            </a:r>
            <a:r>
              <a:rPr lang="en-US" sz="1800" i="1" u="sng" dirty="0">
                <a:solidFill>
                  <a:srgbClr val="002060"/>
                </a:solidFill>
              </a:rPr>
              <a:t>be transferred to Agency Budget during Tier 2 deliberation:</a:t>
            </a:r>
          </a:p>
          <a:p>
            <a:pPr marL="457189" indent="-457189">
              <a:buClr>
                <a:srgbClr val="002060"/>
              </a:buClr>
              <a:buSzPts val="2900"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</a:endParaRPr>
          </a:p>
          <a:p>
            <a:pPr marL="457189" indent="-457189" algn="just">
              <a:buClr>
                <a:srgbClr val="002060"/>
              </a:buClr>
              <a:buSzPts val="2900"/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rgbClr val="002060"/>
                </a:solidFill>
              </a:rPr>
              <a:t>Pension payments for </a:t>
            </a:r>
            <a:r>
              <a:rPr lang="en-US" sz="2500" b="1" dirty="0" smtClean="0">
                <a:solidFill>
                  <a:srgbClr val="002060"/>
                </a:solidFill>
              </a:rPr>
              <a:t>new</a:t>
            </a:r>
            <a:r>
              <a:rPr lang="en-US" sz="2500" dirty="0" smtClean="0">
                <a:solidFill>
                  <a:srgbClr val="002060"/>
                </a:solidFill>
              </a:rPr>
              <a:t> retirees covered under CFAG, i.e., Judiciary and the Office of the Ombudsman</a:t>
            </a:r>
            <a:endParaRPr sz="2500" dirty="0">
              <a:solidFill>
                <a:srgbClr val="002060"/>
              </a:solidFill>
            </a:endParaRPr>
          </a:p>
          <a:p>
            <a:pPr marL="914377">
              <a:spcBef>
                <a:spcPts val="600"/>
              </a:spcBef>
            </a:pPr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19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just">
              <a:buClr>
                <a:schemeClr val="lt1"/>
              </a:buClr>
            </a:pPr>
            <a:r>
              <a:rPr lang="en-US" sz="2800" b="1" dirty="0">
                <a:solidFill>
                  <a:srgbClr val="002060"/>
                </a:solidFill>
              </a:rPr>
              <a:t>Updating of Personal Services Itemization and </a:t>
            </a:r>
            <a:r>
              <a:rPr lang="en-US" sz="2800" b="1" dirty="0" err="1">
                <a:solidFill>
                  <a:srgbClr val="002060"/>
                </a:solidFill>
              </a:rPr>
              <a:t>Plantilla</a:t>
            </a:r>
            <a:r>
              <a:rPr lang="en-US" sz="2800" b="1" dirty="0">
                <a:solidFill>
                  <a:srgbClr val="002060"/>
                </a:solidFill>
              </a:rPr>
              <a:t> of Personnel (PSIPOP)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5" name="Google Shape;135;p18"/>
          <p:cNvSpPr txBox="1"/>
          <p:nvPr/>
        </p:nvSpPr>
        <p:spPr>
          <a:xfrm>
            <a:off x="184436" y="1050218"/>
            <a:ext cx="8799000" cy="4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2900"/>
            </a:pPr>
            <a:r>
              <a:rPr lang="en-US" sz="2900" b="1" i="1" dirty="0">
                <a:solidFill>
                  <a:srgbClr val="002060"/>
                </a:solidFill>
              </a:rPr>
              <a:t>National Budget Circular No. 549, s. 2013</a:t>
            </a:r>
            <a:endParaRPr sz="2900" b="1" i="1" dirty="0">
              <a:solidFill>
                <a:srgbClr val="002060"/>
              </a:solidFill>
            </a:endParaRP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endParaRPr sz="1800" i="1" dirty="0">
              <a:solidFill>
                <a:srgbClr val="002060"/>
              </a:solidFill>
            </a:endParaRP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800" i="1" dirty="0">
                <a:solidFill>
                  <a:srgbClr val="002060"/>
                </a:solidFill>
              </a:rPr>
              <a:t>“4.0   Procedural Guidelines</a:t>
            </a:r>
            <a:endParaRPr sz="2800" i="1" dirty="0">
              <a:solidFill>
                <a:srgbClr val="002060"/>
              </a:solidFill>
            </a:endParaRPr>
          </a:p>
          <a:p>
            <a:pPr algn="just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800" i="1" dirty="0">
                <a:solidFill>
                  <a:srgbClr val="002060"/>
                </a:solidFill>
              </a:rPr>
              <a:t>  All NGAs with authorized permanent positions shall review the PSIPOP and update the POP portion on a </a:t>
            </a:r>
            <a:r>
              <a:rPr lang="en-US" sz="2800" b="1" i="1" dirty="0">
                <a:solidFill>
                  <a:srgbClr val="002060"/>
                </a:solidFill>
              </a:rPr>
              <a:t>monthly basis </a:t>
            </a:r>
            <a:r>
              <a:rPr lang="en-US" sz="2800" i="1" dirty="0">
                <a:solidFill>
                  <a:srgbClr val="002060"/>
                </a:solidFill>
              </a:rPr>
              <a:t>and uploaded to the DBM GMIS   database </a:t>
            </a:r>
            <a:r>
              <a:rPr lang="en-US" sz="2800" b="1" i="1" dirty="0">
                <a:solidFill>
                  <a:srgbClr val="002060"/>
                </a:solidFill>
              </a:rPr>
              <a:t>every last week of the month </a:t>
            </a:r>
            <a:r>
              <a:rPr lang="en-US" sz="2800" i="1" dirty="0">
                <a:solidFill>
                  <a:srgbClr val="002060"/>
                </a:solidFill>
              </a:rPr>
              <a:t>xxx.”</a:t>
            </a:r>
            <a:endParaRPr sz="2800" i="1" dirty="0">
              <a:solidFill>
                <a:srgbClr val="002060"/>
              </a:solidFill>
            </a:endParaRPr>
          </a:p>
          <a:p>
            <a:pPr>
              <a:buClr>
                <a:srgbClr val="002060"/>
              </a:buClr>
              <a:buSzPts val="2900"/>
            </a:pPr>
            <a:endParaRPr sz="2800" b="1" i="1" dirty="0">
              <a:solidFill>
                <a:srgbClr val="002060"/>
              </a:solidFill>
            </a:endParaRPr>
          </a:p>
          <a:p>
            <a:pPr marL="914377"/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4EF8C9-1B85-4907-A574-A2A4768C1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37" y="279188"/>
            <a:ext cx="8520600" cy="578062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Tier 1 Composition </a:t>
            </a:r>
            <a:r>
              <a:rPr lang="en-US" b="1" dirty="0">
                <a:solidFill>
                  <a:schemeClr val="lt1"/>
                </a:solidFill>
              </a:rPr>
              <a:t>: PS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2E835C8-D019-41C4-B549-DED646719F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2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DF2F882-3972-4CEB-9CA0-D75FCBBED49F}"/>
              </a:ext>
            </a:extLst>
          </p:cNvPr>
          <p:cNvSpPr txBox="1"/>
          <p:nvPr/>
        </p:nvSpPr>
        <p:spPr>
          <a:xfrm>
            <a:off x="307181" y="857250"/>
            <a:ext cx="8367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>
              <a:solidFill>
                <a:srgbClr val="002060"/>
              </a:solidFill>
            </a:endParaRPr>
          </a:p>
          <a:p>
            <a:pPr algn="just"/>
            <a:r>
              <a:rPr lang="en-PH" sz="2000" dirty="0">
                <a:solidFill>
                  <a:srgbClr val="002060"/>
                </a:solidFill>
              </a:rPr>
              <a:t>	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3607" y="1046453"/>
            <a:ext cx="1926152" cy="37861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3600" dirty="0">
                <a:solidFill>
                  <a:schemeClr val="tx1"/>
                </a:solidFill>
              </a:rPr>
              <a:t>Tier </a:t>
            </a:r>
            <a:r>
              <a:rPr lang="en-PH" sz="3600" dirty="0" smtClean="0">
                <a:solidFill>
                  <a:schemeClr val="tx1"/>
                </a:solidFill>
              </a:rPr>
              <a:t>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H" sz="36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600" dirty="0">
                <a:solidFill>
                  <a:schemeClr val="tx1"/>
                </a:solidFill>
              </a:rPr>
              <a:t>(Ongoing </a:t>
            </a:r>
            <a:r>
              <a:rPr lang="en-PH" sz="2600" dirty="0" smtClean="0">
                <a:solidFill>
                  <a:schemeClr val="tx1"/>
                </a:solidFill>
              </a:rPr>
              <a:t>Spending)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H" sz="2800" i="1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100" i="1" dirty="0" smtClean="0">
                <a:solidFill>
                  <a:schemeClr val="tx1"/>
                </a:solidFill>
                <a:latin typeface="Arial Black" pitchFamily="34" charset="0"/>
              </a:rPr>
              <a:t>Forward Estimates</a:t>
            </a:r>
            <a:endParaRPr lang="en-PH" sz="2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" name="Cross 5"/>
          <p:cNvSpPr/>
          <p:nvPr/>
        </p:nvSpPr>
        <p:spPr>
          <a:xfrm>
            <a:off x="2339689" y="2688215"/>
            <a:ext cx="388983" cy="403225"/>
          </a:xfrm>
          <a:prstGeom prst="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H"/>
          </a:p>
        </p:txBody>
      </p:sp>
      <p:sp>
        <p:nvSpPr>
          <p:cNvPr id="7" name="Rounded Rectangle 6"/>
          <p:cNvSpPr/>
          <p:nvPr/>
        </p:nvSpPr>
        <p:spPr>
          <a:xfrm>
            <a:off x="2938602" y="1047023"/>
            <a:ext cx="1929384" cy="37856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3600" dirty="0">
                <a:solidFill>
                  <a:schemeClr val="tx1"/>
                </a:solidFill>
              </a:rPr>
              <a:t>Tier </a:t>
            </a:r>
            <a:r>
              <a:rPr lang="en-PH" sz="3600" dirty="0" smtClean="0">
                <a:solidFill>
                  <a:schemeClr val="tx1"/>
                </a:solidFill>
              </a:rPr>
              <a:t>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H" sz="26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1800" dirty="0" smtClean="0">
                <a:solidFill>
                  <a:schemeClr val="tx1"/>
                </a:solidFill>
              </a:rPr>
              <a:t>(</a:t>
            </a:r>
            <a:r>
              <a:rPr lang="en-PH" sz="1800" dirty="0">
                <a:solidFill>
                  <a:schemeClr val="tx1"/>
                </a:solidFill>
              </a:rPr>
              <a:t>New </a:t>
            </a:r>
            <a:r>
              <a:rPr lang="en-PH" sz="1800" dirty="0" smtClean="0">
                <a:solidFill>
                  <a:schemeClr val="tx1"/>
                </a:solidFill>
              </a:rPr>
              <a:t>Spending and Expansion of P/A/Ps)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PH" sz="1800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1600" i="1" dirty="0" smtClean="0">
                <a:solidFill>
                  <a:schemeClr val="tx1"/>
                </a:solidFill>
                <a:latin typeface="Arial Black" pitchFamily="34" charset="0"/>
              </a:rPr>
              <a:t>For charging against the available Fiscal Space</a:t>
            </a:r>
            <a:endParaRPr lang="en-PH" altLang="en-US" sz="1600" b="1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242578" y="2689104"/>
            <a:ext cx="393192" cy="402336"/>
            <a:chOff x="7848600" y="3048000"/>
            <a:chExt cx="838200" cy="914400"/>
          </a:xfrm>
        </p:grpSpPr>
        <p:sp>
          <p:nvSpPr>
            <p:cNvPr id="9" name="Rectangle 8"/>
            <p:cNvSpPr/>
            <p:nvPr/>
          </p:nvSpPr>
          <p:spPr>
            <a:xfrm>
              <a:off x="7848600" y="3048000"/>
              <a:ext cx="838200" cy="38132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H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848600" y="3581076"/>
              <a:ext cx="838200" cy="38132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PH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6010362" y="1046453"/>
            <a:ext cx="2844058" cy="37861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800" b="1" dirty="0">
                <a:solidFill>
                  <a:schemeClr val="tx1"/>
                </a:solidFill>
              </a:rPr>
              <a:t>Total </a:t>
            </a:r>
            <a:r>
              <a:rPr lang="en-PH" sz="2800" b="1" dirty="0" smtClean="0">
                <a:solidFill>
                  <a:schemeClr val="tx1"/>
                </a:solidFill>
              </a:rPr>
              <a:t>Proposed</a:t>
            </a:r>
            <a:endParaRPr lang="en-PH" sz="28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PH" sz="2800" b="1" dirty="0">
                <a:solidFill>
                  <a:schemeClr val="tx1"/>
                </a:solidFill>
              </a:rPr>
              <a:t>Budget</a:t>
            </a:r>
          </a:p>
        </p:txBody>
      </p:sp>
    </p:spTree>
    <p:extLst>
      <p:ext uri="{BB962C8B-B14F-4D97-AF65-F5344CB8AC3E}">
        <p14:creationId xmlns:p14="http://schemas.microsoft.com/office/powerpoint/2010/main" val="249641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20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Status of Last Update, By Department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>(as of January 20, 2021)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7BA0D8D5-2132-5D49-A6B6-9DE4D677B29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6894" y="1084927"/>
          <a:ext cx="7795564" cy="3588421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617029">
                  <a:extLst>
                    <a:ext uri="{9D8B030D-6E8A-4147-A177-3AD203B41FA5}">
                      <a16:colId xmlns="" xmlns:a16="http://schemas.microsoft.com/office/drawing/2014/main" val="1738995583"/>
                    </a:ext>
                  </a:extLst>
                </a:gridCol>
                <a:gridCol w="2178535">
                  <a:extLst>
                    <a:ext uri="{9D8B030D-6E8A-4147-A177-3AD203B41FA5}">
                      <a16:colId xmlns="" xmlns:a16="http://schemas.microsoft.com/office/drawing/2014/main" val="901336480"/>
                    </a:ext>
                  </a:extLst>
                </a:gridCol>
              </a:tblGrid>
              <a:tr h="179150">
                <a:tc>
                  <a:txBody>
                    <a:bodyPr/>
                    <a:lstStyle/>
                    <a:p>
                      <a:pPr algn="ctr" fontAlgn="b"/>
                      <a:r>
                        <a:rPr lang="en-PH" sz="1400" u="none" strike="noStrike">
                          <a:effectLst/>
                        </a:rPr>
                        <a:t>Department</a:t>
                      </a:r>
                      <a:endParaRPr lang="en-PH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400" u="none" strike="noStrike">
                          <a:effectLst/>
                        </a:rPr>
                        <a:t>Date of Last Update</a:t>
                      </a:r>
                      <a:endParaRPr lang="en-PH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extLst>
                  <a:ext uri="{0D108BD9-81ED-4DB2-BD59-A6C34878D82A}">
                    <a16:rowId xmlns="" xmlns:a16="http://schemas.microsoft.com/office/drawing/2014/main" val="3998332670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u="none" strike="noStrike">
                          <a:effectLst/>
                        </a:rPr>
                        <a:t>Congress of the Philippines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06" marR="9506" marT="9506" marB="0" anchor="ctr"/>
                </a:tc>
                <a:extLst>
                  <a:ext uri="{0D108BD9-81ED-4DB2-BD59-A6C34878D82A}">
                    <a16:rowId xmlns="" xmlns:a16="http://schemas.microsoft.com/office/drawing/2014/main" val="3456424635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u="none" strike="noStrike">
                          <a:effectLst/>
                        </a:rPr>
                        <a:t>Office of the President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u="none" strike="noStrike">
                          <a:effectLst/>
                        </a:rPr>
                        <a:t>October 22, 2020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extLst>
                  <a:ext uri="{0D108BD9-81ED-4DB2-BD59-A6C34878D82A}">
                    <a16:rowId xmlns="" xmlns:a16="http://schemas.microsoft.com/office/drawing/2014/main" val="3104865969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u="none" strike="noStrike">
                          <a:effectLst/>
                        </a:rPr>
                        <a:t>Office of the Vice-President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u="none" strike="noStrike">
                          <a:effectLst/>
                        </a:rPr>
                        <a:t>October 06, 2020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extLst>
                  <a:ext uri="{0D108BD9-81ED-4DB2-BD59-A6C34878D82A}">
                    <a16:rowId xmlns="" xmlns:a16="http://schemas.microsoft.com/office/drawing/2014/main" val="687563018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u="none" strike="noStrike">
                          <a:effectLst/>
                        </a:rPr>
                        <a:t>Department of Agrarian Reform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u="none" strike="noStrike">
                          <a:effectLst/>
                        </a:rPr>
                        <a:t>January 18, 2021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extLst>
                  <a:ext uri="{0D108BD9-81ED-4DB2-BD59-A6C34878D82A}">
                    <a16:rowId xmlns="" xmlns:a16="http://schemas.microsoft.com/office/drawing/2014/main" val="260562136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u="none" strike="noStrike">
                          <a:effectLst/>
                        </a:rPr>
                        <a:t>Department of Agriculture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u="none" strike="noStrike">
                          <a:effectLst/>
                        </a:rPr>
                        <a:t>January 20, 2021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extLst>
                  <a:ext uri="{0D108BD9-81ED-4DB2-BD59-A6C34878D82A}">
                    <a16:rowId xmlns="" xmlns:a16="http://schemas.microsoft.com/office/drawing/2014/main" val="1447574798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u="none" strike="noStrike">
                          <a:effectLst/>
                        </a:rPr>
                        <a:t>Department of Budget and Management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u="none" strike="noStrike" dirty="0">
                          <a:effectLst/>
                        </a:rPr>
                        <a:t>November 27, 2020</a:t>
                      </a:r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extLst>
                  <a:ext uri="{0D108BD9-81ED-4DB2-BD59-A6C34878D82A}">
                    <a16:rowId xmlns="" xmlns:a16="http://schemas.microsoft.com/office/drawing/2014/main" val="387975255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u="none" strike="noStrike" dirty="0">
                          <a:effectLst/>
                        </a:rPr>
                        <a:t>Department of Education</a:t>
                      </a:r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u="none" strike="noStrike">
                          <a:effectLst/>
                        </a:rPr>
                        <a:t>December 29, 2020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extLst>
                  <a:ext uri="{0D108BD9-81ED-4DB2-BD59-A6C34878D82A}">
                    <a16:rowId xmlns="" xmlns:a16="http://schemas.microsoft.com/office/drawing/2014/main" val="1555844376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u="none" strike="noStrike" dirty="0">
                          <a:effectLst/>
                        </a:rPr>
                        <a:t>Department of Energy</a:t>
                      </a:r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u="none" strike="noStrike">
                          <a:effectLst/>
                        </a:rPr>
                        <a:t>January 06, 2021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extLst>
                  <a:ext uri="{0D108BD9-81ED-4DB2-BD59-A6C34878D82A}">
                    <a16:rowId xmlns="" xmlns:a16="http://schemas.microsoft.com/office/drawing/2014/main" val="1389174244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u="none" strike="noStrike">
                          <a:effectLst/>
                        </a:rPr>
                        <a:t>Department of Environment and Natural Resources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u="none" strike="noStrike">
                          <a:effectLst/>
                        </a:rPr>
                        <a:t>January 12, 2021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extLst>
                  <a:ext uri="{0D108BD9-81ED-4DB2-BD59-A6C34878D82A}">
                    <a16:rowId xmlns="" xmlns:a16="http://schemas.microsoft.com/office/drawing/2014/main" val="1928449241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u="none" strike="noStrike">
                          <a:effectLst/>
                        </a:rPr>
                        <a:t>Department of Finance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u="none" strike="noStrike">
                          <a:effectLst/>
                        </a:rPr>
                        <a:t>October 21, 2020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extLst>
                  <a:ext uri="{0D108BD9-81ED-4DB2-BD59-A6C34878D82A}">
                    <a16:rowId xmlns="" xmlns:a16="http://schemas.microsoft.com/office/drawing/2014/main" val="3315680323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u="none" strike="noStrike">
                          <a:effectLst/>
                        </a:rPr>
                        <a:t>Department of Foreign Affairs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u="none" strike="noStrike">
                          <a:effectLst/>
                        </a:rPr>
                        <a:t>January 05, 2021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extLst>
                  <a:ext uri="{0D108BD9-81ED-4DB2-BD59-A6C34878D82A}">
                    <a16:rowId xmlns="" xmlns:a16="http://schemas.microsoft.com/office/drawing/2014/main" val="1466709239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u="none" strike="noStrike">
                          <a:effectLst/>
                        </a:rPr>
                        <a:t>Department of Health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u="none" strike="noStrike">
                          <a:effectLst/>
                        </a:rPr>
                        <a:t>January 13, 2021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extLst>
                  <a:ext uri="{0D108BD9-81ED-4DB2-BD59-A6C34878D82A}">
                    <a16:rowId xmlns="" xmlns:a16="http://schemas.microsoft.com/office/drawing/2014/main" val="1582529447"/>
                  </a:ext>
                </a:extLst>
              </a:tr>
              <a:tr h="245431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u="none" strike="noStrike">
                          <a:effectLst/>
                        </a:rPr>
                        <a:t>Department of Information and Communications Technology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u="none" strike="noStrike">
                          <a:effectLst/>
                        </a:rPr>
                        <a:t>November 03, 2020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extLst>
                  <a:ext uri="{0D108BD9-81ED-4DB2-BD59-A6C34878D82A}">
                    <a16:rowId xmlns="" xmlns:a16="http://schemas.microsoft.com/office/drawing/2014/main" val="599665158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u="none" strike="noStrike">
                          <a:effectLst/>
                        </a:rPr>
                        <a:t>Department of the Interior and Local Government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u="none" strike="noStrike">
                          <a:effectLst/>
                        </a:rPr>
                        <a:t>January 05, 2021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extLst>
                  <a:ext uri="{0D108BD9-81ED-4DB2-BD59-A6C34878D82A}">
                    <a16:rowId xmlns="" xmlns:a16="http://schemas.microsoft.com/office/drawing/2014/main" val="3832027346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u="none" strike="noStrike">
                          <a:effectLst/>
                        </a:rPr>
                        <a:t>Department of Justice</a:t>
                      </a:r>
                      <a:endParaRPr lang="en-PH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u="none" strike="noStrike" dirty="0">
                          <a:effectLst/>
                        </a:rPr>
                        <a:t>November 03, 2020</a:t>
                      </a:r>
                      <a:endParaRPr lang="en-PH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extLst>
                  <a:ext uri="{0D108BD9-81ED-4DB2-BD59-A6C34878D82A}">
                    <a16:rowId xmlns="" xmlns:a16="http://schemas.microsoft.com/office/drawing/2014/main" val="1932742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7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21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Status of Last Update, By Department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>(as of January 20, 2021)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7BA0D8D5-2132-5D49-A6B6-9DE4D677B29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6894" y="1084927"/>
          <a:ext cx="7795564" cy="358868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5617029">
                  <a:extLst>
                    <a:ext uri="{9D8B030D-6E8A-4147-A177-3AD203B41FA5}">
                      <a16:colId xmlns="" xmlns:a16="http://schemas.microsoft.com/office/drawing/2014/main" val="1738995583"/>
                    </a:ext>
                  </a:extLst>
                </a:gridCol>
                <a:gridCol w="2178535">
                  <a:extLst>
                    <a:ext uri="{9D8B030D-6E8A-4147-A177-3AD203B41FA5}">
                      <a16:colId xmlns="" xmlns:a16="http://schemas.microsoft.com/office/drawing/2014/main" val="901336480"/>
                    </a:ext>
                  </a:extLst>
                </a:gridCol>
              </a:tblGrid>
              <a:tr h="179150">
                <a:tc>
                  <a:txBody>
                    <a:bodyPr/>
                    <a:lstStyle/>
                    <a:p>
                      <a:pPr algn="ctr" fontAlgn="b"/>
                      <a:r>
                        <a:rPr lang="en-PH" sz="1400" u="none" strike="noStrike">
                          <a:effectLst/>
                        </a:rPr>
                        <a:t>Department</a:t>
                      </a:r>
                      <a:endParaRPr lang="en-PH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400" u="none" strike="noStrike">
                          <a:effectLst/>
                        </a:rPr>
                        <a:t>Date of Last Update</a:t>
                      </a:r>
                      <a:endParaRPr lang="en-PH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06" marR="9506" marT="9506" marB="0" anchor="ctr"/>
                </a:tc>
                <a:extLst>
                  <a:ext uri="{0D108BD9-81ED-4DB2-BD59-A6C34878D82A}">
                    <a16:rowId xmlns="" xmlns:a16="http://schemas.microsoft.com/office/drawing/2014/main" val="3998332670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Department of Labor and Employment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 29, 2020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456424635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Department of National Defense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04865969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Department of Public Works and Highways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 28, 2020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687563018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Department of Science and Technology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January 06, 2021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0562136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Department of Social Welfare and Development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 29, 2020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47574798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Department of Tourism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 21, 2020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7975255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Department of Trade and Industry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January 14, 2021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55844376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Department of Transportation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 21, 2020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389174244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National Economic and Development Authority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 28, 2020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28449241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Presidential Communications Operations Office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 03, 2020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315680323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Judiciary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 23, 2020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66709239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Civil Service Commission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 29, 2020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582529447"/>
                  </a:ext>
                </a:extLst>
              </a:tr>
              <a:tr h="245431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Commission on Audit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 03, 2020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599665158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Commission on Elections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 29, 2020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32027346"/>
                  </a:ext>
                </a:extLst>
              </a:tr>
              <a:tr h="179150">
                <a:tc>
                  <a:txBody>
                    <a:bodyPr/>
                    <a:lstStyle/>
                    <a:p>
                      <a:pPr algn="l" fontAlgn="b"/>
                      <a:r>
                        <a:rPr lang="en-PH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Office of the Ombudsman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P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January 19, 2021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32742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35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22</a:t>
            </a:fld>
            <a:endParaRPr lang="en"/>
          </a:p>
        </p:txBody>
      </p:sp>
      <p:pic>
        <p:nvPicPr>
          <p:cNvPr id="4" name="Google Shape;15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38675" y="1080675"/>
            <a:ext cx="6266648" cy="351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11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3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Tier 1 Composition : 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00F5A9-8AC0-466A-BD54-84D18F95F8C8}"/>
              </a:ext>
            </a:extLst>
          </p:cNvPr>
          <p:cNvSpPr txBox="1"/>
          <p:nvPr/>
        </p:nvSpPr>
        <p:spPr>
          <a:xfrm>
            <a:off x="225425" y="859182"/>
            <a:ext cx="8413177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ts val="2900"/>
            </a:pPr>
            <a:r>
              <a:rPr lang="en-US" sz="2900" b="1" i="1" dirty="0">
                <a:solidFill>
                  <a:srgbClr val="002060"/>
                </a:solidFill>
              </a:rPr>
              <a:t>1.  Agency-Specific Budgets:</a:t>
            </a:r>
          </a:p>
          <a:p>
            <a:pPr>
              <a:buClr>
                <a:srgbClr val="002060"/>
              </a:buClr>
              <a:buSzPts val="2900"/>
            </a:pPr>
            <a:endParaRPr lang="en-US" sz="1800" b="1" i="1" dirty="0">
              <a:solidFill>
                <a:srgbClr val="002060"/>
              </a:solidFill>
            </a:endParaRPr>
          </a:p>
          <a:p>
            <a:pPr marL="457189" indent="-380990" algn="just">
              <a:buClr>
                <a:srgbClr val="002060"/>
              </a:buClr>
              <a:buSzPts val="2400"/>
              <a:buChar char="●"/>
            </a:pPr>
            <a:r>
              <a:rPr lang="en-US" sz="2400" b="1" i="1" dirty="0">
                <a:solidFill>
                  <a:srgbClr val="002060"/>
                </a:solidFill>
              </a:rPr>
              <a:t>For CFAG Agencies: Salaries and allowances </a:t>
            </a:r>
            <a:r>
              <a:rPr lang="en-US" sz="2400" dirty="0">
                <a:solidFill>
                  <a:srgbClr val="002060"/>
                </a:solidFill>
              </a:rPr>
              <a:t>of all </a:t>
            </a:r>
            <a:r>
              <a:rPr lang="en-US" sz="2400" b="1" i="1" dirty="0">
                <a:solidFill>
                  <a:srgbClr val="002060"/>
                </a:solidFill>
              </a:rPr>
              <a:t>filled and unfilled positions</a:t>
            </a:r>
            <a:r>
              <a:rPr lang="en-US" sz="2400" dirty="0">
                <a:solidFill>
                  <a:srgbClr val="002060"/>
                </a:solidFill>
              </a:rPr>
              <a:t> reported in the DBM’s Government Manpower Information System (GMIS) as of           December 31, </a:t>
            </a:r>
            <a:r>
              <a:rPr lang="en-US" sz="2400" dirty="0" smtClean="0">
                <a:solidFill>
                  <a:srgbClr val="002060"/>
                </a:solidFill>
              </a:rPr>
              <a:t>2020</a:t>
            </a:r>
            <a:endParaRPr lang="en-US" sz="2400" dirty="0">
              <a:solidFill>
                <a:srgbClr val="00206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7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4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Tier 1 Composition : 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00F5A9-8AC0-466A-BD54-84D18F95F8C8}"/>
              </a:ext>
            </a:extLst>
          </p:cNvPr>
          <p:cNvSpPr txBox="1"/>
          <p:nvPr/>
        </p:nvSpPr>
        <p:spPr>
          <a:xfrm>
            <a:off x="225425" y="859182"/>
            <a:ext cx="8413177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ts val="2900"/>
            </a:pPr>
            <a:r>
              <a:rPr lang="en-US" sz="2900" b="1" i="1" dirty="0">
                <a:solidFill>
                  <a:srgbClr val="002060"/>
                </a:solidFill>
              </a:rPr>
              <a:t>1.  Agency-Specific Budgets: (cont’d)</a:t>
            </a:r>
          </a:p>
          <a:p>
            <a:pPr marL="457189"/>
            <a:endParaRPr lang="en-US" sz="1800" b="1" i="1" dirty="0">
              <a:solidFill>
                <a:srgbClr val="002060"/>
              </a:solidFill>
            </a:endParaRPr>
          </a:p>
          <a:p>
            <a:pPr marL="457189" indent="-380990">
              <a:buClr>
                <a:srgbClr val="002060"/>
              </a:buClr>
              <a:buSzPts val="2400"/>
              <a:buChar char="●"/>
            </a:pPr>
            <a:r>
              <a:rPr lang="en-US" sz="2400" b="1" i="1" dirty="0">
                <a:solidFill>
                  <a:srgbClr val="002060"/>
                </a:solidFill>
              </a:rPr>
              <a:t>For All Agencies</a:t>
            </a:r>
            <a:r>
              <a:rPr lang="en-US" sz="2400" b="1" i="1" dirty="0" smtClean="0">
                <a:solidFill>
                  <a:srgbClr val="002060"/>
                </a:solidFill>
              </a:rPr>
              <a:t>:</a:t>
            </a:r>
          </a:p>
          <a:p>
            <a:pPr marL="914377" lvl="1" indent="-380990" algn="just">
              <a:buClr>
                <a:srgbClr val="002060"/>
              </a:buClr>
              <a:buSzPts val="2400"/>
              <a:buFont typeface="Arial"/>
              <a:buChar char="○"/>
            </a:pPr>
            <a:r>
              <a:rPr lang="en-US" sz="2400" b="1" i="1" dirty="0" smtClean="0">
                <a:solidFill>
                  <a:srgbClr val="002060"/>
                </a:solidFill>
              </a:rPr>
              <a:t>Salary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of all </a:t>
            </a:r>
            <a:r>
              <a:rPr lang="en-US" sz="2400" b="1" i="1" dirty="0">
                <a:solidFill>
                  <a:srgbClr val="002060"/>
                </a:solidFill>
              </a:rPr>
              <a:t>filled positions </a:t>
            </a:r>
            <a:r>
              <a:rPr lang="en-US" sz="2400" dirty="0">
                <a:solidFill>
                  <a:srgbClr val="002060"/>
                </a:solidFill>
              </a:rPr>
              <a:t>reported in the GMIS as of December 31, </a:t>
            </a:r>
            <a:r>
              <a:rPr lang="en-US" sz="2400" dirty="0" smtClean="0">
                <a:solidFill>
                  <a:srgbClr val="002060"/>
                </a:solidFill>
              </a:rPr>
              <a:t>2020</a:t>
            </a:r>
            <a:endParaRPr lang="en-US" sz="2400" b="1" i="1" dirty="0">
              <a:solidFill>
                <a:srgbClr val="002060"/>
              </a:solidFill>
            </a:endParaRPr>
          </a:p>
          <a:p>
            <a:pPr marL="803275" lvl="8" indent="-379413" algn="just">
              <a:buClr>
                <a:srgbClr val="002060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</a:rPr>
              <a:t>Standard </a:t>
            </a:r>
            <a:r>
              <a:rPr lang="en-US" sz="2400" b="1" i="1" dirty="0">
                <a:solidFill>
                  <a:srgbClr val="002060"/>
                </a:solidFill>
              </a:rPr>
              <a:t>allowances, benefits and incentives of filled positions </a:t>
            </a:r>
            <a:r>
              <a:rPr lang="en-US" sz="2400" dirty="0">
                <a:solidFill>
                  <a:srgbClr val="002060"/>
                </a:solidFill>
              </a:rPr>
              <a:t>reported in the GMIS as of                  December 31, </a:t>
            </a:r>
            <a:r>
              <a:rPr lang="en-US" sz="2400" dirty="0" smtClean="0">
                <a:solidFill>
                  <a:srgbClr val="002060"/>
                </a:solidFill>
              </a:rPr>
              <a:t>2020, </a:t>
            </a:r>
            <a:r>
              <a:rPr lang="en-US" sz="2400" dirty="0">
                <a:solidFill>
                  <a:srgbClr val="002060"/>
                </a:solidFill>
              </a:rPr>
              <a:t>e.g., PERA, Uniform/Clothing Allowance, Mid-Year Bonus, Year-end Bonus, Cash Gift, PEI, RATA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5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Tier 1 Composition : 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425" y="885825"/>
            <a:ext cx="8795733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2900"/>
            </a:pPr>
            <a:r>
              <a:rPr lang="en-US" sz="2900" b="1" i="1" dirty="0">
                <a:solidFill>
                  <a:srgbClr val="002060"/>
                </a:solidFill>
              </a:rPr>
              <a:t>1.  Agency-Specific Budgets: (cont’d)</a:t>
            </a:r>
          </a:p>
          <a:p>
            <a:pPr marL="457189"/>
            <a:endParaRPr lang="en-US" sz="1800" b="1" i="1" dirty="0">
              <a:solidFill>
                <a:srgbClr val="002060"/>
              </a:solidFill>
            </a:endParaRPr>
          </a:p>
          <a:p>
            <a:pPr marL="457189" indent="-380990">
              <a:buClr>
                <a:srgbClr val="002060"/>
              </a:buClr>
              <a:buSzPts val="2400"/>
              <a:buChar char="●"/>
            </a:pPr>
            <a:r>
              <a:rPr lang="en-US" sz="2400" b="1" i="1" dirty="0">
                <a:solidFill>
                  <a:srgbClr val="002060"/>
                </a:solidFill>
              </a:rPr>
              <a:t>For All Agencies:</a:t>
            </a:r>
            <a:endParaRPr lang="en-US" sz="2400" dirty="0">
              <a:solidFill>
                <a:srgbClr val="002060"/>
              </a:solidFill>
            </a:endParaRPr>
          </a:p>
          <a:p>
            <a:pPr marL="914377" lvl="1" indent="-380990" algn="just">
              <a:buClr>
                <a:srgbClr val="002060"/>
              </a:buClr>
              <a:buSzPts val="2400"/>
              <a:buChar char="○"/>
            </a:pPr>
            <a:r>
              <a:rPr lang="en-US" sz="2400" dirty="0">
                <a:solidFill>
                  <a:srgbClr val="002060"/>
                </a:solidFill>
              </a:rPr>
              <a:t>Other </a:t>
            </a:r>
            <a:r>
              <a:rPr lang="en-US" sz="2400" b="1" i="1" dirty="0">
                <a:solidFill>
                  <a:srgbClr val="002060"/>
                </a:solidFill>
              </a:rPr>
              <a:t>Non-interface PS items </a:t>
            </a:r>
            <a:r>
              <a:rPr lang="en-US" sz="2400" dirty="0">
                <a:solidFill>
                  <a:srgbClr val="002060"/>
                </a:solidFill>
              </a:rPr>
              <a:t>such as Anniversary Bonus during milestone year, Magna Carta Benefits, and Loyalty Pay of qualified filled positions reported in the GMIS as of December 31, </a:t>
            </a:r>
            <a:r>
              <a:rPr lang="en-US" sz="2400" dirty="0" smtClean="0">
                <a:solidFill>
                  <a:srgbClr val="002060"/>
                </a:solidFill>
              </a:rPr>
              <a:t>2020, </a:t>
            </a:r>
            <a:r>
              <a:rPr lang="en-US" sz="2400" dirty="0">
                <a:solidFill>
                  <a:srgbClr val="002060"/>
                </a:solidFill>
              </a:rPr>
              <a:t>as well as existing authorized </a:t>
            </a:r>
            <a:r>
              <a:rPr lang="en-US" sz="2400" b="1" i="1" dirty="0">
                <a:solidFill>
                  <a:srgbClr val="002060"/>
                </a:solidFill>
              </a:rPr>
              <a:t>allowances and collaterals of Military and Uniformed Personnel (MUP)</a:t>
            </a:r>
            <a:r>
              <a:rPr lang="en-US" sz="2400" dirty="0">
                <a:solidFill>
                  <a:srgbClr val="002060"/>
                </a:solidFill>
              </a:rPr>
              <a:t> such as Hazard Pay, Subsistence Allowance, etc.</a:t>
            </a:r>
          </a:p>
        </p:txBody>
      </p:sp>
    </p:spTree>
    <p:extLst>
      <p:ext uri="{BB962C8B-B14F-4D97-AF65-F5344CB8AC3E}">
        <p14:creationId xmlns:p14="http://schemas.microsoft.com/office/powerpoint/2010/main" val="4967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6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Tier 1 Composition : 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425" y="885825"/>
            <a:ext cx="8521699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2060"/>
              </a:buClr>
              <a:buSzPts val="2900"/>
            </a:pPr>
            <a:r>
              <a:rPr lang="en-US" sz="2900" b="1" i="1" dirty="0">
                <a:solidFill>
                  <a:srgbClr val="002060"/>
                </a:solidFill>
              </a:rPr>
              <a:t>1.  Agency-Specific Budgets: (cont’d)</a:t>
            </a:r>
          </a:p>
          <a:p>
            <a:pPr marL="457189"/>
            <a:endParaRPr lang="en-US" sz="1800" b="1" i="1" dirty="0">
              <a:solidFill>
                <a:srgbClr val="002060"/>
              </a:solidFill>
            </a:endParaRPr>
          </a:p>
          <a:p>
            <a:pPr marL="457189" indent="-380990" algn="just">
              <a:buClr>
                <a:srgbClr val="002060"/>
              </a:buClr>
              <a:buSzPts val="2400"/>
              <a:buChar char="●"/>
            </a:pPr>
            <a:r>
              <a:rPr lang="en-US" sz="2400" b="1" i="1" dirty="0">
                <a:solidFill>
                  <a:srgbClr val="002060"/>
                </a:solidFill>
              </a:rPr>
              <a:t>For All Agencies:</a:t>
            </a:r>
            <a:endParaRPr lang="en-US" sz="2400" dirty="0">
              <a:solidFill>
                <a:srgbClr val="002060"/>
              </a:solidFill>
            </a:endParaRPr>
          </a:p>
          <a:p>
            <a:pPr marL="914377" lvl="1" indent="-380990" algn="just">
              <a:buClr>
                <a:srgbClr val="002060"/>
              </a:buClr>
              <a:buSzPts val="2400"/>
              <a:buChar char="○"/>
            </a:pPr>
            <a:r>
              <a:rPr lang="en-US" sz="2400" b="1" i="1" dirty="0">
                <a:solidFill>
                  <a:srgbClr val="002060"/>
                </a:solidFill>
              </a:rPr>
              <a:t>Step Increment Due to Length of Service</a:t>
            </a:r>
            <a:r>
              <a:rPr lang="en-US" sz="2400" dirty="0">
                <a:solidFill>
                  <a:srgbClr val="002060"/>
                </a:solidFill>
              </a:rPr>
              <a:t>, consistent with CSC-DBM Joint Circular No. 2012-1</a:t>
            </a:r>
          </a:p>
          <a:p>
            <a:pPr marL="914377" lvl="1" indent="-380990" algn="just">
              <a:buClr>
                <a:srgbClr val="002060"/>
              </a:buClr>
              <a:buSzPts val="2400"/>
              <a:buChar char="○"/>
            </a:pPr>
            <a:r>
              <a:rPr lang="en-US" sz="2400" b="1" i="1" dirty="0">
                <a:solidFill>
                  <a:srgbClr val="002060"/>
                </a:solidFill>
              </a:rPr>
              <a:t>Lump-sum for Casuals and </a:t>
            </a:r>
            <a:r>
              <a:rPr lang="en-US" sz="2400" b="1" i="1" dirty="0" err="1">
                <a:solidFill>
                  <a:srgbClr val="002060"/>
                </a:solidFill>
              </a:rPr>
              <a:t>Contractuals</a:t>
            </a:r>
            <a:r>
              <a:rPr lang="en-US" sz="2400" dirty="0">
                <a:solidFill>
                  <a:srgbClr val="002060"/>
                </a:solidFill>
              </a:rPr>
              <a:t>, subject to submission of Budget Preparation (BP) Form 204</a:t>
            </a:r>
          </a:p>
        </p:txBody>
      </p:sp>
    </p:spTree>
    <p:extLst>
      <p:ext uri="{BB962C8B-B14F-4D97-AF65-F5344CB8AC3E}">
        <p14:creationId xmlns:p14="http://schemas.microsoft.com/office/powerpoint/2010/main" val="324018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7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Tier 1 Composition : 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Google Shape;71;p10"/>
          <p:cNvSpPr txBox="1"/>
          <p:nvPr/>
        </p:nvSpPr>
        <p:spPr>
          <a:xfrm>
            <a:off x="88900" y="831850"/>
            <a:ext cx="8799000" cy="413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2900"/>
            </a:pPr>
            <a:r>
              <a:rPr lang="en-US" sz="2800" b="1" i="1" dirty="0">
                <a:solidFill>
                  <a:srgbClr val="002060"/>
                </a:solidFill>
              </a:rPr>
              <a:t>2.  Miscellaneous Personnel Benefits Fund (MPBF)</a:t>
            </a:r>
            <a:endParaRPr sz="2400" b="1" i="1" dirty="0">
              <a:solidFill>
                <a:srgbClr val="002060"/>
              </a:solidFill>
            </a:endParaRPr>
          </a:p>
          <a:p>
            <a:pPr marL="76198">
              <a:buClr>
                <a:srgbClr val="002060"/>
              </a:buClr>
              <a:buSzPts val="2400"/>
            </a:pPr>
            <a:endParaRPr lang="en-US" sz="700" b="1" i="1" dirty="0">
              <a:solidFill>
                <a:srgbClr val="002060"/>
              </a:solidFill>
            </a:endParaRPr>
          </a:p>
          <a:p>
            <a:pPr marL="457189" indent="-380990">
              <a:buClr>
                <a:srgbClr val="002060"/>
              </a:buClr>
              <a:buSzPts val="2400"/>
              <a:buChar char="●"/>
            </a:pPr>
            <a:r>
              <a:rPr lang="en-US" sz="2000" b="1" i="1" dirty="0">
                <a:solidFill>
                  <a:srgbClr val="002060"/>
                </a:solidFill>
              </a:rPr>
              <a:t>For Unfilled Positions:</a:t>
            </a:r>
            <a:endParaRPr sz="2000" dirty="0">
              <a:solidFill>
                <a:srgbClr val="002060"/>
              </a:solidFill>
            </a:endParaRPr>
          </a:p>
          <a:p>
            <a:pPr marL="342900" lvl="1" indent="-342900" algn="just">
              <a:buClr>
                <a:srgbClr val="002060"/>
              </a:buClr>
              <a:buSzPts val="2300"/>
              <a:buAutoNum type="alphaUcPeriod"/>
            </a:pPr>
            <a:r>
              <a:rPr lang="en-US" sz="1800" i="1" u="sng" dirty="0" smtClean="0">
                <a:solidFill>
                  <a:srgbClr val="002060"/>
                </a:solidFill>
              </a:rPr>
              <a:t>May be transferred to Agency Budget during Tier 2 deliberation:</a:t>
            </a:r>
          </a:p>
          <a:p>
            <a:pPr marL="858838" lvl="6" indent="-342900" algn="just">
              <a:buClr>
                <a:srgbClr val="002060"/>
              </a:buClr>
              <a:buSzPts val="2300"/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2060"/>
                </a:solidFill>
              </a:rPr>
              <a:t>100</a:t>
            </a:r>
            <a:r>
              <a:rPr lang="en-US" sz="2000" b="1" dirty="0">
                <a:solidFill>
                  <a:srgbClr val="002060"/>
                </a:solidFill>
              </a:rPr>
              <a:t>% of the PS cost </a:t>
            </a:r>
            <a:r>
              <a:rPr lang="en-US" sz="2000" dirty="0">
                <a:solidFill>
                  <a:srgbClr val="002060"/>
                </a:solidFill>
              </a:rPr>
              <a:t>of the following unfilled </a:t>
            </a:r>
            <a:r>
              <a:rPr lang="en-US" sz="2000" dirty="0" smtClean="0">
                <a:solidFill>
                  <a:srgbClr val="002060"/>
                </a:solidFill>
              </a:rPr>
              <a:t>positions as of     December 31, 2020:</a:t>
            </a:r>
            <a:endParaRPr sz="2000" dirty="0">
              <a:solidFill>
                <a:srgbClr val="002060"/>
              </a:solidFill>
            </a:endParaRPr>
          </a:p>
          <a:p>
            <a:pPr marL="914377" algn="just">
              <a:spcBef>
                <a:spcPts val="600"/>
              </a:spcBef>
            </a:pPr>
            <a:r>
              <a:rPr lang="en-US" sz="2000" dirty="0">
                <a:solidFill>
                  <a:srgbClr val="002060"/>
                </a:solidFill>
              </a:rPr>
              <a:t>– Teaching positions</a:t>
            </a:r>
          </a:p>
          <a:p>
            <a:pPr marL="914377" algn="just">
              <a:spcBef>
                <a:spcPts val="60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– Military </a:t>
            </a:r>
            <a:r>
              <a:rPr lang="en-US" sz="2000" dirty="0">
                <a:solidFill>
                  <a:srgbClr val="002060"/>
                </a:solidFill>
              </a:rPr>
              <a:t>personnel in DND</a:t>
            </a:r>
          </a:p>
          <a:p>
            <a:pPr marL="914377" algn="just">
              <a:spcBef>
                <a:spcPts val="60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– Uniformed </a:t>
            </a:r>
            <a:r>
              <a:rPr lang="en-US" sz="2000" dirty="0">
                <a:solidFill>
                  <a:srgbClr val="002060"/>
                </a:solidFill>
              </a:rPr>
              <a:t>personnel (PNP, BJMP, BFP, PCG, NAMRIA, and </a:t>
            </a:r>
            <a:r>
              <a:rPr lang="en-US" sz="2000" dirty="0" err="1">
                <a:solidFill>
                  <a:srgbClr val="002060"/>
                </a:solidFill>
              </a:rPr>
              <a:t>BuCor</a:t>
            </a:r>
            <a:r>
              <a:rPr lang="en-US" sz="2000" dirty="0" smtClean="0">
                <a:solidFill>
                  <a:srgbClr val="002060"/>
                </a:solidFill>
              </a:rPr>
              <a:t>)</a:t>
            </a:r>
          </a:p>
          <a:p>
            <a:pPr marL="914377" lvl="1" indent="-374641" algn="just">
              <a:lnSpc>
                <a:spcPct val="115000"/>
              </a:lnSpc>
              <a:spcBef>
                <a:spcPts val="600"/>
              </a:spcBef>
              <a:buClr>
                <a:srgbClr val="002060"/>
              </a:buClr>
              <a:buSzPts val="2300"/>
              <a:buChar char="○"/>
            </a:pPr>
            <a:r>
              <a:rPr lang="en-US" sz="2000" b="1" dirty="0" smtClean="0">
                <a:solidFill>
                  <a:srgbClr val="002060"/>
                </a:solidFill>
              </a:rPr>
              <a:t>75% of the PS cost </a:t>
            </a:r>
            <a:r>
              <a:rPr lang="en-US" sz="2000" dirty="0" smtClean="0">
                <a:solidFill>
                  <a:srgbClr val="002060"/>
                </a:solidFill>
              </a:rPr>
              <a:t>of unfilled medical and medical-allied positions</a:t>
            </a:r>
          </a:p>
        </p:txBody>
      </p:sp>
    </p:spTree>
    <p:extLst>
      <p:ext uri="{BB962C8B-B14F-4D97-AF65-F5344CB8AC3E}">
        <p14:creationId xmlns:p14="http://schemas.microsoft.com/office/powerpoint/2010/main" val="14439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8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Tier 1 Composition : 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Google Shape;71;p10"/>
          <p:cNvSpPr txBox="1"/>
          <p:nvPr/>
        </p:nvSpPr>
        <p:spPr>
          <a:xfrm>
            <a:off x="88900" y="831850"/>
            <a:ext cx="8799000" cy="413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2900"/>
            </a:pPr>
            <a:r>
              <a:rPr lang="en-US" sz="2800" b="1" i="1" dirty="0">
                <a:solidFill>
                  <a:srgbClr val="002060"/>
                </a:solidFill>
              </a:rPr>
              <a:t>2.  Miscellaneous Personnel Benefits Fund (MPBF)</a:t>
            </a:r>
            <a:endParaRPr sz="2400" b="1" i="1" dirty="0">
              <a:solidFill>
                <a:srgbClr val="002060"/>
              </a:solidFill>
            </a:endParaRPr>
          </a:p>
          <a:p>
            <a:pPr marL="76198">
              <a:buClr>
                <a:srgbClr val="002060"/>
              </a:buClr>
              <a:buSzPts val="2400"/>
            </a:pPr>
            <a:endParaRPr lang="en-US" sz="700" b="1" i="1" dirty="0">
              <a:solidFill>
                <a:srgbClr val="002060"/>
              </a:solidFill>
            </a:endParaRPr>
          </a:p>
          <a:p>
            <a:pPr marL="457189" indent="-380990">
              <a:buClr>
                <a:srgbClr val="002060"/>
              </a:buClr>
              <a:buSzPts val="2400"/>
              <a:buChar char="●"/>
            </a:pPr>
            <a:r>
              <a:rPr lang="en-US" sz="2000" b="1" i="1" dirty="0">
                <a:solidFill>
                  <a:srgbClr val="002060"/>
                </a:solidFill>
              </a:rPr>
              <a:t>For Unfilled Positions:</a:t>
            </a:r>
            <a:endParaRPr sz="2000" dirty="0">
              <a:solidFill>
                <a:srgbClr val="002060"/>
              </a:solidFill>
            </a:endParaRPr>
          </a:p>
          <a:p>
            <a:pPr lvl="1" algn="just">
              <a:lnSpc>
                <a:spcPct val="115000"/>
              </a:lnSpc>
              <a:spcBef>
                <a:spcPts val="600"/>
              </a:spcBef>
              <a:buClr>
                <a:srgbClr val="002060"/>
              </a:buClr>
              <a:buSzPts val="2300"/>
            </a:pPr>
            <a:r>
              <a:rPr lang="en-US" sz="2000" b="1" dirty="0" smtClean="0">
                <a:solidFill>
                  <a:srgbClr val="002060"/>
                </a:solidFill>
              </a:rPr>
              <a:t>B. For other agencies:</a:t>
            </a:r>
          </a:p>
          <a:p>
            <a:pPr marL="858838" lvl="2" indent="-342900" algn="just">
              <a:lnSpc>
                <a:spcPct val="115000"/>
              </a:lnSpc>
              <a:spcBef>
                <a:spcPts val="600"/>
              </a:spcBef>
              <a:buClr>
                <a:srgbClr val="002060"/>
              </a:buClr>
              <a:buSzPts val="2300"/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002060"/>
                </a:solidFill>
              </a:rPr>
              <a:t>30</a:t>
            </a:r>
            <a:r>
              <a:rPr lang="en-US" sz="2000" b="1" dirty="0">
                <a:solidFill>
                  <a:srgbClr val="002060"/>
                </a:solidFill>
              </a:rPr>
              <a:t>% of the PS cost </a:t>
            </a:r>
            <a:r>
              <a:rPr lang="en-US" sz="2000" dirty="0">
                <a:solidFill>
                  <a:srgbClr val="002060"/>
                </a:solidFill>
              </a:rPr>
              <a:t>of the unfilled positions, except those provided otherwise</a:t>
            </a:r>
          </a:p>
          <a:p>
            <a:pPr marL="539736" lvl="1" algn="just">
              <a:lnSpc>
                <a:spcPct val="115000"/>
              </a:lnSpc>
              <a:spcBef>
                <a:spcPts val="600"/>
              </a:spcBef>
              <a:buClr>
                <a:srgbClr val="002060"/>
              </a:buClr>
              <a:buSzPts val="2300"/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endParaRPr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83E28A0F-EB9B-410B-A54D-032368842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Aft>
                  <a:spcPts val="0"/>
                </a:spcAft>
              </a:pPr>
              <a:t>9</a:t>
            </a:fld>
            <a:endParaRPr lang="en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01F1414-4413-49E9-BB7C-4F9BC99D3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25" y="279400"/>
            <a:ext cx="8521700" cy="606425"/>
          </a:xfrm>
        </p:spPr>
        <p:txBody>
          <a:bodyPr/>
          <a:lstStyle/>
          <a:p>
            <a:pPr algn="l">
              <a:buClr>
                <a:schemeClr val="lt1"/>
              </a:buClr>
            </a:pPr>
            <a:r>
              <a:rPr lang="en-US" b="1" dirty="0">
                <a:solidFill>
                  <a:srgbClr val="002060"/>
                </a:solidFill>
              </a:rPr>
              <a:t>Tier 1 Composition : PS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Google Shape;71;p10"/>
          <p:cNvSpPr txBox="1"/>
          <p:nvPr/>
        </p:nvSpPr>
        <p:spPr>
          <a:xfrm>
            <a:off x="88900" y="831850"/>
            <a:ext cx="8799000" cy="413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2060"/>
              </a:buClr>
              <a:buSzPts val="2900"/>
            </a:pPr>
            <a:r>
              <a:rPr lang="en-US" sz="2800" b="1" i="1" dirty="0">
                <a:solidFill>
                  <a:srgbClr val="002060"/>
                </a:solidFill>
              </a:rPr>
              <a:t>2. </a:t>
            </a:r>
            <a:r>
              <a:rPr lang="en-US" sz="2800" b="1" i="1" dirty="0" smtClean="0">
                <a:solidFill>
                  <a:srgbClr val="002060"/>
                </a:solidFill>
              </a:rPr>
              <a:t>MPBF (cont’d)</a:t>
            </a:r>
            <a:endParaRPr sz="2400" b="1" i="1" dirty="0">
              <a:solidFill>
                <a:srgbClr val="002060"/>
              </a:solidFill>
            </a:endParaRPr>
          </a:p>
          <a:p>
            <a:pPr marL="76198">
              <a:buClr>
                <a:srgbClr val="002060"/>
              </a:buClr>
              <a:buSzPts val="2400"/>
            </a:pPr>
            <a:endParaRPr lang="en-US" sz="1800" i="1" u="sng" dirty="0" smtClean="0">
              <a:solidFill>
                <a:srgbClr val="002060"/>
              </a:solidFill>
            </a:endParaRPr>
          </a:p>
          <a:p>
            <a:pPr marL="76198">
              <a:buClr>
                <a:srgbClr val="002060"/>
              </a:buClr>
              <a:buSzPts val="2400"/>
            </a:pPr>
            <a:r>
              <a:rPr lang="en-US" sz="1800" i="1" u="sng" dirty="0" smtClean="0">
                <a:solidFill>
                  <a:srgbClr val="002060"/>
                </a:solidFill>
              </a:rPr>
              <a:t>May </a:t>
            </a:r>
            <a:r>
              <a:rPr lang="en-US" sz="1800" i="1" u="sng" dirty="0">
                <a:solidFill>
                  <a:srgbClr val="002060"/>
                </a:solidFill>
              </a:rPr>
              <a:t>be transferred to Agency Budget during Tier 2 deliberation:</a:t>
            </a:r>
          </a:p>
          <a:p>
            <a:pPr marL="76198">
              <a:buClr>
                <a:srgbClr val="002060"/>
              </a:buClr>
              <a:buSzPts val="2400"/>
            </a:pPr>
            <a:endParaRPr lang="en-US" sz="700" b="1" i="1" dirty="0">
              <a:solidFill>
                <a:srgbClr val="002060"/>
              </a:solidFill>
            </a:endParaRPr>
          </a:p>
          <a:p>
            <a:pPr marL="457189" indent="-380990">
              <a:buClr>
                <a:srgbClr val="002060"/>
              </a:buClr>
              <a:buSzPts val="2400"/>
              <a:buChar char="●"/>
            </a:pPr>
            <a:r>
              <a:rPr lang="en-US" sz="2400" b="1" i="1" dirty="0" smtClean="0">
                <a:solidFill>
                  <a:srgbClr val="002060"/>
                </a:solidFill>
              </a:rPr>
              <a:t>For </a:t>
            </a:r>
            <a:r>
              <a:rPr lang="en-US" sz="2400" b="1" i="1" dirty="0">
                <a:solidFill>
                  <a:srgbClr val="002060"/>
                </a:solidFill>
              </a:rPr>
              <a:t>New Positions:</a:t>
            </a:r>
            <a:endParaRPr lang="en-US" sz="2400" dirty="0">
              <a:solidFill>
                <a:srgbClr val="002060"/>
              </a:solidFill>
            </a:endParaRPr>
          </a:p>
          <a:p>
            <a:pPr marL="914377" lvl="1" indent="-380990" algn="just">
              <a:lnSpc>
                <a:spcPct val="115000"/>
              </a:lnSpc>
              <a:buClr>
                <a:srgbClr val="002060"/>
              </a:buClr>
              <a:buSzPts val="2400"/>
              <a:buChar char="○"/>
            </a:pPr>
            <a:r>
              <a:rPr lang="en-US" sz="2400" b="1" dirty="0" smtClean="0">
                <a:solidFill>
                  <a:srgbClr val="002060"/>
                </a:solidFill>
              </a:rPr>
              <a:t>100</a:t>
            </a:r>
            <a:r>
              <a:rPr lang="en-US" sz="2400" b="1" dirty="0">
                <a:solidFill>
                  <a:srgbClr val="002060"/>
                </a:solidFill>
              </a:rPr>
              <a:t>% of the PS cost </a:t>
            </a:r>
            <a:r>
              <a:rPr lang="en-US" sz="2400" dirty="0">
                <a:solidFill>
                  <a:srgbClr val="002060"/>
                </a:solidFill>
              </a:rPr>
              <a:t>of new positions </a:t>
            </a:r>
            <a:r>
              <a:rPr lang="en-US" sz="2400" dirty="0" smtClean="0">
                <a:solidFill>
                  <a:srgbClr val="002060"/>
                </a:solidFill>
              </a:rPr>
              <a:t>created per </a:t>
            </a:r>
            <a:r>
              <a:rPr lang="en-US" sz="2400" dirty="0">
                <a:solidFill>
                  <a:srgbClr val="002060"/>
                </a:solidFill>
              </a:rPr>
              <a:t>population-based </a:t>
            </a:r>
            <a:r>
              <a:rPr lang="en-US" sz="2400" dirty="0" smtClean="0">
                <a:solidFill>
                  <a:srgbClr val="002060"/>
                </a:solidFill>
              </a:rPr>
              <a:t>formulas (e.g., teaching items, and positions for MUP)</a:t>
            </a:r>
            <a:endParaRPr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8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17530</TotalTime>
  <Words>1240</Words>
  <Application>Microsoft Office PowerPoint</Application>
  <PresentationFormat>On-screen Show (16:9)</PresentationFormat>
  <Paragraphs>203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Courier New</vt:lpstr>
      <vt:lpstr>Tahoma</vt:lpstr>
      <vt:lpstr>Times New Roman</vt:lpstr>
      <vt:lpstr>Simple Light</vt:lpstr>
      <vt:lpstr>1_Simple Light</vt:lpstr>
      <vt:lpstr>PowerPoint Presentation</vt:lpstr>
      <vt:lpstr>Tier 1 Composition : PS</vt:lpstr>
      <vt:lpstr>Tier 1 Composition : PS</vt:lpstr>
      <vt:lpstr>Tier 1 Composition : PS</vt:lpstr>
      <vt:lpstr>Tier 1 Composition : PS</vt:lpstr>
      <vt:lpstr>Tier 1 Composition : PS</vt:lpstr>
      <vt:lpstr>Tier 1 Composition : PS</vt:lpstr>
      <vt:lpstr>Tier 1 Composition : PS</vt:lpstr>
      <vt:lpstr>Tier 1 Composition : PS</vt:lpstr>
      <vt:lpstr>Tier 1 Composition : PS</vt:lpstr>
      <vt:lpstr>Tier 1 Composition : PS</vt:lpstr>
      <vt:lpstr>Tier 2 Composition : PS</vt:lpstr>
      <vt:lpstr>Tier 2 Composition : PS</vt:lpstr>
      <vt:lpstr>Tier 2 Composition : PS</vt:lpstr>
      <vt:lpstr>Tier 2 Composition : PS</vt:lpstr>
      <vt:lpstr>Tier 2 Composition : PS</vt:lpstr>
      <vt:lpstr>Tier 2 Composition : PS</vt:lpstr>
      <vt:lpstr>Tier 2 Composition : PS</vt:lpstr>
      <vt:lpstr>Updating of Personal Services Itemization and Plantilla of Personnel (PSIPOP) </vt:lpstr>
      <vt:lpstr>Status of Last Update, By Department (as of January 20, 2021)</vt:lpstr>
      <vt:lpstr>Status of Last Update, By Department (as of January 20, 2021)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Marlou S. Sinlao</dc:creator>
  <cp:lastModifiedBy>Amiel Evangelo A. Cabales</cp:lastModifiedBy>
  <cp:revision>1363</cp:revision>
  <cp:lastPrinted>2019-08-21T08:38:17Z</cp:lastPrinted>
  <dcterms:modified xsi:type="dcterms:W3CDTF">2021-01-28T04:36:41Z</dcterms:modified>
</cp:coreProperties>
</file>