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0" r:id="rId2"/>
    <p:sldId id="304" r:id="rId3"/>
    <p:sldId id="300" r:id="rId4"/>
    <p:sldId id="303" r:id="rId5"/>
    <p:sldId id="306" r:id="rId6"/>
    <p:sldId id="310" r:id="rId7"/>
    <p:sldId id="311" r:id="rId8"/>
    <p:sldId id="313" r:id="rId9"/>
    <p:sldId id="312" r:id="rId10"/>
    <p:sldId id="315" r:id="rId11"/>
    <p:sldId id="307" r:id="rId12"/>
    <p:sldId id="299" r:id="rId13"/>
  </p:sldIdLst>
  <p:sldSz cx="9144000" cy="6858000" type="screen4x3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1525"/>
    <a:srgbClr val="004258"/>
    <a:srgbClr val="050C15"/>
    <a:srgbClr val="1F8A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26" autoAdjust="0"/>
    <p:restoredTop sz="56663" autoAdjust="0"/>
  </p:normalViewPr>
  <p:slideViewPr>
    <p:cSldViewPr>
      <p:cViewPr varScale="1">
        <p:scale>
          <a:sx n="62" d="100"/>
          <a:sy n="62" d="100"/>
        </p:scale>
        <p:origin x="256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1104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889938" cy="496333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2"/>
            <a:ext cx="2889938" cy="496333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5B691A37-E703-4737-BD90-D8485717DC42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8" tIns="45304" rIns="90608" bIns="4530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2"/>
            <a:ext cx="5335270" cy="4466988"/>
          </a:xfrm>
          <a:prstGeom prst="rect">
            <a:avLst/>
          </a:prstGeom>
        </p:spPr>
        <p:txBody>
          <a:bodyPr vert="horz" lIns="90608" tIns="45304" rIns="90608" bIns="4530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6"/>
            <a:ext cx="2889938" cy="496333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6"/>
            <a:ext cx="2889938" cy="496333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3415FE9C-C63E-40DA-808E-41D89EF15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157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6079" fontAlgn="base">
              <a:spcBef>
                <a:spcPct val="0"/>
              </a:spcBef>
              <a:spcAft>
                <a:spcPct val="0"/>
              </a:spcAft>
              <a:defRPr/>
            </a:pPr>
            <a:endParaRPr lang="en-PH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5FE9C-C63E-40DA-808E-41D89EF153A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021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58900" y="398463"/>
            <a:ext cx="3951288" cy="2965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72348" y="3517371"/>
            <a:ext cx="5557366" cy="5783801"/>
          </a:xfrm>
        </p:spPr>
        <p:txBody>
          <a:bodyPr>
            <a:noAutofit/>
          </a:bodyPr>
          <a:lstStyle/>
          <a:p>
            <a:pPr lvl="0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5FE9C-C63E-40DA-808E-41D89EF153A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5665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58900" y="398463"/>
            <a:ext cx="3951288" cy="2965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72348" y="3517371"/>
            <a:ext cx="5557366" cy="5783801"/>
          </a:xfrm>
        </p:spPr>
        <p:txBody>
          <a:bodyPr>
            <a:noAutofit/>
          </a:bodyPr>
          <a:lstStyle/>
          <a:p>
            <a:pPr marL="457200" lvl="1" indent="0" algn="l">
              <a:buFont typeface="Wingdings" panose="05000000000000000000" pitchFamily="2" charset="2"/>
              <a:buNone/>
            </a:pPr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5FE9C-C63E-40DA-808E-41D89EF153A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8856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6079" fontAlgn="base">
              <a:spcBef>
                <a:spcPct val="0"/>
              </a:spcBef>
              <a:spcAft>
                <a:spcPct val="0"/>
              </a:spcAft>
              <a:defRPr/>
            </a:pPr>
            <a:endParaRPr lang="en-PH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5FE9C-C63E-40DA-808E-41D89EF153A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5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58900" y="398463"/>
            <a:ext cx="3951288" cy="2965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72348" y="3517371"/>
            <a:ext cx="5557366" cy="5783801"/>
          </a:xfrm>
        </p:spPr>
        <p:txBody>
          <a:bodyPr>
            <a:noAutofit/>
          </a:bodyPr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5FE9C-C63E-40DA-808E-41D89EF153A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7889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58900" y="398463"/>
            <a:ext cx="3951288" cy="2965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72348" y="3517371"/>
            <a:ext cx="5557366" cy="5783801"/>
          </a:xfrm>
        </p:spPr>
        <p:txBody>
          <a:bodyPr>
            <a:noAutofit/>
          </a:bodyPr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5FE9C-C63E-40DA-808E-41D89EF153A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142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58900" y="398463"/>
            <a:ext cx="3951288" cy="2965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72348" y="3517371"/>
            <a:ext cx="5557366" cy="5783801"/>
          </a:xfrm>
        </p:spPr>
        <p:txBody>
          <a:bodyPr>
            <a:noAutofit/>
          </a:bodyPr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5FE9C-C63E-40DA-808E-41D89EF153A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7840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58900" y="398463"/>
            <a:ext cx="3951288" cy="2965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72348" y="3517371"/>
            <a:ext cx="5557366" cy="5783801"/>
          </a:xfrm>
        </p:spPr>
        <p:txBody>
          <a:bodyPr>
            <a:noAutofit/>
          </a:bodyPr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5FE9C-C63E-40DA-808E-41D89EF153A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6215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58900" y="398463"/>
            <a:ext cx="3951288" cy="2965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72348" y="3517371"/>
            <a:ext cx="5557366" cy="5783801"/>
          </a:xfrm>
        </p:spPr>
        <p:txBody>
          <a:bodyPr>
            <a:noAutofit/>
          </a:bodyPr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5FE9C-C63E-40DA-808E-41D89EF153A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2135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58900" y="398463"/>
            <a:ext cx="3951288" cy="2965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72348" y="3517371"/>
            <a:ext cx="5557366" cy="5783801"/>
          </a:xfrm>
        </p:spPr>
        <p:txBody>
          <a:bodyPr>
            <a:noAutofit/>
          </a:bodyPr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5FE9C-C63E-40DA-808E-41D89EF153A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6528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58900" y="398463"/>
            <a:ext cx="3951288" cy="2965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72348" y="3517371"/>
            <a:ext cx="5557366" cy="5783801"/>
          </a:xfrm>
        </p:spPr>
        <p:txBody>
          <a:bodyPr>
            <a:noAutofit/>
          </a:bodyPr>
          <a:lstStyle/>
          <a:p>
            <a:pPr lvl="0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5FE9C-C63E-40DA-808E-41D89EF153A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3988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58900" y="398463"/>
            <a:ext cx="3951288" cy="2965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72348" y="3517371"/>
            <a:ext cx="5557366" cy="5783801"/>
          </a:xfrm>
        </p:spPr>
        <p:txBody>
          <a:bodyPr>
            <a:noAutofit/>
          </a:bodyPr>
          <a:lstStyle/>
          <a:p>
            <a:pPr lvl="0"/>
            <a:endParaRPr lang="en-US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5FE9C-C63E-40DA-808E-41D89EF153A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413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EE6E-5D95-487A-A712-82B67A8958BE}" type="datetime1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F6A9-980A-478F-BC6D-3F629F6311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44D2-97DE-412A-8189-D5D4A2FB6680}" type="datetime1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F6A9-980A-478F-BC6D-3F629F6311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6BAB1-B782-402E-83BD-601C06C5B8A2}" type="datetime1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F6A9-980A-478F-BC6D-3F629F6311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ECB5-01B1-428D-9099-61295206D2F8}" type="datetime1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F6A9-980A-478F-BC6D-3F629F6311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61D3A-3D0F-44BA-A5FB-33629852BDBB}" type="datetime1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F6A9-980A-478F-BC6D-3F629F6311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413E-68B9-4FEF-9F47-33D2D674B4C8}" type="datetime1">
              <a:rPr lang="en-US" smtClean="0"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F6A9-980A-478F-BC6D-3F629F6311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16B0-5C74-496A-B725-B8524AC2886B}" type="datetime1">
              <a:rPr lang="en-US" smtClean="0"/>
              <a:t>1/28/2021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F6A9-980A-478F-BC6D-3F629F6311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C6A7F-347B-4089-AD8B-713E1CA25AE2}" type="datetime1">
              <a:rPr lang="en-US" smtClean="0"/>
              <a:t>1/28/2021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F6A9-980A-478F-BC6D-3F629F6311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3994D-5F06-4CD5-BA0B-0B5E27E4025C}" type="datetime1">
              <a:rPr lang="en-US" smtClean="0"/>
              <a:t>1/28/2021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F6A9-980A-478F-BC6D-3F629F6311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7BDF8-3581-4F3C-BED7-8B4BA285BCF4}" type="datetime1">
              <a:rPr lang="en-US" smtClean="0"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F6A9-980A-478F-BC6D-3F629F6311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7C190-0023-49C0-BB80-DFC5C3C43FBA}" type="datetime1">
              <a:rPr lang="en-US" smtClean="0"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F6A9-980A-478F-BC6D-3F629F6311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4D670-EA37-48FF-A829-589A9A28C11A}" type="datetime1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EF6A9-980A-478F-BC6D-3F629F6311B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6338770"/>
            <a:ext cx="9144000" cy="491328"/>
            <a:chOff x="0" y="6351649"/>
            <a:chExt cx="9144000" cy="491328"/>
          </a:xfrm>
        </p:grpSpPr>
        <p:sp>
          <p:nvSpPr>
            <p:cNvPr id="8" name="Rectangle 2"/>
            <p:cNvSpPr txBox="1">
              <a:spLocks noChangeArrowheads="1"/>
            </p:cNvSpPr>
            <p:nvPr/>
          </p:nvSpPr>
          <p:spPr bwMode="auto">
            <a:xfrm>
              <a:off x="0" y="6351649"/>
              <a:ext cx="9144000" cy="396934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000" b="0">
                  <a:solidFill>
                    <a:schemeClr val="tx2"/>
                  </a:solidFill>
                  <a:latin typeface="Palatino Linotype" pitchFamily="18" charset="0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2"/>
                  </a:solidFill>
                  <a:latin typeface="Gill Sans MT" pitchFamily="34" charset="0"/>
                  <a:cs typeface="Arial" pitchFamily="34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2"/>
                  </a:solidFill>
                  <a:latin typeface="Gill Sans MT" pitchFamily="34" charset="0"/>
                  <a:cs typeface="Arial" pitchFamily="34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2"/>
                  </a:solidFill>
                  <a:latin typeface="Gill Sans MT" pitchFamily="34" charset="0"/>
                  <a:cs typeface="Arial" pitchFamily="34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2"/>
                  </a:solidFill>
                  <a:latin typeface="Gill Sans MT" pitchFamily="34" charset="0"/>
                  <a:cs typeface="Arial" pitchFamily="34" charset="0"/>
                </a:defRPr>
              </a:lvl5pPr>
              <a:lvl6pPr marL="422041" algn="ctr" rtl="0" fontAlgn="base">
                <a:spcBef>
                  <a:spcPct val="0"/>
                </a:spcBef>
                <a:spcAft>
                  <a:spcPct val="0"/>
                </a:spcAft>
                <a:defRPr sz="4062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defRPr>
              </a:lvl6pPr>
              <a:lvl7pPr marL="844083" algn="ctr" rtl="0" fontAlgn="base">
                <a:spcBef>
                  <a:spcPct val="0"/>
                </a:spcBef>
                <a:spcAft>
                  <a:spcPct val="0"/>
                </a:spcAft>
                <a:defRPr sz="4062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defRPr>
              </a:lvl7pPr>
              <a:lvl8pPr marL="1266124" algn="ctr" rtl="0" fontAlgn="base">
                <a:spcBef>
                  <a:spcPct val="0"/>
                </a:spcBef>
                <a:spcAft>
                  <a:spcPct val="0"/>
                </a:spcAft>
                <a:defRPr sz="4062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defRPr>
              </a:lvl8pPr>
              <a:lvl9pPr marL="1688165" algn="ctr" rtl="0" fontAlgn="base">
                <a:spcBef>
                  <a:spcPct val="0"/>
                </a:spcBef>
                <a:spcAft>
                  <a:spcPct val="0"/>
                </a:spcAft>
                <a:defRPr sz="4062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z="1800" kern="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9" name="Rectangle 2"/>
            <p:cNvSpPr txBox="1">
              <a:spLocks noChangeArrowheads="1"/>
            </p:cNvSpPr>
            <p:nvPr/>
          </p:nvSpPr>
          <p:spPr bwMode="auto">
            <a:xfrm>
              <a:off x="0" y="6748583"/>
              <a:ext cx="9144000" cy="94394"/>
            </a:xfrm>
            <a:prstGeom prst="rect">
              <a:avLst/>
            </a:prstGeom>
            <a:solidFill>
              <a:srgbClr val="C000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000" b="0">
                  <a:solidFill>
                    <a:schemeClr val="tx2"/>
                  </a:solidFill>
                  <a:latin typeface="Palatino Linotype" pitchFamily="18" charset="0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2"/>
                  </a:solidFill>
                  <a:latin typeface="Gill Sans MT" pitchFamily="34" charset="0"/>
                  <a:cs typeface="Arial" pitchFamily="34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2"/>
                  </a:solidFill>
                  <a:latin typeface="Gill Sans MT" pitchFamily="34" charset="0"/>
                  <a:cs typeface="Arial" pitchFamily="34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2"/>
                  </a:solidFill>
                  <a:latin typeface="Gill Sans MT" pitchFamily="34" charset="0"/>
                  <a:cs typeface="Arial" pitchFamily="34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2"/>
                  </a:solidFill>
                  <a:latin typeface="Gill Sans MT" pitchFamily="34" charset="0"/>
                  <a:cs typeface="Arial" pitchFamily="34" charset="0"/>
                </a:defRPr>
              </a:lvl5pPr>
              <a:lvl6pPr marL="422041" algn="ctr" rtl="0" fontAlgn="base">
                <a:spcBef>
                  <a:spcPct val="0"/>
                </a:spcBef>
                <a:spcAft>
                  <a:spcPct val="0"/>
                </a:spcAft>
                <a:defRPr sz="4062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defRPr>
              </a:lvl6pPr>
              <a:lvl7pPr marL="844083" algn="ctr" rtl="0" fontAlgn="base">
                <a:spcBef>
                  <a:spcPct val="0"/>
                </a:spcBef>
                <a:spcAft>
                  <a:spcPct val="0"/>
                </a:spcAft>
                <a:defRPr sz="4062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defRPr>
              </a:lvl7pPr>
              <a:lvl8pPr marL="1266124" algn="ctr" rtl="0" fontAlgn="base">
                <a:spcBef>
                  <a:spcPct val="0"/>
                </a:spcBef>
                <a:spcAft>
                  <a:spcPct val="0"/>
                </a:spcAft>
                <a:defRPr sz="4062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defRPr>
              </a:lvl8pPr>
              <a:lvl9pPr marL="1688165" algn="ctr" rtl="0" fontAlgn="base">
                <a:spcBef>
                  <a:spcPct val="0"/>
                </a:spcBef>
                <a:spcAft>
                  <a:spcPct val="0"/>
                </a:spcAft>
                <a:defRPr sz="4062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z="1800" kern="0" dirty="0">
                <a:solidFill>
                  <a:schemeClr val="tx1"/>
                </a:solidFill>
                <a:latin typeface="+mj-lt"/>
              </a:endParaRPr>
            </a:p>
          </p:txBody>
        </p:sp>
        <p:pic>
          <p:nvPicPr>
            <p:cNvPr id="10" name="Picture 1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182" y="6390286"/>
              <a:ext cx="411091" cy="411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Rectangle 2"/>
            <p:cNvSpPr txBox="1">
              <a:spLocks noChangeArrowheads="1"/>
            </p:cNvSpPr>
            <p:nvPr/>
          </p:nvSpPr>
          <p:spPr bwMode="auto">
            <a:xfrm>
              <a:off x="577513" y="6368408"/>
              <a:ext cx="6661837" cy="274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000" b="0">
                  <a:solidFill>
                    <a:schemeClr val="tx2"/>
                  </a:solidFill>
                  <a:latin typeface="Palatino Linotype" pitchFamily="18" charset="0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2"/>
                  </a:solidFill>
                  <a:latin typeface="Gill Sans MT" pitchFamily="34" charset="0"/>
                  <a:cs typeface="Arial" pitchFamily="34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2"/>
                  </a:solidFill>
                  <a:latin typeface="Gill Sans MT" pitchFamily="34" charset="0"/>
                  <a:cs typeface="Arial" pitchFamily="34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2"/>
                  </a:solidFill>
                  <a:latin typeface="Gill Sans MT" pitchFamily="34" charset="0"/>
                  <a:cs typeface="Arial" pitchFamily="34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2"/>
                  </a:solidFill>
                  <a:latin typeface="Gill Sans MT" pitchFamily="34" charset="0"/>
                  <a:cs typeface="Arial" pitchFamily="34" charset="0"/>
                </a:defRPr>
              </a:lvl5pPr>
              <a:lvl6pPr marL="422041" algn="ctr" rtl="0" fontAlgn="base">
                <a:spcBef>
                  <a:spcPct val="0"/>
                </a:spcBef>
                <a:spcAft>
                  <a:spcPct val="0"/>
                </a:spcAft>
                <a:defRPr sz="4062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defRPr>
              </a:lvl6pPr>
              <a:lvl7pPr marL="844083" algn="ctr" rtl="0" fontAlgn="base">
                <a:spcBef>
                  <a:spcPct val="0"/>
                </a:spcBef>
                <a:spcAft>
                  <a:spcPct val="0"/>
                </a:spcAft>
                <a:defRPr sz="4062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defRPr>
              </a:lvl7pPr>
              <a:lvl8pPr marL="1266124" algn="ctr" rtl="0" fontAlgn="base">
                <a:spcBef>
                  <a:spcPct val="0"/>
                </a:spcBef>
                <a:spcAft>
                  <a:spcPct val="0"/>
                </a:spcAft>
                <a:defRPr sz="4062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defRPr>
              </a:lvl8pPr>
              <a:lvl9pPr marL="1688165" algn="ctr" rtl="0" fontAlgn="base">
                <a:spcBef>
                  <a:spcPct val="0"/>
                </a:spcBef>
                <a:spcAft>
                  <a:spcPct val="0"/>
                </a:spcAft>
                <a:defRPr sz="4062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l" eaLnBrk="1" hangingPunct="1">
                <a:defRPr/>
              </a:pPr>
              <a:r>
                <a:rPr lang="en-GB" altLang="en-US" sz="900" kern="0" dirty="0">
                  <a:solidFill>
                    <a:schemeClr val="bg1"/>
                  </a:solidFill>
                  <a:latin typeface="+mj-lt"/>
                </a:rPr>
                <a:t>Republic of the Philippines</a:t>
              </a:r>
            </a:p>
          </p:txBody>
        </p:sp>
        <p:sp>
          <p:nvSpPr>
            <p:cNvPr id="12" name="Rectangle 2"/>
            <p:cNvSpPr txBox="1">
              <a:spLocks noChangeArrowheads="1"/>
            </p:cNvSpPr>
            <p:nvPr/>
          </p:nvSpPr>
          <p:spPr bwMode="auto">
            <a:xfrm>
              <a:off x="562486" y="6507929"/>
              <a:ext cx="6661837" cy="274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000" b="0">
                  <a:solidFill>
                    <a:schemeClr val="tx2"/>
                  </a:solidFill>
                  <a:latin typeface="Palatino Linotype" pitchFamily="18" charset="0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2"/>
                  </a:solidFill>
                  <a:latin typeface="Gill Sans MT" pitchFamily="34" charset="0"/>
                  <a:cs typeface="Arial" pitchFamily="34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2"/>
                  </a:solidFill>
                  <a:latin typeface="Gill Sans MT" pitchFamily="34" charset="0"/>
                  <a:cs typeface="Arial" pitchFamily="34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2"/>
                  </a:solidFill>
                  <a:latin typeface="Gill Sans MT" pitchFamily="34" charset="0"/>
                  <a:cs typeface="Arial" pitchFamily="34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2"/>
                  </a:solidFill>
                  <a:latin typeface="Gill Sans MT" pitchFamily="34" charset="0"/>
                  <a:cs typeface="Arial" pitchFamily="34" charset="0"/>
                </a:defRPr>
              </a:lvl5pPr>
              <a:lvl6pPr marL="422041" algn="ctr" rtl="0" fontAlgn="base">
                <a:spcBef>
                  <a:spcPct val="0"/>
                </a:spcBef>
                <a:spcAft>
                  <a:spcPct val="0"/>
                </a:spcAft>
                <a:defRPr sz="4062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defRPr>
              </a:lvl6pPr>
              <a:lvl7pPr marL="844083" algn="ctr" rtl="0" fontAlgn="base">
                <a:spcBef>
                  <a:spcPct val="0"/>
                </a:spcBef>
                <a:spcAft>
                  <a:spcPct val="0"/>
                </a:spcAft>
                <a:defRPr sz="4062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defRPr>
              </a:lvl7pPr>
              <a:lvl8pPr marL="1266124" algn="ctr" rtl="0" fontAlgn="base">
                <a:spcBef>
                  <a:spcPct val="0"/>
                </a:spcBef>
                <a:spcAft>
                  <a:spcPct val="0"/>
                </a:spcAft>
                <a:defRPr sz="4062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defRPr>
              </a:lvl8pPr>
              <a:lvl9pPr marL="1688165" algn="ctr" rtl="0" fontAlgn="base">
                <a:spcBef>
                  <a:spcPct val="0"/>
                </a:spcBef>
                <a:spcAft>
                  <a:spcPct val="0"/>
                </a:spcAft>
                <a:defRPr sz="4062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l" eaLnBrk="1" hangingPunct="1">
                <a:defRPr/>
              </a:pPr>
              <a:r>
                <a:rPr lang="en-GB" altLang="en-US" sz="1500" b="1" kern="0" dirty="0">
                  <a:solidFill>
                    <a:schemeClr val="bg1"/>
                  </a:solidFill>
                  <a:latin typeface="+mj-lt"/>
                </a:rPr>
                <a:t>DEPARTMENT OF BUDGET AND MANAGEMENT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0886" y="1524000"/>
            <a:ext cx="9144000" cy="181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Gill Sans MT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Gill Sans MT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Gill Sans MT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Gill Sans MT" pitchFamily="34" charset="0"/>
                <a:cs typeface="Arial" pitchFamily="34" charset="0"/>
              </a:defRPr>
            </a:lvl5pPr>
            <a:lvl6pPr marL="422041" algn="ctr" rtl="0" fontAlgn="base">
              <a:spcBef>
                <a:spcPct val="0"/>
              </a:spcBef>
              <a:spcAft>
                <a:spcPct val="0"/>
              </a:spcAft>
              <a:defRPr sz="4062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6pPr>
            <a:lvl7pPr marL="844083" algn="ctr" rtl="0" fontAlgn="base">
              <a:spcBef>
                <a:spcPct val="0"/>
              </a:spcBef>
              <a:spcAft>
                <a:spcPct val="0"/>
              </a:spcAft>
              <a:defRPr sz="4062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7pPr>
            <a:lvl8pPr marL="1266124" algn="ctr" rtl="0" fontAlgn="base">
              <a:spcBef>
                <a:spcPct val="0"/>
              </a:spcBef>
              <a:spcAft>
                <a:spcPct val="0"/>
              </a:spcAft>
              <a:defRPr sz="4062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8pPr>
            <a:lvl9pPr marL="1688165" algn="ctr" rtl="0" fontAlgn="base">
              <a:spcBef>
                <a:spcPct val="0"/>
              </a:spcBef>
              <a:spcAft>
                <a:spcPct val="0"/>
              </a:spcAft>
              <a:defRPr sz="4062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4500" b="1" kern="0" dirty="0">
                <a:solidFill>
                  <a:schemeClr val="tx1"/>
                </a:solidFill>
                <a:latin typeface="+mn-lt"/>
              </a:rPr>
              <a:t>Guidelines in the </a:t>
            </a:r>
          </a:p>
          <a:p>
            <a:pPr eaLnBrk="1" hangingPunct="1">
              <a:defRPr/>
            </a:pPr>
            <a:r>
              <a:rPr lang="en-US" altLang="en-US" sz="4500" b="1" kern="0" dirty="0">
                <a:solidFill>
                  <a:schemeClr val="tx1"/>
                </a:solidFill>
                <a:latin typeface="+mn-lt"/>
              </a:rPr>
              <a:t>Updating of Tier 1 and </a:t>
            </a:r>
          </a:p>
          <a:p>
            <a:pPr eaLnBrk="1" hangingPunct="1">
              <a:defRPr/>
            </a:pPr>
            <a:r>
              <a:rPr lang="en-US" altLang="en-US" sz="4500" b="1" kern="0" dirty="0">
                <a:solidFill>
                  <a:schemeClr val="tx1"/>
                </a:solidFill>
                <a:latin typeface="+mn-lt"/>
              </a:rPr>
              <a:t>Formulation of Tier 2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4206875"/>
            <a:ext cx="9144000" cy="181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Gill Sans MT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Gill Sans MT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Gill Sans MT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Gill Sans MT" pitchFamily="34" charset="0"/>
                <a:cs typeface="Arial" pitchFamily="34" charset="0"/>
              </a:defRPr>
            </a:lvl5pPr>
            <a:lvl6pPr marL="422041" algn="ctr" rtl="0" fontAlgn="base">
              <a:spcBef>
                <a:spcPct val="0"/>
              </a:spcBef>
              <a:spcAft>
                <a:spcPct val="0"/>
              </a:spcAft>
              <a:defRPr sz="4062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6pPr>
            <a:lvl7pPr marL="844083" algn="ctr" rtl="0" fontAlgn="base">
              <a:spcBef>
                <a:spcPct val="0"/>
              </a:spcBef>
              <a:spcAft>
                <a:spcPct val="0"/>
              </a:spcAft>
              <a:defRPr sz="4062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7pPr>
            <a:lvl8pPr marL="1266124" algn="ctr" rtl="0" fontAlgn="base">
              <a:spcBef>
                <a:spcPct val="0"/>
              </a:spcBef>
              <a:spcAft>
                <a:spcPct val="0"/>
              </a:spcAft>
              <a:defRPr sz="4062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8pPr>
            <a:lvl9pPr marL="1688165" algn="ctr" rtl="0" fontAlgn="base">
              <a:spcBef>
                <a:spcPct val="0"/>
              </a:spcBef>
              <a:spcAft>
                <a:spcPct val="0"/>
              </a:spcAft>
              <a:defRPr sz="4062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2000" b="1" kern="0" dirty="0">
                <a:solidFill>
                  <a:schemeClr val="tx1"/>
                </a:solidFill>
                <a:latin typeface="+mn-lt"/>
              </a:rPr>
              <a:t>FY 2021 Budget Forum</a:t>
            </a:r>
          </a:p>
          <a:p>
            <a:pPr eaLnBrk="1" hangingPunct="1">
              <a:defRPr/>
            </a:pPr>
            <a:r>
              <a:rPr lang="en-US" altLang="en-US" sz="2000" kern="0" dirty="0">
                <a:solidFill>
                  <a:schemeClr val="tx1"/>
                </a:solidFill>
                <a:latin typeface="+mn-lt"/>
              </a:rPr>
              <a:t>January 2021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F6A9-980A-478F-BC6D-3F629F6311B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351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4300" y="52711"/>
            <a:ext cx="8915400" cy="1014089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PH" sz="3200" b="1" dirty="0"/>
              <a:t>Inclusions for Capital Outlays in Tier 2</a:t>
            </a:r>
          </a:p>
          <a:p>
            <a:pPr algn="l"/>
            <a:endParaRPr lang="en-PH" sz="3200" b="1" dirty="0"/>
          </a:p>
          <a:p>
            <a:pPr algn="l"/>
            <a:endParaRPr lang="en-PH" sz="3200" kern="0" dirty="0"/>
          </a:p>
          <a:p>
            <a:pPr algn="l"/>
            <a:endParaRPr lang="en-PH" sz="3200" b="1" dirty="0">
              <a:solidFill>
                <a:srgbClr val="004258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F6A9-980A-478F-BC6D-3F629F6311B6}" type="slidenum">
              <a:rPr lang="en-US" smtClean="0"/>
              <a:pPr/>
              <a:t>10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8A0C04FC-609C-4BCF-87F2-F101B7869EE2}"/>
              </a:ext>
            </a:extLst>
          </p:cNvPr>
          <p:cNvCxnSpPr>
            <a:cxnSpLocks/>
          </p:cNvCxnSpPr>
          <p:nvPr/>
        </p:nvCxnSpPr>
        <p:spPr>
          <a:xfrm flipH="1">
            <a:off x="0" y="6858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CE3690D7-5E83-48B8-88C3-7B0D40A17948}"/>
              </a:ext>
            </a:extLst>
          </p:cNvPr>
          <p:cNvSpPr txBox="1"/>
          <p:nvPr/>
        </p:nvSpPr>
        <p:spPr>
          <a:xfrm>
            <a:off x="119270" y="1038621"/>
            <a:ext cx="8872330" cy="48287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dirty="0"/>
              <a:t>Proposed new infrastructure projects included in the approved FYs 202</a:t>
            </a:r>
            <a:r>
              <a:rPr lang="id-ID" sz="2200" dirty="0"/>
              <a:t>2</a:t>
            </a:r>
            <a:r>
              <a:rPr lang="en-US" sz="2200" dirty="0"/>
              <a:t>-202</a:t>
            </a:r>
            <a:r>
              <a:rPr lang="id-ID" sz="2200" dirty="0"/>
              <a:t>4</a:t>
            </a:r>
            <a:r>
              <a:rPr lang="en-US" sz="2200" dirty="0"/>
              <a:t> TRIP;</a:t>
            </a:r>
            <a:endParaRPr lang="en-PH" sz="22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dirty="0"/>
              <a:t>New major capital projects to be implemented starting FY 2022, and ongoing major capital projects with updated project scope/cost, implementation and loan validity schedule, and source of financing approved by the NEDA Board and/or ICC as of March 31, 202</a:t>
            </a:r>
            <a:r>
              <a:rPr lang="id-ID" sz="2200" dirty="0"/>
              <a:t>1</a:t>
            </a:r>
            <a:r>
              <a:rPr lang="en-US" sz="2200" dirty="0"/>
              <a:t>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New foreign-assisted projects due for negotiation in 2021 and implementation in 2022;</a:t>
            </a:r>
            <a:endParaRPr lang="en-PH" sz="2200" b="1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dirty="0"/>
              <a:t>Proposed requirements for the purchase of motor vehicles for additional/ newly-entitled officials and/or functions of a newly-created agency;</a:t>
            </a:r>
            <a:endParaRPr lang="en-PH" sz="22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dirty="0"/>
              <a:t>Expanded/new ICT P/A/Ps with BP Forms 202, as approved by the MSC; </a:t>
            </a:r>
            <a:endParaRPr lang="en-PH" sz="22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dirty="0"/>
              <a:t>PAMANA projects as endorsed by OPAPP; and</a:t>
            </a:r>
            <a:endParaRPr lang="en-PH" sz="22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dirty="0"/>
              <a:t>Other proposed new and expanded capital outlays that are non-infrastructure in nature, which are implementation-ready </a:t>
            </a:r>
          </a:p>
        </p:txBody>
      </p:sp>
    </p:spTree>
    <p:extLst>
      <p:ext uri="{BB962C8B-B14F-4D97-AF65-F5344CB8AC3E}">
        <p14:creationId xmlns:p14="http://schemas.microsoft.com/office/powerpoint/2010/main" val="790917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4300" y="381000"/>
            <a:ext cx="8915400" cy="1014089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PH" sz="3200" b="1" dirty="0"/>
              <a:t>Specific policies to consider</a:t>
            </a:r>
          </a:p>
          <a:p>
            <a:pPr algn="l"/>
            <a:endParaRPr lang="en-PH" sz="3200" kern="0" dirty="0"/>
          </a:p>
          <a:p>
            <a:pPr algn="l"/>
            <a:endParaRPr lang="en-PH" sz="3200" b="1" dirty="0">
              <a:solidFill>
                <a:srgbClr val="004258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F6A9-980A-478F-BC6D-3F629F6311B6}" type="slidenum">
              <a:rPr lang="en-US" smtClean="0"/>
              <a:pPr/>
              <a:t>11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8A0C04FC-609C-4BCF-87F2-F101B7869EE2}"/>
              </a:ext>
            </a:extLst>
          </p:cNvPr>
          <p:cNvCxnSpPr>
            <a:cxnSpLocks/>
          </p:cNvCxnSpPr>
          <p:nvPr/>
        </p:nvCxnSpPr>
        <p:spPr>
          <a:xfrm flipH="1">
            <a:off x="0" y="10668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2B320AFF-DBFB-4A6D-8BC3-B377E6D7CEFE}"/>
              </a:ext>
            </a:extLst>
          </p:cNvPr>
          <p:cNvSpPr txBox="1"/>
          <p:nvPr/>
        </p:nvSpPr>
        <p:spPr>
          <a:xfrm>
            <a:off x="114300" y="1395089"/>
            <a:ext cx="8915400" cy="4502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PH" sz="2000" dirty="0"/>
              <a:t>Budget proposals shall be in line with the “new normal” setting as laid out in the NEDA’s “We Recover as One” Report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PH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PH" sz="2000" dirty="0"/>
              <a:t>In light of the Supreme Court ruling on the </a:t>
            </a:r>
            <a:r>
              <a:rPr lang="en-PH" sz="2000" dirty="0" err="1"/>
              <a:t>Mandanas</a:t>
            </a:r>
            <a:r>
              <a:rPr lang="en-PH" sz="2000" dirty="0"/>
              <a:t>-Garcia petition, the NGAs shall focus on policy and standards development of service delivery, provision of technical assistance, monitoring, and performance assistance of LGUs. Specifically, the NGAs shall: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PH" sz="2000" dirty="0"/>
              <a:t>Refrain from including the funding for devolved local projects for LGUs belonging to the 1</a:t>
            </a:r>
            <a:r>
              <a:rPr lang="en-PH" sz="2000" baseline="30000" dirty="0"/>
              <a:t>st</a:t>
            </a:r>
            <a:r>
              <a:rPr lang="en-PH" sz="2000" dirty="0"/>
              <a:t> to 4</a:t>
            </a:r>
            <a:r>
              <a:rPr lang="en-PH" sz="2000" baseline="30000" dirty="0"/>
              <a:t>th</a:t>
            </a:r>
            <a:r>
              <a:rPr lang="en-PH" sz="2000" dirty="0"/>
              <a:t> income classifications;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PH" sz="2000" dirty="0"/>
              <a:t>Include funding requirement for capacity building for the LGUs; and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PH" sz="2000" dirty="0"/>
              <a:t>Limit subsidies for local projects of LGUs to LGUs belonging to (1) the 5</a:t>
            </a:r>
            <a:r>
              <a:rPr lang="en-PH" sz="2000" baseline="30000" dirty="0"/>
              <a:t>th</a:t>
            </a:r>
            <a:r>
              <a:rPr lang="en-PH" sz="2000" dirty="0"/>
              <a:t> and 6</a:t>
            </a:r>
            <a:r>
              <a:rPr lang="en-PH" sz="2000" baseline="30000" dirty="0"/>
              <a:t>th</a:t>
            </a:r>
            <a:r>
              <a:rPr lang="en-PH" sz="2000" dirty="0"/>
              <a:t>  income classes; (2) the Geographically Isolated and Depressed Areas (GIDA); and (3) those with highest poverty incidences, ranked in top third highest   </a:t>
            </a:r>
          </a:p>
        </p:txBody>
      </p:sp>
    </p:spTree>
    <p:extLst>
      <p:ext uri="{BB962C8B-B14F-4D97-AF65-F5344CB8AC3E}">
        <p14:creationId xmlns:p14="http://schemas.microsoft.com/office/powerpoint/2010/main" val="3925677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0886" y="1524000"/>
            <a:ext cx="9144000" cy="181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Gill Sans MT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Gill Sans MT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Gill Sans MT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Gill Sans MT" pitchFamily="34" charset="0"/>
                <a:cs typeface="Arial" pitchFamily="34" charset="0"/>
              </a:defRPr>
            </a:lvl5pPr>
            <a:lvl6pPr marL="422041" algn="ctr" rtl="0" fontAlgn="base">
              <a:spcBef>
                <a:spcPct val="0"/>
              </a:spcBef>
              <a:spcAft>
                <a:spcPct val="0"/>
              </a:spcAft>
              <a:defRPr sz="4062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6pPr>
            <a:lvl7pPr marL="844083" algn="ctr" rtl="0" fontAlgn="base">
              <a:spcBef>
                <a:spcPct val="0"/>
              </a:spcBef>
              <a:spcAft>
                <a:spcPct val="0"/>
              </a:spcAft>
              <a:defRPr sz="4062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7pPr>
            <a:lvl8pPr marL="1266124" algn="ctr" rtl="0" fontAlgn="base">
              <a:spcBef>
                <a:spcPct val="0"/>
              </a:spcBef>
              <a:spcAft>
                <a:spcPct val="0"/>
              </a:spcAft>
              <a:defRPr sz="4062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8pPr>
            <a:lvl9pPr marL="1688165" algn="ctr" rtl="0" fontAlgn="base">
              <a:spcBef>
                <a:spcPct val="0"/>
              </a:spcBef>
              <a:spcAft>
                <a:spcPct val="0"/>
              </a:spcAft>
              <a:defRPr sz="4062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4500" b="1" kern="0" dirty="0">
                <a:solidFill>
                  <a:schemeClr val="tx1"/>
                </a:solidFill>
                <a:latin typeface="+mn-lt"/>
              </a:rPr>
              <a:t>Thank you!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4206875"/>
            <a:ext cx="9144000" cy="181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Gill Sans MT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Gill Sans MT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Gill Sans MT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Gill Sans MT" pitchFamily="34" charset="0"/>
                <a:cs typeface="Arial" pitchFamily="34" charset="0"/>
              </a:defRPr>
            </a:lvl5pPr>
            <a:lvl6pPr marL="422041" algn="ctr" rtl="0" fontAlgn="base">
              <a:spcBef>
                <a:spcPct val="0"/>
              </a:spcBef>
              <a:spcAft>
                <a:spcPct val="0"/>
              </a:spcAft>
              <a:defRPr sz="4062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6pPr>
            <a:lvl7pPr marL="844083" algn="ctr" rtl="0" fontAlgn="base">
              <a:spcBef>
                <a:spcPct val="0"/>
              </a:spcBef>
              <a:spcAft>
                <a:spcPct val="0"/>
              </a:spcAft>
              <a:defRPr sz="4062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7pPr>
            <a:lvl8pPr marL="1266124" algn="ctr" rtl="0" fontAlgn="base">
              <a:spcBef>
                <a:spcPct val="0"/>
              </a:spcBef>
              <a:spcAft>
                <a:spcPct val="0"/>
              </a:spcAft>
              <a:defRPr sz="4062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8pPr>
            <a:lvl9pPr marL="1688165" algn="ctr" rtl="0" fontAlgn="base">
              <a:spcBef>
                <a:spcPct val="0"/>
              </a:spcBef>
              <a:spcAft>
                <a:spcPct val="0"/>
              </a:spcAft>
              <a:defRPr sz="4062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2000" b="1" kern="0" dirty="0">
                <a:solidFill>
                  <a:schemeClr val="tx1"/>
                </a:solidFill>
                <a:latin typeface="+mn-lt"/>
              </a:rPr>
              <a:t>FY 2021 Budget Forum</a:t>
            </a:r>
          </a:p>
          <a:p>
            <a:pPr eaLnBrk="1" hangingPunct="1">
              <a:defRPr/>
            </a:pPr>
            <a:r>
              <a:rPr lang="en-US" altLang="en-US" sz="2000" kern="0" dirty="0">
                <a:solidFill>
                  <a:schemeClr val="tx1"/>
                </a:solidFill>
                <a:latin typeface="+mn-lt"/>
              </a:rPr>
              <a:t>January 2021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F6A9-980A-478F-BC6D-3F629F6311B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908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4300" y="381000"/>
            <a:ext cx="8915400" cy="1014089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PH" sz="3200" b="1" dirty="0"/>
              <a:t>Budget Level</a:t>
            </a:r>
          </a:p>
          <a:p>
            <a:pPr algn="l"/>
            <a:endParaRPr lang="en-PH" sz="3200" kern="0" dirty="0"/>
          </a:p>
          <a:p>
            <a:pPr algn="l"/>
            <a:endParaRPr lang="en-PH" sz="3200" b="1" dirty="0">
              <a:solidFill>
                <a:srgbClr val="004258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F6A9-980A-478F-BC6D-3F629F6311B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xmlns="" id="{1E3F1F7C-C29D-4A26-B695-84F2FDD101C0}"/>
              </a:ext>
            </a:extLst>
          </p:cNvPr>
          <p:cNvSpPr/>
          <p:nvPr/>
        </p:nvSpPr>
        <p:spPr>
          <a:xfrm>
            <a:off x="228600" y="1395089"/>
            <a:ext cx="2514600" cy="378651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PH" sz="2500" dirty="0"/>
              <a:t>Tier 1</a:t>
            </a:r>
          </a:p>
          <a:p>
            <a:pPr algn="ctr"/>
            <a:endParaRPr lang="en-PH" sz="2500" dirty="0"/>
          </a:p>
          <a:p>
            <a:pPr algn="ctr"/>
            <a:endParaRPr lang="en-PH" sz="2500" dirty="0"/>
          </a:p>
          <a:p>
            <a:pPr algn="ctr"/>
            <a:r>
              <a:rPr lang="en-PH" sz="2000" dirty="0"/>
              <a:t>(Ongoing Spending)</a:t>
            </a:r>
          </a:p>
          <a:p>
            <a:pPr algn="ctr"/>
            <a:endParaRPr lang="en-PH" sz="2500" dirty="0"/>
          </a:p>
          <a:p>
            <a:pPr algn="ctr"/>
            <a:endParaRPr lang="en-PH" sz="2500" dirty="0"/>
          </a:p>
          <a:p>
            <a:pPr algn="ctr"/>
            <a:endParaRPr lang="en-PH" sz="2500" dirty="0"/>
          </a:p>
          <a:p>
            <a:pPr algn="ctr"/>
            <a:r>
              <a:rPr lang="en-PH" sz="2500" b="1" dirty="0"/>
              <a:t>Forward Estimates</a:t>
            </a:r>
          </a:p>
          <a:p>
            <a:pPr algn="ctr"/>
            <a:endParaRPr lang="en-PH" sz="2500" b="1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D6E8C559-23A3-4E71-9E78-C2300D769B04}"/>
              </a:ext>
            </a:extLst>
          </p:cNvPr>
          <p:cNvSpPr/>
          <p:nvPr/>
        </p:nvSpPr>
        <p:spPr>
          <a:xfrm>
            <a:off x="3429000" y="1395089"/>
            <a:ext cx="2514600" cy="378651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PH" sz="2500" dirty="0"/>
          </a:p>
          <a:p>
            <a:pPr algn="ctr"/>
            <a:r>
              <a:rPr lang="en-PH" sz="2500" dirty="0"/>
              <a:t>Tier 2</a:t>
            </a:r>
          </a:p>
          <a:p>
            <a:pPr algn="ctr"/>
            <a:endParaRPr lang="en-PH" sz="2500" dirty="0"/>
          </a:p>
          <a:p>
            <a:pPr algn="ctr"/>
            <a:endParaRPr lang="en-PH" sz="2500" dirty="0"/>
          </a:p>
          <a:p>
            <a:pPr algn="ctr"/>
            <a:r>
              <a:rPr lang="en-PH" sz="2000" dirty="0"/>
              <a:t>(New Spending and Expansion of P/A/Ps)</a:t>
            </a:r>
          </a:p>
          <a:p>
            <a:pPr algn="ctr"/>
            <a:endParaRPr lang="en-PH" sz="2500" dirty="0"/>
          </a:p>
          <a:p>
            <a:pPr algn="ctr"/>
            <a:r>
              <a:rPr lang="en-PH" sz="2200" b="1" dirty="0"/>
              <a:t>For charging against the available </a:t>
            </a:r>
          </a:p>
          <a:p>
            <a:pPr algn="ctr"/>
            <a:r>
              <a:rPr lang="en-PH" sz="2200" b="1" dirty="0"/>
              <a:t>Fiscal Space</a:t>
            </a:r>
          </a:p>
          <a:p>
            <a:pPr algn="ctr"/>
            <a:endParaRPr lang="en-PH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424B276A-5FD8-41EA-A723-99AF3117978C}"/>
              </a:ext>
            </a:extLst>
          </p:cNvPr>
          <p:cNvSpPr/>
          <p:nvPr/>
        </p:nvSpPr>
        <p:spPr>
          <a:xfrm>
            <a:off x="6629400" y="2309489"/>
            <a:ext cx="2286000" cy="203391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PH" sz="2500" b="1" dirty="0"/>
              <a:t>Total Proposed Budget</a:t>
            </a:r>
          </a:p>
        </p:txBody>
      </p:sp>
      <p:sp>
        <p:nvSpPr>
          <p:cNvPr id="8" name="Plus Sign 7">
            <a:extLst>
              <a:ext uri="{FF2B5EF4-FFF2-40B4-BE49-F238E27FC236}">
                <a16:creationId xmlns:a16="http://schemas.microsoft.com/office/drawing/2014/main" xmlns="" id="{378F44AF-4586-4E1D-9644-4AB08E8573BA}"/>
              </a:ext>
            </a:extLst>
          </p:cNvPr>
          <p:cNvSpPr/>
          <p:nvPr/>
        </p:nvSpPr>
        <p:spPr>
          <a:xfrm>
            <a:off x="2743200" y="2819400"/>
            <a:ext cx="723900" cy="7620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9" name="Equals 8">
            <a:extLst>
              <a:ext uri="{FF2B5EF4-FFF2-40B4-BE49-F238E27FC236}">
                <a16:creationId xmlns:a16="http://schemas.microsoft.com/office/drawing/2014/main" xmlns="" id="{584815A2-3EA8-47C4-89FA-D4AA767433E6}"/>
              </a:ext>
            </a:extLst>
          </p:cNvPr>
          <p:cNvSpPr/>
          <p:nvPr/>
        </p:nvSpPr>
        <p:spPr>
          <a:xfrm>
            <a:off x="5943600" y="2895600"/>
            <a:ext cx="609600" cy="7620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>
              <a:solidFill>
                <a:schemeClr val="tx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8A0C04FC-609C-4BCF-87F2-F101B7869EE2}"/>
              </a:ext>
            </a:extLst>
          </p:cNvPr>
          <p:cNvCxnSpPr>
            <a:cxnSpLocks/>
          </p:cNvCxnSpPr>
          <p:nvPr/>
        </p:nvCxnSpPr>
        <p:spPr>
          <a:xfrm flipH="1">
            <a:off x="0" y="10668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5735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4300" y="381000"/>
            <a:ext cx="8915400" cy="1014089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PH" sz="3200" b="1" dirty="0"/>
              <a:t>Definition</a:t>
            </a:r>
          </a:p>
          <a:p>
            <a:pPr algn="l"/>
            <a:endParaRPr lang="en-PH" sz="3200" kern="0" dirty="0"/>
          </a:p>
          <a:p>
            <a:pPr algn="l"/>
            <a:endParaRPr lang="en-PH" sz="3200" b="1" dirty="0">
              <a:solidFill>
                <a:srgbClr val="004258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F6A9-980A-478F-BC6D-3F629F6311B6}" type="slidenum">
              <a:rPr lang="en-US" smtClean="0"/>
              <a:pPr/>
              <a:t>3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8A0C04FC-609C-4BCF-87F2-F101B7869EE2}"/>
              </a:ext>
            </a:extLst>
          </p:cNvPr>
          <p:cNvCxnSpPr>
            <a:cxnSpLocks/>
          </p:cNvCxnSpPr>
          <p:nvPr/>
        </p:nvCxnSpPr>
        <p:spPr>
          <a:xfrm flipH="1">
            <a:off x="0" y="10668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BBA162D6-6274-4531-99BB-59C6B1F08EB1}"/>
              </a:ext>
            </a:extLst>
          </p:cNvPr>
          <p:cNvCxnSpPr>
            <a:cxnSpLocks/>
          </p:cNvCxnSpPr>
          <p:nvPr/>
        </p:nvCxnSpPr>
        <p:spPr>
          <a:xfrm flipV="1">
            <a:off x="4572000" y="1066800"/>
            <a:ext cx="0" cy="528955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CE3690D7-5E83-48B8-88C3-7B0D40A17948}"/>
              </a:ext>
            </a:extLst>
          </p:cNvPr>
          <p:cNvSpPr txBox="1"/>
          <p:nvPr/>
        </p:nvSpPr>
        <p:spPr>
          <a:xfrm>
            <a:off x="114300" y="1395089"/>
            <a:ext cx="4343386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sz="2500" b="1" dirty="0"/>
              <a:t>Tier 1</a:t>
            </a:r>
          </a:p>
          <a:p>
            <a:endParaRPr lang="en-PH" sz="25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PH" sz="2500" dirty="0"/>
              <a:t>Estimated actual cash requirements for ongoing P/A/Ps and commitments at the same scope and quality.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PH" sz="25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PH" sz="2500" dirty="0"/>
              <a:t>Reallocation of Tier 1 resources among P/A/Ps shall NOT BE ALLOWED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85516BF4-6322-4020-B8BE-D3907BE12C78}"/>
              </a:ext>
            </a:extLst>
          </p:cNvPr>
          <p:cNvSpPr txBox="1"/>
          <p:nvPr/>
        </p:nvSpPr>
        <p:spPr>
          <a:xfrm>
            <a:off x="4648214" y="1394460"/>
            <a:ext cx="434338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sz="2500" b="1" dirty="0"/>
              <a:t>Tier 2</a:t>
            </a:r>
          </a:p>
          <a:p>
            <a:endParaRPr lang="en-PH" sz="2500" dirty="0"/>
          </a:p>
          <a:p>
            <a:pPr algn="just"/>
            <a:r>
              <a:rPr lang="en-PH" sz="2500" dirty="0"/>
              <a:t>Amount available for Tier 2 proposals corresponds to the fiscal space, that is: </a:t>
            </a:r>
          </a:p>
          <a:p>
            <a:r>
              <a:rPr lang="en-PH" sz="2500" i="1" dirty="0"/>
              <a:t>Projected expenditure program minus</a:t>
            </a:r>
          </a:p>
          <a:p>
            <a:r>
              <a:rPr lang="en-PH" sz="2500" i="1" dirty="0"/>
              <a:t>(1) Tier 1;</a:t>
            </a:r>
          </a:p>
          <a:p>
            <a:r>
              <a:rPr lang="en-PH" sz="2500" i="1" dirty="0"/>
              <a:t>(2) Financial impact of the </a:t>
            </a:r>
            <a:r>
              <a:rPr lang="en-PH" sz="2500" i="1" dirty="0" err="1"/>
              <a:t>Mandanas</a:t>
            </a:r>
            <a:r>
              <a:rPr lang="en-PH" sz="2500" i="1" dirty="0"/>
              <a:t> ruling; and</a:t>
            </a:r>
          </a:p>
          <a:p>
            <a:r>
              <a:rPr lang="en-PH" sz="2500" i="1" dirty="0"/>
              <a:t>(3) Full devolution of functions to LGUs  </a:t>
            </a:r>
          </a:p>
        </p:txBody>
      </p:sp>
    </p:spTree>
    <p:extLst>
      <p:ext uri="{BB962C8B-B14F-4D97-AF65-F5344CB8AC3E}">
        <p14:creationId xmlns:p14="http://schemas.microsoft.com/office/powerpoint/2010/main" val="136525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4300" y="52711"/>
            <a:ext cx="8915400" cy="1014089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PH" sz="3200" b="1" dirty="0"/>
              <a:t>Composition of Tier 1 Budget Proposals</a:t>
            </a:r>
          </a:p>
          <a:p>
            <a:pPr algn="l"/>
            <a:endParaRPr lang="en-PH" sz="3200" kern="0" dirty="0"/>
          </a:p>
          <a:p>
            <a:pPr algn="l"/>
            <a:endParaRPr lang="en-PH" sz="3200" b="1" dirty="0">
              <a:solidFill>
                <a:srgbClr val="004258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F6A9-980A-478F-BC6D-3F629F6311B6}" type="slidenum">
              <a:rPr lang="en-US" smtClean="0"/>
              <a:pPr/>
              <a:t>4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8A0C04FC-609C-4BCF-87F2-F101B7869EE2}"/>
              </a:ext>
            </a:extLst>
          </p:cNvPr>
          <p:cNvCxnSpPr>
            <a:cxnSpLocks/>
          </p:cNvCxnSpPr>
          <p:nvPr/>
        </p:nvCxnSpPr>
        <p:spPr>
          <a:xfrm flipH="1">
            <a:off x="0" y="7620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CE3690D7-5E83-48B8-88C3-7B0D40A17948}"/>
              </a:ext>
            </a:extLst>
          </p:cNvPr>
          <p:cNvSpPr txBox="1"/>
          <p:nvPr/>
        </p:nvSpPr>
        <p:spPr>
          <a:xfrm>
            <a:off x="304800" y="1242060"/>
            <a:ext cx="8382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PH" sz="2500" dirty="0"/>
              <a:t>FY 2022 Tier 1 level </a:t>
            </a:r>
            <a:r>
              <a:rPr lang="en-PH" sz="2500" b="1" dirty="0"/>
              <a:t>as published in NBM No. 132</a:t>
            </a:r>
            <a:r>
              <a:rPr lang="en-PH" sz="2500" dirty="0"/>
              <a:t>, updated to consider: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en-PH" sz="2500" dirty="0"/>
              <a:t>Significant changes in spending directions due to COVID-19 pandemic;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en-PH" sz="2500" dirty="0"/>
              <a:t>Program impact of the </a:t>
            </a:r>
            <a:r>
              <a:rPr lang="en-PH" sz="2500" dirty="0" err="1"/>
              <a:t>Mandanas</a:t>
            </a:r>
            <a:r>
              <a:rPr lang="en-PH" sz="2500" dirty="0"/>
              <a:t> ruling; and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en-PH" sz="2500" dirty="0"/>
              <a:t>Devolution of functions to LGUs 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PH" sz="25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PH" sz="2500" dirty="0"/>
              <a:t>FYs 2023 and 2024, </a:t>
            </a:r>
            <a:r>
              <a:rPr lang="en-PH" sz="2500" b="1" dirty="0"/>
              <a:t>formulated </a:t>
            </a:r>
            <a:r>
              <a:rPr lang="en-PH" sz="2500" dirty="0"/>
              <a:t>consistent with policy assumptions considered in FY 2022. The proposed level shall also consider the agency’s 2020 Budget Utilization Rate (BUR) and adjustments due to changes in macroeconomic parameters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2354E1C5-AD77-43BE-9C29-177664878DB4}"/>
              </a:ext>
            </a:extLst>
          </p:cNvPr>
          <p:cNvCxnSpPr>
            <a:cxnSpLocks/>
          </p:cNvCxnSpPr>
          <p:nvPr/>
        </p:nvCxnSpPr>
        <p:spPr>
          <a:xfrm flipH="1">
            <a:off x="0" y="59436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E48A1E6-45F1-441B-99CD-598472D3EB4D}"/>
              </a:ext>
            </a:extLst>
          </p:cNvPr>
          <p:cNvSpPr txBox="1"/>
          <p:nvPr/>
        </p:nvSpPr>
        <p:spPr>
          <a:xfrm>
            <a:off x="114300" y="5943600"/>
            <a:ext cx="8877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baseline="30000" dirty="0"/>
              <a:t>1</a:t>
            </a:r>
            <a:r>
              <a:rPr lang="en-PH" sz="1000" dirty="0"/>
              <a:t> As contained in the draft EO Directing the Full Devolution of Certain  Functions of the Executive Branch to Local Governments as a Result of the Supreme Court Ruling on the </a:t>
            </a:r>
            <a:r>
              <a:rPr lang="en-PH" sz="1000" dirty="0" err="1"/>
              <a:t>Mandanas</a:t>
            </a:r>
            <a:r>
              <a:rPr lang="en-PH" sz="1000" dirty="0"/>
              <a:t>-Garcia Case, shown as Attachment I in NBM 138 – National Budget Call for FY 2022.</a:t>
            </a:r>
          </a:p>
        </p:txBody>
      </p:sp>
    </p:spTree>
    <p:extLst>
      <p:ext uri="{BB962C8B-B14F-4D97-AF65-F5344CB8AC3E}">
        <p14:creationId xmlns:p14="http://schemas.microsoft.com/office/powerpoint/2010/main" val="1477247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4300" y="52711"/>
            <a:ext cx="8915400" cy="1014089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PH" sz="3200" b="1" dirty="0"/>
              <a:t>Composition of Tier 2 Budget Proposals</a:t>
            </a:r>
          </a:p>
          <a:p>
            <a:pPr algn="l"/>
            <a:endParaRPr lang="en-PH" sz="3200" kern="0" dirty="0"/>
          </a:p>
          <a:p>
            <a:pPr algn="l"/>
            <a:endParaRPr lang="en-PH" sz="3200" b="1" dirty="0">
              <a:solidFill>
                <a:srgbClr val="004258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F6A9-980A-478F-BC6D-3F629F6311B6}" type="slidenum">
              <a:rPr lang="en-US" smtClean="0"/>
              <a:pPr/>
              <a:t>5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8A0C04FC-609C-4BCF-87F2-F101B7869EE2}"/>
              </a:ext>
            </a:extLst>
          </p:cNvPr>
          <p:cNvCxnSpPr>
            <a:cxnSpLocks/>
          </p:cNvCxnSpPr>
          <p:nvPr/>
        </p:nvCxnSpPr>
        <p:spPr>
          <a:xfrm flipH="1">
            <a:off x="0" y="7620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85516BF4-6322-4020-B8BE-D3907BE12C78}"/>
              </a:ext>
            </a:extLst>
          </p:cNvPr>
          <p:cNvSpPr txBox="1"/>
          <p:nvPr/>
        </p:nvSpPr>
        <p:spPr>
          <a:xfrm>
            <a:off x="38100" y="838200"/>
            <a:ext cx="89535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PH" sz="2200" dirty="0"/>
              <a:t>High priority new and expanded, implementation ready programs considering: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en-US" sz="2200" dirty="0"/>
              <a:t>U</a:t>
            </a:r>
            <a:r>
              <a:rPr lang="en-PH" sz="2200" dirty="0" err="1"/>
              <a:t>pdated</a:t>
            </a:r>
            <a:r>
              <a:rPr lang="en-PH" sz="2200" dirty="0"/>
              <a:t> Philippine Development Plan (PDP) 2017-2022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en-PH" sz="2200" dirty="0"/>
              <a:t>Updated 2017-2022 Public Investment Program (PIP); 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en-PH" sz="2200" dirty="0"/>
              <a:t>Approved 2022-2024 Three-Year Rolling Infrastructure Program (TRIP);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en-PH" sz="2200" dirty="0"/>
              <a:t>Spending directions under the “new normal” in the NEDA Report “We Recover As One”;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en-PH" sz="2200" dirty="0"/>
              <a:t>Program impact of the </a:t>
            </a:r>
            <a:r>
              <a:rPr lang="en-PH" sz="2200" dirty="0" err="1"/>
              <a:t>Mandanas</a:t>
            </a:r>
            <a:r>
              <a:rPr lang="en-PH" sz="2200" dirty="0"/>
              <a:t> ruling; and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en-PH" sz="2200" dirty="0"/>
              <a:t>Devolution of functions to LGUs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PH" sz="2200" dirty="0"/>
              <a:t>Proposals for scaling up of activities in terms of policy changes not previously approved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PH" sz="2200" dirty="0"/>
              <a:t>Essential operations, maintenance, asset replacement and minor capital costs, </a:t>
            </a:r>
            <a:r>
              <a:rPr lang="en-PH" sz="2200" b="1" dirty="0"/>
              <a:t>including funding required for technical assistance programs to LGUs and those under the OEPs of agencies as a result of the devolution of functions to LGUs</a:t>
            </a:r>
            <a:r>
              <a:rPr lang="en-PH" sz="2200" b="1" baseline="30000" dirty="0"/>
              <a:t>1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2354E1C5-AD77-43BE-9C29-177664878DB4}"/>
              </a:ext>
            </a:extLst>
          </p:cNvPr>
          <p:cNvCxnSpPr>
            <a:cxnSpLocks/>
          </p:cNvCxnSpPr>
          <p:nvPr/>
        </p:nvCxnSpPr>
        <p:spPr>
          <a:xfrm flipH="1">
            <a:off x="0" y="59436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E48A1E6-45F1-441B-99CD-598472D3EB4D}"/>
              </a:ext>
            </a:extLst>
          </p:cNvPr>
          <p:cNvSpPr txBox="1"/>
          <p:nvPr/>
        </p:nvSpPr>
        <p:spPr>
          <a:xfrm>
            <a:off x="114300" y="5943600"/>
            <a:ext cx="8877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baseline="30000" dirty="0"/>
              <a:t>1</a:t>
            </a:r>
            <a:r>
              <a:rPr lang="en-PH" sz="1000" dirty="0"/>
              <a:t> As contained in the draft EO Directing the Full Devolution of Certain  Functions of the Executive Branch to Local Governments as a Result of the Supreme Court Ruling on the </a:t>
            </a:r>
            <a:r>
              <a:rPr lang="en-PH" sz="1000" dirty="0" err="1"/>
              <a:t>Mandanas</a:t>
            </a:r>
            <a:r>
              <a:rPr lang="en-PH" sz="1000" dirty="0"/>
              <a:t>-Garcia Case, shown as Attachment I in NBM 138 – National Budget Call for FY 2022.</a:t>
            </a:r>
          </a:p>
        </p:txBody>
      </p:sp>
    </p:spTree>
    <p:extLst>
      <p:ext uri="{BB962C8B-B14F-4D97-AF65-F5344CB8AC3E}">
        <p14:creationId xmlns:p14="http://schemas.microsoft.com/office/powerpoint/2010/main" val="1324349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4300" y="52711"/>
            <a:ext cx="8915400" cy="1014089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PH" sz="3200" b="1" dirty="0"/>
              <a:t>Inclusions for Personnel Services</a:t>
            </a:r>
          </a:p>
          <a:p>
            <a:pPr algn="l"/>
            <a:endParaRPr lang="en-PH" sz="3200" b="1" dirty="0"/>
          </a:p>
          <a:p>
            <a:pPr algn="l"/>
            <a:endParaRPr lang="en-PH" sz="3200" kern="0" dirty="0"/>
          </a:p>
          <a:p>
            <a:pPr algn="l"/>
            <a:endParaRPr lang="en-PH" sz="3200" b="1" dirty="0">
              <a:solidFill>
                <a:srgbClr val="004258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F6A9-980A-478F-BC6D-3F629F6311B6}" type="slidenum">
              <a:rPr lang="en-US" smtClean="0"/>
              <a:pPr/>
              <a:t>6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8A0C04FC-609C-4BCF-87F2-F101B7869EE2}"/>
              </a:ext>
            </a:extLst>
          </p:cNvPr>
          <p:cNvCxnSpPr>
            <a:cxnSpLocks/>
          </p:cNvCxnSpPr>
          <p:nvPr/>
        </p:nvCxnSpPr>
        <p:spPr>
          <a:xfrm flipH="1">
            <a:off x="0" y="6858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BBA162D6-6274-4531-99BB-59C6B1F08EB1}"/>
              </a:ext>
            </a:extLst>
          </p:cNvPr>
          <p:cNvCxnSpPr>
            <a:cxnSpLocks/>
          </p:cNvCxnSpPr>
          <p:nvPr/>
        </p:nvCxnSpPr>
        <p:spPr>
          <a:xfrm flipV="1">
            <a:off x="4572000" y="685800"/>
            <a:ext cx="0" cy="56705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CE3690D7-5E83-48B8-88C3-7B0D40A17948}"/>
              </a:ext>
            </a:extLst>
          </p:cNvPr>
          <p:cNvSpPr txBox="1"/>
          <p:nvPr/>
        </p:nvSpPr>
        <p:spPr>
          <a:xfrm>
            <a:off x="114300" y="685800"/>
            <a:ext cx="4343386" cy="6755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sz="2500" b="1" dirty="0"/>
              <a:t>Tier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A</a:t>
            </a:r>
            <a:r>
              <a:rPr lang="en-PH" sz="2200" dirty="0" err="1"/>
              <a:t>gency</a:t>
            </a:r>
            <a:r>
              <a:rPr lang="en-PH" sz="2200" dirty="0"/>
              <a:t> Budget:</a:t>
            </a:r>
            <a:endParaRPr lang="en-US" sz="2200" dirty="0"/>
          </a:p>
          <a:p>
            <a:pPr lvl="1"/>
            <a:r>
              <a:rPr lang="en-US" sz="2200" dirty="0"/>
              <a:t>Based on </a:t>
            </a:r>
            <a:r>
              <a:rPr lang="en-PH" sz="2200" dirty="0"/>
              <a:t>positions reported in the GMIS as of Dec 31, 2020 for salary and allowances, o</a:t>
            </a:r>
            <a:r>
              <a:rPr lang="en-US" sz="2200" dirty="0" err="1"/>
              <a:t>ther</a:t>
            </a:r>
            <a:r>
              <a:rPr lang="en-US" sz="2200" dirty="0"/>
              <a:t> standard allowances benefits and incentives, among others.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MPBF</a:t>
            </a:r>
          </a:p>
          <a:p>
            <a:pPr lvl="1"/>
            <a:r>
              <a:rPr lang="en-US" sz="2200" dirty="0"/>
              <a:t>PS cost of unfilled and new positions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PGF</a:t>
            </a:r>
          </a:p>
          <a:p>
            <a:pPr lvl="1"/>
            <a:r>
              <a:rPr lang="en-US" sz="2200" dirty="0"/>
              <a:t>Pension payments for </a:t>
            </a:r>
            <a:r>
              <a:rPr lang="en-US" sz="2200" u="sng" dirty="0"/>
              <a:t>existing </a:t>
            </a:r>
            <a:r>
              <a:rPr lang="en-US" sz="2200" dirty="0"/>
              <a:t>retirees, terminal leave and retirement gratuity for </a:t>
            </a:r>
            <a:r>
              <a:rPr lang="en-US" sz="2200" u="sng" dirty="0"/>
              <a:t>compulsory </a:t>
            </a:r>
            <a:r>
              <a:rPr lang="en-US" sz="2200" dirty="0"/>
              <a:t>retirees</a:t>
            </a:r>
            <a:endParaRPr lang="en-PH" sz="2200" dirty="0"/>
          </a:p>
          <a:p>
            <a:endParaRPr lang="en-US" sz="2500" b="1" dirty="0"/>
          </a:p>
          <a:p>
            <a:endParaRPr lang="en-US" sz="2500" b="1" dirty="0"/>
          </a:p>
          <a:p>
            <a:endParaRPr lang="en-PH" sz="2500" b="1" dirty="0"/>
          </a:p>
          <a:p>
            <a:endParaRPr lang="en-PH" sz="25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85516BF4-6322-4020-B8BE-D3907BE12C78}"/>
              </a:ext>
            </a:extLst>
          </p:cNvPr>
          <p:cNvSpPr txBox="1"/>
          <p:nvPr/>
        </p:nvSpPr>
        <p:spPr>
          <a:xfrm>
            <a:off x="4632470" y="691571"/>
            <a:ext cx="4343386" cy="5555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sz="2500" b="1" dirty="0"/>
              <a:t>Tier 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Agency Budget: </a:t>
            </a:r>
          </a:p>
          <a:p>
            <a:pPr lvl="1"/>
            <a:r>
              <a:rPr lang="en-US" sz="2200" dirty="0"/>
              <a:t>A</a:t>
            </a:r>
            <a:r>
              <a:rPr lang="en-PH" sz="2200" dirty="0" err="1"/>
              <a:t>djustments</a:t>
            </a:r>
            <a:r>
              <a:rPr lang="en-PH" sz="2200" dirty="0"/>
              <a:t> in PS due to budget policy decisions, and additional casual and contractual positions</a:t>
            </a: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M</a:t>
            </a:r>
            <a:r>
              <a:rPr lang="en-PH" sz="2200" dirty="0"/>
              <a:t>PBF</a:t>
            </a:r>
          </a:p>
          <a:p>
            <a:pPr lvl="1"/>
            <a:r>
              <a:rPr lang="en-US" sz="2200" dirty="0"/>
              <a:t>PS cost of new positions approved after Dec 31, 2020, proposed creation of positions, step increment, and overtime pay</a:t>
            </a:r>
            <a:endParaRPr lang="en-PH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P</a:t>
            </a:r>
            <a:r>
              <a:rPr lang="en-PH" sz="2200" dirty="0"/>
              <a:t>GF</a:t>
            </a:r>
          </a:p>
          <a:p>
            <a:pPr lvl="1"/>
            <a:r>
              <a:rPr lang="en-US" sz="2200" dirty="0"/>
              <a:t>P</a:t>
            </a:r>
            <a:r>
              <a:rPr lang="en-PH" sz="2200" dirty="0" err="1"/>
              <a:t>ension</a:t>
            </a:r>
            <a:r>
              <a:rPr lang="en-PH" sz="2200" dirty="0"/>
              <a:t> payments for </a:t>
            </a:r>
            <a:r>
              <a:rPr lang="en-PH" sz="2200" u="sng" dirty="0"/>
              <a:t>new </a:t>
            </a:r>
            <a:r>
              <a:rPr lang="en-PH" sz="2200" dirty="0"/>
              <a:t>retirees; terminal leave and retirement gratuity for </a:t>
            </a:r>
            <a:r>
              <a:rPr lang="en-PH" sz="2200" u="sng" dirty="0"/>
              <a:t>optional </a:t>
            </a:r>
            <a:r>
              <a:rPr lang="en-PH" sz="2200" dirty="0"/>
              <a:t>retirees, among others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155760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4300" y="52711"/>
            <a:ext cx="8915400" cy="1014089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PH" sz="3200" b="1" dirty="0"/>
              <a:t>Inclusions for MOOE in Tier 1</a:t>
            </a:r>
          </a:p>
          <a:p>
            <a:pPr algn="l"/>
            <a:endParaRPr lang="en-PH" sz="3200" b="1" dirty="0"/>
          </a:p>
          <a:p>
            <a:pPr algn="l"/>
            <a:endParaRPr lang="en-PH" sz="3200" kern="0" dirty="0"/>
          </a:p>
          <a:p>
            <a:pPr algn="l"/>
            <a:endParaRPr lang="en-PH" sz="3200" b="1" dirty="0">
              <a:solidFill>
                <a:srgbClr val="004258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F6A9-980A-478F-BC6D-3F629F6311B6}" type="slidenum">
              <a:rPr lang="en-US" smtClean="0"/>
              <a:pPr/>
              <a:t>7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8A0C04FC-609C-4BCF-87F2-F101B7869EE2}"/>
              </a:ext>
            </a:extLst>
          </p:cNvPr>
          <p:cNvCxnSpPr>
            <a:cxnSpLocks/>
          </p:cNvCxnSpPr>
          <p:nvPr/>
        </p:nvCxnSpPr>
        <p:spPr>
          <a:xfrm flipH="1">
            <a:off x="0" y="6858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CE3690D7-5E83-48B8-88C3-7B0D40A17948}"/>
              </a:ext>
            </a:extLst>
          </p:cNvPr>
          <p:cNvSpPr txBox="1"/>
          <p:nvPr/>
        </p:nvSpPr>
        <p:spPr>
          <a:xfrm>
            <a:off x="571500" y="715286"/>
            <a:ext cx="8267700" cy="5216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PH" sz="2500" b="1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dirty="0"/>
              <a:t>Funding requirements to implement ongoing P/A/Ps;</a:t>
            </a:r>
            <a:endParaRPr lang="en-PH" sz="22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dirty="0"/>
              <a:t>Budget requirements for regular periodic activities or programs;</a:t>
            </a:r>
            <a:endParaRPr lang="en-PH" sz="22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dirty="0"/>
              <a:t>ICT P/A/Ps, as approved by the MITHI Steering Committee;</a:t>
            </a:r>
            <a:endParaRPr lang="en-PH" sz="22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dirty="0"/>
              <a:t>On-going infrastructure projects of GOCCs with subsidy/equity support; </a:t>
            </a:r>
            <a:endParaRPr lang="en-PH" sz="22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dirty="0"/>
              <a:t>Resources for </a:t>
            </a:r>
            <a:r>
              <a:rPr lang="en-US" sz="2200" u="sng" dirty="0"/>
              <a:t>existing or ongoing </a:t>
            </a:r>
            <a:r>
              <a:rPr lang="en-US" sz="2200" dirty="0"/>
              <a:t>initiatives in the ISO 9001:2015 QMS certification</a:t>
            </a:r>
            <a:endParaRPr lang="en-PH" sz="22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dirty="0"/>
              <a:t>Approved projects covered by MYCA;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dirty="0"/>
              <a:t>Other budgetary items which are </a:t>
            </a:r>
            <a:r>
              <a:rPr lang="en-US" sz="2200" b="1" dirty="0"/>
              <a:t>not provided in the FY 2021 NEP</a:t>
            </a:r>
            <a:r>
              <a:rPr lang="en-US" sz="2200" dirty="0"/>
              <a:t>:</a:t>
            </a:r>
            <a:endParaRPr lang="en-PH" sz="2200" dirty="0"/>
          </a:p>
          <a:p>
            <a:pPr lvl="1"/>
            <a:r>
              <a:rPr lang="en-US" sz="2200" i="1" dirty="0"/>
              <a:t>Reasonable costs for operation of newly completed facilities as of December 2020; and</a:t>
            </a:r>
            <a:endParaRPr lang="en-PH" sz="2200" dirty="0"/>
          </a:p>
          <a:p>
            <a:pPr lvl="1"/>
            <a:r>
              <a:rPr lang="en-US" sz="2200" i="1" dirty="0"/>
              <a:t>Office accommodation and equipment costs for newly-approved filled positions</a:t>
            </a:r>
            <a:endParaRPr lang="en-PH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Funding requirements to cover transfers from the NG to the LGUs</a:t>
            </a:r>
          </a:p>
        </p:txBody>
      </p:sp>
    </p:spTree>
    <p:extLst>
      <p:ext uri="{BB962C8B-B14F-4D97-AF65-F5344CB8AC3E}">
        <p14:creationId xmlns:p14="http://schemas.microsoft.com/office/powerpoint/2010/main" val="2810502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4300" y="52711"/>
            <a:ext cx="8915400" cy="1014089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PH" sz="3200" b="1" dirty="0"/>
              <a:t>Inclusions for MOOE in Tier 2</a:t>
            </a:r>
          </a:p>
          <a:p>
            <a:pPr algn="l"/>
            <a:endParaRPr lang="en-PH" sz="3200" b="1" dirty="0"/>
          </a:p>
          <a:p>
            <a:pPr algn="l"/>
            <a:endParaRPr lang="en-PH" sz="3200" kern="0" dirty="0"/>
          </a:p>
          <a:p>
            <a:pPr algn="l"/>
            <a:endParaRPr lang="en-PH" sz="3200" b="1" dirty="0">
              <a:solidFill>
                <a:srgbClr val="004258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F6A9-980A-478F-BC6D-3F629F6311B6}" type="slidenum">
              <a:rPr lang="en-US" smtClean="0"/>
              <a:pPr/>
              <a:t>8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8A0C04FC-609C-4BCF-87F2-F101B7869EE2}"/>
              </a:ext>
            </a:extLst>
          </p:cNvPr>
          <p:cNvCxnSpPr>
            <a:cxnSpLocks/>
          </p:cNvCxnSpPr>
          <p:nvPr/>
        </p:nvCxnSpPr>
        <p:spPr>
          <a:xfrm flipH="1">
            <a:off x="0" y="6858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85516BF4-6322-4020-B8BE-D3907BE12C78}"/>
              </a:ext>
            </a:extLst>
          </p:cNvPr>
          <p:cNvSpPr txBox="1"/>
          <p:nvPr/>
        </p:nvSpPr>
        <p:spPr>
          <a:xfrm>
            <a:off x="152400" y="891600"/>
            <a:ext cx="88011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dirty="0"/>
              <a:t>Funding requirements to cover new or expanded existing P/A/Ps;</a:t>
            </a:r>
            <a:endParaRPr lang="en-PH" sz="22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dirty="0"/>
              <a:t>MOOE costs to implement approved major changes in the organization or structure of an agency; </a:t>
            </a:r>
            <a:endParaRPr lang="en-PH" sz="22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dirty="0"/>
              <a:t>MOOE costs not included in the FEs:</a:t>
            </a:r>
            <a:endParaRPr lang="en-PH" sz="2200" dirty="0"/>
          </a:p>
          <a:p>
            <a:pPr lvl="1"/>
            <a:r>
              <a:rPr lang="en-US" sz="2200" dirty="0"/>
              <a:t>Due to changes in demand driven parameters in MTEP;</a:t>
            </a:r>
            <a:endParaRPr lang="en-PH" sz="2200" dirty="0"/>
          </a:p>
          <a:p>
            <a:pPr lvl="1"/>
            <a:r>
              <a:rPr lang="en-US" sz="2200" dirty="0"/>
              <a:t>Already approved rolling development or expansion plans; </a:t>
            </a:r>
            <a:endParaRPr lang="en-PH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Resources for </a:t>
            </a:r>
            <a:r>
              <a:rPr lang="en-US" sz="2200" u="sng" dirty="0"/>
              <a:t>proposed</a:t>
            </a:r>
            <a:r>
              <a:rPr lang="en-US" sz="2200" dirty="0"/>
              <a:t> initiatives in the ISO 9001:2015 QMS certification</a:t>
            </a:r>
            <a:endParaRPr lang="en-PH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Expanded/new ICT P/A/Ps with BP Form 202, as approved by the MSC;</a:t>
            </a:r>
            <a:endParaRPr lang="en-PH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New/expansion of infrastructure subsidy/equity support to GOCCs and LGUs.</a:t>
            </a:r>
            <a:endParaRPr lang="en-PH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Maintenance costs and spare parts for projects </a:t>
            </a:r>
            <a:r>
              <a:rPr lang="en-US" sz="2200" b="1" dirty="0"/>
              <a:t>to be completed</a:t>
            </a:r>
            <a:r>
              <a:rPr lang="en-US" sz="2200" dirty="0"/>
              <a:t> by 202</a:t>
            </a:r>
            <a:r>
              <a:rPr lang="id-ID" sz="2200" dirty="0"/>
              <a:t>1</a:t>
            </a:r>
            <a:endParaRPr lang="en-PH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PAMANA projects </a:t>
            </a:r>
            <a:r>
              <a:rPr lang="en-US" sz="2200" b="1" dirty="0"/>
              <a:t>as endorsed</a:t>
            </a:r>
            <a:r>
              <a:rPr lang="en-US" sz="2200" dirty="0"/>
              <a:t> by OPAPP</a:t>
            </a:r>
            <a:endParaRPr lang="en-PH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Adjustments based on submission of certifications not received before the deadline of the submission of Tier 1 for the funding requirements to cover the transfers from the NG to the LGUs as mentioned in Tier 1</a:t>
            </a:r>
          </a:p>
        </p:txBody>
      </p:sp>
    </p:spTree>
    <p:extLst>
      <p:ext uri="{BB962C8B-B14F-4D97-AF65-F5344CB8AC3E}">
        <p14:creationId xmlns:p14="http://schemas.microsoft.com/office/powerpoint/2010/main" val="1675748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4300" y="52711"/>
            <a:ext cx="8915400" cy="1014089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PH" sz="3200" b="1" dirty="0"/>
              <a:t>Inclusions for Capital Outlays in Tier 1</a:t>
            </a:r>
          </a:p>
          <a:p>
            <a:pPr algn="l"/>
            <a:endParaRPr lang="en-PH" sz="3200" b="1" dirty="0"/>
          </a:p>
          <a:p>
            <a:pPr algn="l"/>
            <a:endParaRPr lang="en-PH" sz="3200" kern="0" dirty="0"/>
          </a:p>
          <a:p>
            <a:pPr algn="l"/>
            <a:endParaRPr lang="en-PH" sz="3200" b="1" dirty="0">
              <a:solidFill>
                <a:srgbClr val="004258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F6A9-980A-478F-BC6D-3F629F6311B6}" type="slidenum">
              <a:rPr lang="en-US" smtClean="0"/>
              <a:pPr/>
              <a:t>9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8A0C04FC-609C-4BCF-87F2-F101B7869EE2}"/>
              </a:ext>
            </a:extLst>
          </p:cNvPr>
          <p:cNvCxnSpPr>
            <a:cxnSpLocks/>
          </p:cNvCxnSpPr>
          <p:nvPr/>
        </p:nvCxnSpPr>
        <p:spPr>
          <a:xfrm flipH="1">
            <a:off x="0" y="6858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CE3690D7-5E83-48B8-88C3-7B0D40A17948}"/>
              </a:ext>
            </a:extLst>
          </p:cNvPr>
          <p:cNvSpPr txBox="1"/>
          <p:nvPr/>
        </p:nvSpPr>
        <p:spPr>
          <a:xfrm>
            <a:off x="76200" y="1001554"/>
            <a:ext cx="89154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dirty="0"/>
              <a:t>Cost of ongoing infrastructure and other capital projects that have been approved in previous years; </a:t>
            </a:r>
            <a:endParaRPr lang="en-PH" sz="22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dirty="0"/>
              <a:t>Approved projects covered by MYCA subject to revision to reflect the cash requirements that shall be paid within the year in consideration; </a:t>
            </a:r>
            <a:endParaRPr lang="en-PH" sz="22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dirty="0"/>
              <a:t>Replacement of motor vehicles for the same purpose and/or intended user </a:t>
            </a:r>
            <a:r>
              <a:rPr lang="en-US" sz="2200" b="1" dirty="0"/>
              <a:t>that will reach their end-of-productive/ useful/economic life by FY 2022</a:t>
            </a:r>
            <a:r>
              <a:rPr lang="en-US" sz="2200" dirty="0"/>
              <a:t>; </a:t>
            </a:r>
            <a:endParaRPr lang="en-PH" sz="22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dirty="0"/>
              <a:t>Maintenance cost and spare parts of existing critical assets (e.g., airplanes, critical equipment, trains, etc.);</a:t>
            </a:r>
            <a:endParaRPr lang="en-PH" sz="22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dirty="0"/>
              <a:t>ICT P/A/Ps, as approved by the MSC (e.g. software and ICT equipment); and</a:t>
            </a:r>
            <a:endParaRPr lang="en-PH" sz="22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dirty="0"/>
              <a:t>Basic CO requirements of newly completed facilities and newly approved filled positions </a:t>
            </a:r>
            <a:r>
              <a:rPr lang="en-US" sz="2200" b="1" dirty="0"/>
              <a:t>as of December 31, 2020 but not provided in the FY 2021 budget.</a:t>
            </a:r>
            <a:endParaRPr lang="en-PH" sz="2200" b="1" dirty="0"/>
          </a:p>
          <a:p>
            <a:endParaRPr lang="en-PH" sz="2200" dirty="0"/>
          </a:p>
        </p:txBody>
      </p:sp>
    </p:spTree>
    <p:extLst>
      <p:ext uri="{BB962C8B-B14F-4D97-AF65-F5344CB8AC3E}">
        <p14:creationId xmlns:p14="http://schemas.microsoft.com/office/powerpoint/2010/main" val="2417432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MTFP_Dec 21</Template>
  <TotalTime>1105</TotalTime>
  <Words>1274</Words>
  <Application>Microsoft Office PowerPoint</Application>
  <PresentationFormat>On-screen Show (4:3)</PresentationFormat>
  <Paragraphs>150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Ands</dc:creator>
  <cp:lastModifiedBy>Amiel Evangelo A. Cabales</cp:lastModifiedBy>
  <cp:revision>89</cp:revision>
  <cp:lastPrinted>2017-12-21T12:00:45Z</cp:lastPrinted>
  <dcterms:created xsi:type="dcterms:W3CDTF">2017-12-21T10:04:56Z</dcterms:created>
  <dcterms:modified xsi:type="dcterms:W3CDTF">2021-01-28T04:34:55Z</dcterms:modified>
</cp:coreProperties>
</file>