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2" r:id="rId2"/>
    <p:sldId id="259" r:id="rId3"/>
    <p:sldId id="311" r:id="rId4"/>
    <p:sldId id="291" r:id="rId5"/>
    <p:sldId id="303" r:id="rId6"/>
    <p:sldId id="261" r:id="rId7"/>
    <p:sldId id="295" r:id="rId8"/>
    <p:sldId id="300" r:id="rId9"/>
    <p:sldId id="296" r:id="rId10"/>
    <p:sldId id="306" r:id="rId11"/>
    <p:sldId id="307" r:id="rId12"/>
    <p:sldId id="308" r:id="rId13"/>
    <p:sldId id="305" r:id="rId14"/>
    <p:sldId id="262" r:id="rId15"/>
    <p:sldId id="287" r:id="rId16"/>
    <p:sldId id="299" r:id="rId17"/>
    <p:sldId id="269" r:id="rId18"/>
    <p:sldId id="309" r:id="rId19"/>
    <p:sldId id="310" r:id="rId20"/>
    <p:sldId id="313" r:id="rId21"/>
  </p:sldIdLst>
  <p:sldSz cx="12192000" cy="6858000"/>
  <p:notesSz cx="6648450" cy="9850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02">
          <p15:clr>
            <a:srgbClr val="A4A3A4"/>
          </p15:clr>
        </p15:guide>
        <p15:guide id="6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56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49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252" y="66"/>
      </p:cViewPr>
      <p:guideLst>
        <p:guide orient="horz" pos="3150"/>
        <p:guide pos="2189"/>
        <p:guide orient="horz" pos="3126"/>
        <p:guide pos="2141"/>
        <p:guide orient="horz" pos="3102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0995" cy="494232"/>
          </a:xfrm>
          <a:prstGeom prst="rect">
            <a:avLst/>
          </a:prstGeom>
        </p:spPr>
        <p:txBody>
          <a:bodyPr vert="horz" lIns="89915" tIns="44957" rIns="89915" bIns="44957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9" y="1"/>
            <a:ext cx="2880995" cy="494232"/>
          </a:xfrm>
          <a:prstGeom prst="rect">
            <a:avLst/>
          </a:prstGeom>
        </p:spPr>
        <p:txBody>
          <a:bodyPr vert="horz" lIns="89915" tIns="44957" rIns="89915" bIns="44957" rtlCol="0"/>
          <a:lstStyle>
            <a:lvl1pPr algn="r">
              <a:defRPr sz="1200"/>
            </a:lvl1pPr>
          </a:lstStyle>
          <a:p>
            <a:fld id="{55819EC1-BCA9-42BC-A254-2601F859F780}" type="datetimeFigureOut">
              <a:rPr lang="en-PH" smtClean="0"/>
              <a:pPr/>
              <a:t>16/01/2020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56209"/>
            <a:ext cx="2880995" cy="494232"/>
          </a:xfrm>
          <a:prstGeom prst="rect">
            <a:avLst/>
          </a:prstGeom>
        </p:spPr>
        <p:txBody>
          <a:bodyPr vert="horz" lIns="89915" tIns="44957" rIns="89915" bIns="44957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9" y="9356209"/>
            <a:ext cx="2880995" cy="494232"/>
          </a:xfrm>
          <a:prstGeom prst="rect">
            <a:avLst/>
          </a:prstGeom>
        </p:spPr>
        <p:txBody>
          <a:bodyPr vert="horz" lIns="89915" tIns="44957" rIns="89915" bIns="44957" rtlCol="0" anchor="b"/>
          <a:lstStyle>
            <a:lvl1pPr algn="r">
              <a:defRPr sz="1200"/>
            </a:lvl1pPr>
          </a:lstStyle>
          <a:p>
            <a:fld id="{2C1A2446-BE6F-48D8-B1D2-142F721B69D3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5423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80995" cy="494232"/>
          </a:xfrm>
          <a:prstGeom prst="rect">
            <a:avLst/>
          </a:prstGeom>
        </p:spPr>
        <p:txBody>
          <a:bodyPr vert="horz" lIns="89915" tIns="44957" rIns="89915" bIns="44957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9" y="1"/>
            <a:ext cx="2880995" cy="494232"/>
          </a:xfrm>
          <a:prstGeom prst="rect">
            <a:avLst/>
          </a:prstGeom>
        </p:spPr>
        <p:txBody>
          <a:bodyPr vert="horz" lIns="89915" tIns="44957" rIns="89915" bIns="44957" rtlCol="0"/>
          <a:lstStyle>
            <a:lvl1pPr algn="r">
              <a:defRPr sz="1200"/>
            </a:lvl1pPr>
          </a:lstStyle>
          <a:p>
            <a:fld id="{9B566BAC-3BBB-4A6F-BFB3-D661F53D55ED}" type="datetimeFigureOut">
              <a:rPr lang="en-PH" smtClean="0"/>
              <a:pPr/>
              <a:t>16/01/2020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02325" cy="3321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15" tIns="44957" rIns="89915" bIns="44957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740523"/>
            <a:ext cx="5318760" cy="3878611"/>
          </a:xfrm>
          <a:prstGeom prst="rect">
            <a:avLst/>
          </a:prstGeom>
        </p:spPr>
        <p:txBody>
          <a:bodyPr vert="horz" lIns="89915" tIns="44957" rIns="89915" bIns="449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56209"/>
            <a:ext cx="2880995" cy="494232"/>
          </a:xfrm>
          <a:prstGeom prst="rect">
            <a:avLst/>
          </a:prstGeom>
        </p:spPr>
        <p:txBody>
          <a:bodyPr vert="horz" lIns="89915" tIns="44957" rIns="89915" bIns="44957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9" y="9356209"/>
            <a:ext cx="2880995" cy="494232"/>
          </a:xfrm>
          <a:prstGeom prst="rect">
            <a:avLst/>
          </a:prstGeom>
        </p:spPr>
        <p:txBody>
          <a:bodyPr vert="horz" lIns="89915" tIns="44957" rIns="89915" bIns="44957" rtlCol="0" anchor="b"/>
          <a:lstStyle>
            <a:lvl1pPr algn="r">
              <a:defRPr sz="1200"/>
            </a:lvl1pPr>
          </a:lstStyle>
          <a:p>
            <a:fld id="{A4B79FF1-2925-40B4-A19E-A8F4386F248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3551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02151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10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2789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11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2789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12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2789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13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07087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14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37403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15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762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16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47374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17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38038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18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2789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19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278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2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77732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1042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675" y="735013"/>
            <a:ext cx="6564313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2A22D-7491-4210-9030-031EDA5C91B7}" type="slidenum">
              <a:rPr lang="en-PH" altLang="en-US"/>
              <a:pPr/>
              <a:t>3</a:t>
            </a:fld>
            <a:endParaRPr lang="en-PH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18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4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278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5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7773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8" y="214313"/>
            <a:ext cx="6651626" cy="3741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EDA3BF-E4F7-4615-85B6-A48AE294389F}" type="slidenum">
              <a:rPr lang="en-PH" altLang="en-US"/>
              <a:pPr/>
              <a:t>6</a:t>
            </a:fld>
            <a:endParaRPr lang="en-PH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6691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7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4564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1C972-EB1E-4CDC-9342-2D2F91D5F268}" type="slidenum">
              <a:rPr lang="en-PH" altLang="en-US" smtClean="0"/>
              <a:pPr/>
              <a:t>8</a:t>
            </a:fld>
            <a:endParaRPr lang="en-PH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9890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9FF1-2925-40B4-A19E-A8F4386F248F}" type="slidenum">
              <a:rPr lang="en-PH" smtClean="0"/>
              <a:pPr/>
              <a:t>9</a:t>
            </a:fld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353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039B-5499-4B5E-B534-0C756FCD202F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0321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9F55-C56E-4978-92A5-5BB1142CF209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7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56D5-B11D-4D52-BFB2-A357111D1C0B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4709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043" y="885297"/>
            <a:ext cx="9798756" cy="238760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3C17-F34A-4DDF-9069-A612FD4AA6EF}" type="datetimeFigureOut">
              <a:rPr lang="en-PH" smtClean="0"/>
              <a:pPr/>
              <a:t>16/01/2020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5076-69C9-449C-ABB6-E4BD2170C9C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3042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BC46-6840-4CA8-B645-811F7FB59918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8129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C4FF-6955-4755-95B7-42EEC9CD80D2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3765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4176-C996-4DF9-B8F5-8CED2CD811BA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1742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7175-253C-42E6-A9D3-9CE06EACD103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9828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BFDA-0DE2-4B2C-BA21-A8C1C891EE7F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3024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1B28-9805-4987-A243-3592C387334C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1136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9D38-A0C6-415D-947A-B891F70D6E0D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710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A79A-9FBB-41F0-95F4-500641527A69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162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911C-CE46-49DA-9D29-23BC2B0111DE}" type="datetime1">
              <a:rPr lang="en-PH" smtClean="0"/>
              <a:pPr/>
              <a:t>16/01/2020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25A0-F6E8-4D23-927A-17CEF520525F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301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215" y="1258428"/>
            <a:ext cx="9711159" cy="1376366"/>
          </a:xfrm>
        </p:spPr>
        <p:txBody>
          <a:bodyPr>
            <a:normAutofit/>
          </a:bodyPr>
          <a:lstStyle/>
          <a:p>
            <a:r>
              <a:rPr lang="en-PH" sz="3500" dirty="0" smtClean="0"/>
              <a:t>Salient Features of the </a:t>
            </a:r>
            <a:br>
              <a:rPr lang="en-PH" sz="3500" dirty="0" smtClean="0"/>
            </a:br>
            <a:r>
              <a:rPr lang="en-PH" sz="3500" dirty="0" smtClean="0"/>
              <a:t>FY 2021 National Budget Call</a:t>
            </a:r>
            <a:endParaRPr lang="en-PH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86" y="203203"/>
            <a:ext cx="977196" cy="7328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358" y="2222342"/>
            <a:ext cx="6502401" cy="65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PH" sz="2400" dirty="0" smtClean="0"/>
              <a:t>January 15, 2020</a:t>
            </a:r>
            <a:endParaRPr lang="en-PH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89600" y="6531430"/>
            <a:ext cx="6502401" cy="32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Philippine International Convention </a:t>
            </a:r>
            <a:r>
              <a:rPr kumimoji="0" lang="en-PH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Center</a:t>
            </a:r>
            <a:endParaRPr kumimoji="0" lang="en-PH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15857" y="3017886"/>
            <a:ext cx="6502401" cy="58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PH" sz="2400" dirty="0" smtClean="0"/>
              <a:t>Director Mary Anne Z. </a:t>
            </a:r>
            <a:r>
              <a:rPr lang="en-PH" sz="2400" dirty="0" err="1" smtClean="0"/>
              <a:t>Dela</a:t>
            </a:r>
            <a:r>
              <a:rPr lang="en-PH" sz="2400" dirty="0" smtClean="0"/>
              <a:t> Vega</a:t>
            </a:r>
          </a:p>
          <a:p>
            <a:r>
              <a:rPr lang="en-PH" sz="2400" dirty="0" smtClean="0"/>
              <a:t>DBM – Budget and Management Bureau B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42209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102"/>
            <a:ext cx="12192001" cy="659342"/>
          </a:xfrm>
        </p:spPr>
        <p:txBody>
          <a:bodyPr>
            <a:noAutofit/>
          </a:bodyPr>
          <a:lstStyle/>
          <a:p>
            <a:pPr algn="ctr"/>
            <a:r>
              <a:rPr lang="en-PH" sz="60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Revised item: FY 2021 Tier 2</a:t>
            </a:r>
            <a:endParaRPr lang="en-PH" sz="60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9788" y="1805651"/>
            <a:ext cx="5157787" cy="98270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2020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9788" y="2963118"/>
            <a:ext cx="5157787" cy="356150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3600" dirty="0" smtClean="0"/>
              <a:t>Expanded/new ICT P/A/Ps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en-PH" sz="3600" dirty="0" smtClean="0"/>
              <a:t> with BP Form 202, </a:t>
            </a:r>
            <a:r>
              <a:rPr lang="en-PH" sz="3600" dirty="0" smtClean="0">
                <a:solidFill>
                  <a:srgbClr val="FF0000"/>
                </a:solidFill>
              </a:rPr>
              <a:t>covered by the current ISSP, as </a:t>
            </a:r>
            <a:r>
              <a:rPr lang="en-PH" sz="3600" u="sng" dirty="0" smtClean="0">
                <a:solidFill>
                  <a:srgbClr val="FF0000"/>
                </a:solidFill>
              </a:rPr>
              <a:t>endorsed</a:t>
            </a:r>
            <a:r>
              <a:rPr lang="en-PH" sz="3600" dirty="0" smtClean="0">
                <a:solidFill>
                  <a:srgbClr val="FF0000"/>
                </a:solidFill>
              </a:rPr>
              <a:t> by the MITHI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0" y="1805652"/>
            <a:ext cx="5183188" cy="9827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2021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0" y="2986268"/>
            <a:ext cx="5183188" cy="35383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3600" dirty="0" smtClean="0"/>
              <a:t>Expanded/new ICT P/A/Ps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en-PH" sz="3600" dirty="0" smtClean="0"/>
              <a:t> with BP Form 202, </a:t>
            </a:r>
            <a:r>
              <a:rPr lang="en-PH" sz="3600" dirty="0" smtClean="0">
                <a:solidFill>
                  <a:srgbClr val="FF0000"/>
                </a:solidFill>
              </a:rPr>
              <a:t>as </a:t>
            </a:r>
            <a:r>
              <a:rPr lang="en-PH" sz="3600" u="sng" dirty="0" smtClean="0">
                <a:solidFill>
                  <a:srgbClr val="FF0000"/>
                </a:solidFill>
              </a:rPr>
              <a:t>approved</a:t>
            </a:r>
            <a:r>
              <a:rPr lang="en-PH" sz="3600" dirty="0" smtClean="0">
                <a:solidFill>
                  <a:srgbClr val="FF0000"/>
                </a:solidFill>
              </a:rPr>
              <a:t> by the MITHI Steering Committee (MSC)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2188" y="6439832"/>
            <a:ext cx="2743200" cy="365125"/>
          </a:xfrm>
        </p:spPr>
        <p:txBody>
          <a:bodyPr/>
          <a:lstStyle/>
          <a:p>
            <a:fld id="{87A525A0-F6E8-4D23-927A-17CEF520525F}" type="slidenum">
              <a:rPr lang="en-PH" smtClean="0"/>
              <a:pPr/>
              <a:t>10</a:t>
            </a:fld>
            <a:endParaRPr lang="en-PH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2434" y="1004590"/>
            <a:ext cx="12192001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MOOE</a:t>
            </a:r>
            <a:endParaRPr lang="en-PH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102"/>
            <a:ext cx="12192001" cy="659342"/>
          </a:xfrm>
        </p:spPr>
        <p:txBody>
          <a:bodyPr>
            <a:noAutofit/>
          </a:bodyPr>
          <a:lstStyle/>
          <a:p>
            <a:pPr algn="ctr"/>
            <a:r>
              <a:rPr lang="en-PH" sz="60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Revised item: FY 2021 Tier 2</a:t>
            </a:r>
            <a:endParaRPr lang="en-PH" sz="60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9788" y="1678326"/>
            <a:ext cx="5157787" cy="98270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2020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9788" y="2812643"/>
            <a:ext cx="5157787" cy="369232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3600" dirty="0" smtClean="0"/>
              <a:t>Proposed adjustments in the total cost of an already approved project by the NEDA Board or ICC as of March 31, 2019, which are implementation-ready</a:t>
            </a:r>
            <a:endParaRPr lang="en-PH" sz="3600" dirty="0" smtClean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0" y="1678327"/>
            <a:ext cx="5183188" cy="9827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2021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0" y="2835792"/>
            <a:ext cx="5183188" cy="369232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/>
              <a:t>New major capital projects to be implemented starting FY 2021</a:t>
            </a:r>
            <a:r>
              <a:rPr lang="en-US" sz="2400" dirty="0" smtClean="0"/>
              <a:t>, and ongoing major capital projects with </a:t>
            </a:r>
            <a:r>
              <a:rPr lang="en-US" sz="2400" b="1" dirty="0" smtClean="0"/>
              <a:t>updated project scope</a:t>
            </a:r>
            <a:r>
              <a:rPr lang="en-US" sz="2400" dirty="0" smtClean="0"/>
              <a:t>/cost, </a:t>
            </a:r>
            <a:r>
              <a:rPr lang="en-US" sz="2400" b="1" dirty="0" smtClean="0"/>
              <a:t>implementation and loan validity schedule, and source of financing</a:t>
            </a:r>
            <a:r>
              <a:rPr lang="en-US" sz="2400" dirty="0" smtClean="0"/>
              <a:t> approved by the NEDA Board and/or Investment Coordination Committee (ICC) as of March 31, 2020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2188" y="6439832"/>
            <a:ext cx="2743200" cy="365125"/>
          </a:xfrm>
        </p:spPr>
        <p:txBody>
          <a:bodyPr/>
          <a:lstStyle/>
          <a:p>
            <a:fld id="{87A525A0-F6E8-4D23-927A-17CEF520525F}" type="slidenum">
              <a:rPr lang="en-PH" smtClean="0"/>
              <a:pPr/>
              <a:t>11</a:t>
            </a:fld>
            <a:endParaRPr lang="en-PH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2434" y="1004590"/>
            <a:ext cx="12192001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</a:t>
            </a:r>
            <a:endParaRPr lang="en-PH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102"/>
            <a:ext cx="12192001" cy="659342"/>
          </a:xfrm>
        </p:spPr>
        <p:txBody>
          <a:bodyPr>
            <a:noAutofit/>
          </a:bodyPr>
          <a:lstStyle/>
          <a:p>
            <a:pPr algn="ctr"/>
            <a:r>
              <a:rPr lang="en-PH" sz="60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Revised item: FY 2021 Tier 2</a:t>
            </a:r>
            <a:endParaRPr lang="en-PH" sz="60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9788" y="1805651"/>
            <a:ext cx="5157787" cy="98270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2020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9788" y="2963118"/>
            <a:ext cx="5157787" cy="356150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3600" dirty="0" smtClean="0"/>
              <a:t>Expanded/new ICT P/A/Ps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en-PH" sz="3600" dirty="0" smtClean="0"/>
              <a:t> with BP Form 202</a:t>
            </a:r>
            <a:endParaRPr lang="en-PH" sz="3600" dirty="0" smtClean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0" y="1805652"/>
            <a:ext cx="5183188" cy="9827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2021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0" y="2986268"/>
            <a:ext cx="5183188" cy="35383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dirty="0" smtClean="0"/>
              <a:t>Expanded/new ICT P/A/Ps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3600" dirty="0" smtClean="0"/>
              <a:t>with BP Forms 202, </a:t>
            </a:r>
            <a:r>
              <a:rPr lang="en-US" sz="3600" b="1" dirty="0" smtClean="0"/>
              <a:t>as approved by the MSC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2188" y="6439832"/>
            <a:ext cx="2743200" cy="365125"/>
          </a:xfrm>
        </p:spPr>
        <p:txBody>
          <a:bodyPr/>
          <a:lstStyle/>
          <a:p>
            <a:fld id="{87A525A0-F6E8-4D23-927A-17CEF520525F}" type="slidenum">
              <a:rPr lang="en-PH" smtClean="0"/>
              <a:pPr/>
              <a:t>12</a:t>
            </a:fld>
            <a:endParaRPr lang="en-PH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2434" y="1004590"/>
            <a:ext cx="12192001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</a:t>
            </a:r>
            <a:endParaRPr lang="en-PH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13</a:t>
            </a:fld>
            <a:endParaRPr lang="en-PH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1873" y="76861"/>
            <a:ext cx="11429999" cy="887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PH" sz="5600" b="1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701" y="2357076"/>
            <a:ext cx="11429999" cy="887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PH" sz="6000" b="1" dirty="0" smtClean="0">
                <a:latin typeface="+mn-lt"/>
              </a:rPr>
              <a:t>FY 2022 and FY 2023</a:t>
            </a:r>
          </a:p>
          <a:p>
            <a:pPr algn="ctr">
              <a:lnSpc>
                <a:spcPct val="100000"/>
              </a:lnSpc>
            </a:pPr>
            <a:r>
              <a:rPr lang="en-PH" sz="6000" b="1" dirty="0" smtClean="0">
                <a:latin typeface="+mn-lt"/>
              </a:rPr>
              <a:t>Tier 1 / FE inclusions</a:t>
            </a:r>
            <a:endParaRPr lang="en-PH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59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4775"/>
            <a:ext cx="12192000" cy="835025"/>
          </a:xfrm>
        </p:spPr>
        <p:txBody>
          <a:bodyPr>
            <a:normAutofit/>
          </a:bodyPr>
          <a:lstStyle/>
          <a:p>
            <a:pPr algn="ctr"/>
            <a:r>
              <a:rPr lang="en-PH" sz="50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Policy Guidelines – Tier 1 inclusions</a:t>
            </a:r>
            <a:endParaRPr lang="en-PH" sz="50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088496"/>
            <a:ext cx="5157787" cy="823912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PH" sz="4000" dirty="0" smtClean="0"/>
              <a:t>FY 2022 FEs</a:t>
            </a:r>
            <a:endParaRPr lang="en-PH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061104"/>
            <a:ext cx="5157787" cy="412855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PH" sz="3600" b="1" dirty="0" smtClean="0">
                <a:solidFill>
                  <a:srgbClr val="FF0000"/>
                </a:solidFill>
              </a:rPr>
              <a:t>Update</a:t>
            </a:r>
            <a:r>
              <a:rPr lang="en-PH" sz="3600" dirty="0" smtClean="0"/>
              <a:t> the FY 2022 Tier 1 level </a:t>
            </a:r>
            <a:r>
              <a:rPr lang="en-PH" sz="3600" i="1" dirty="0" smtClean="0"/>
              <a:t>as shown in Annex A of NBM 132, s. 2019</a:t>
            </a:r>
            <a:r>
              <a:rPr lang="en-PH" sz="3600" dirty="0" smtClean="0"/>
              <a:t>, considering the estimated budget that are essential for the continued implementation of </a:t>
            </a:r>
            <a:r>
              <a:rPr lang="en-PH" sz="3600" b="1" dirty="0" smtClean="0"/>
              <a:t>existing approved P/A/Ps.  </a:t>
            </a:r>
          </a:p>
          <a:p>
            <a:pPr marL="0" indent="0" algn="just">
              <a:buNone/>
            </a:pPr>
            <a:endParaRPr lang="en-PH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088496"/>
            <a:ext cx="5183188" cy="8239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PH" sz="4000" dirty="0" smtClean="0"/>
              <a:t>FY 2023 FEs</a:t>
            </a:r>
            <a:endParaRPr lang="en-PH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061103"/>
            <a:ext cx="5183188" cy="41285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sz="4000" b="1" dirty="0" smtClean="0">
                <a:solidFill>
                  <a:srgbClr val="FF0000"/>
                </a:solidFill>
              </a:rPr>
              <a:t>Formulate</a:t>
            </a:r>
            <a:r>
              <a:rPr lang="en-PH" sz="4000" dirty="0" smtClean="0"/>
              <a:t> the FY 2023 FEs using the assumptions considered in updating the FY 2022 FEs.  </a:t>
            </a:r>
            <a:endParaRPr lang="en-PH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36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2371"/>
            <a:ext cx="10515600" cy="84967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PH" sz="6000" b="1" dirty="0">
                <a:latin typeface="+mn-lt"/>
              </a:rPr>
              <a:t>FY 2022 </a:t>
            </a:r>
            <a:r>
              <a:rPr lang="en-PH" sz="6000" b="1" dirty="0" smtClean="0">
                <a:latin typeface="+mn-lt"/>
              </a:rPr>
              <a:t>FEs</a:t>
            </a:r>
            <a:endParaRPr lang="en-PH" sz="60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538" y="1574531"/>
            <a:ext cx="8541605" cy="854925"/>
          </a:xfrm>
        </p:spPr>
        <p:txBody>
          <a:bodyPr>
            <a:noAutofit/>
          </a:bodyPr>
          <a:lstStyle/>
          <a:p>
            <a:r>
              <a:rPr lang="en-PH" sz="4000" dirty="0">
                <a:latin typeface="Elephant" panose="02020904090505020303" pitchFamily="18" charset="0"/>
              </a:rPr>
              <a:t>2019 Budget Utilization </a:t>
            </a:r>
            <a:r>
              <a:rPr lang="en-PH" sz="4000" dirty="0" smtClean="0">
                <a:latin typeface="Elephant" panose="02020904090505020303" pitchFamily="18" charset="0"/>
              </a:rPr>
              <a:t>Rate=</a:t>
            </a:r>
            <a:endParaRPr lang="en-PH" sz="4000" dirty="0">
              <a:latin typeface="Elephant" panose="02020904090505020303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6096" y="2662289"/>
            <a:ext cx="8271327" cy="1938992"/>
            <a:chOff x="2350346" y="2662289"/>
            <a:chExt cx="8271327" cy="1938992"/>
          </a:xfrm>
        </p:grpSpPr>
        <p:sp>
          <p:nvSpPr>
            <p:cNvPr id="8" name="TextBox 7"/>
            <p:cNvSpPr txBox="1"/>
            <p:nvPr/>
          </p:nvSpPr>
          <p:spPr>
            <a:xfrm>
              <a:off x="2350346" y="2662289"/>
              <a:ext cx="37472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4000" dirty="0">
                  <a:latin typeface="Elephant" panose="02020904090505020303" pitchFamily="18" charset="0"/>
                </a:rPr>
                <a:t>Current </a:t>
              </a:r>
              <a:r>
                <a:rPr lang="en-PH" sz="4000" dirty="0" smtClean="0">
                  <a:latin typeface="Elephant" panose="02020904090505020303" pitchFamily="18" charset="0"/>
                </a:rPr>
                <a:t>Year’s </a:t>
              </a:r>
            </a:p>
            <a:p>
              <a:pPr algn="ctr"/>
              <a:r>
                <a:rPr lang="en-PH" sz="4000" dirty="0" smtClean="0">
                  <a:latin typeface="Elephant" panose="02020904090505020303" pitchFamily="18" charset="0"/>
                </a:rPr>
                <a:t>Obligation</a:t>
              </a:r>
              <a:endParaRPr lang="en-PH" sz="4000" dirty="0">
                <a:latin typeface="Elephant" panose="0202090409050502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34679" y="3277842"/>
              <a:ext cx="27869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4000" dirty="0">
                  <a:latin typeface="Elephant" panose="02020904090505020303" pitchFamily="18" charset="0"/>
                </a:rPr>
                <a:t>Allotment 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13938" y="2848710"/>
              <a:ext cx="1397977" cy="1512276"/>
              <a:chOff x="6013938" y="2848710"/>
              <a:chExt cx="1397977" cy="151227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13938" y="3392012"/>
                <a:ext cx="1397977" cy="42567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483409" y="2848710"/>
                <a:ext cx="420784" cy="42913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483409" y="3931854"/>
                <a:ext cx="420784" cy="429132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1074921" y="5612478"/>
            <a:ext cx="579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3200" i="1" dirty="0" smtClean="0">
                <a:latin typeface="Arial Rounded MT Bold" panose="020F0704030504030204" pitchFamily="34" charset="0"/>
              </a:rPr>
              <a:t>on </a:t>
            </a:r>
            <a:r>
              <a:rPr lang="en-PH" sz="3200" i="1" dirty="0">
                <a:latin typeface="Arial Rounded MT Bold" panose="020F0704030504030204" pitchFamily="34" charset="0"/>
              </a:rPr>
              <a:t>a per </a:t>
            </a:r>
            <a:r>
              <a:rPr lang="en-PH" sz="3200" i="1" dirty="0" smtClean="0">
                <a:latin typeface="Arial Rounded MT Bold" panose="020F0704030504030204" pitchFamily="34" charset="0"/>
              </a:rPr>
              <a:t>P/A/P of the agency</a:t>
            </a:r>
            <a:endParaRPr lang="en-PH" sz="3200" i="1" dirty="0">
              <a:latin typeface="Arial Rounded MT Bold" panose="020F070403050403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15</a:t>
            </a:fld>
            <a:endParaRPr lang="en-PH"/>
          </a:p>
        </p:txBody>
      </p:sp>
      <p:sp>
        <p:nvSpPr>
          <p:cNvPr id="4" name="TextBox 3"/>
          <p:cNvSpPr txBox="1"/>
          <p:nvPr/>
        </p:nvSpPr>
        <p:spPr>
          <a:xfrm>
            <a:off x="3116505" y="4525067"/>
            <a:ext cx="27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 dirty="0" smtClean="0">
                <a:latin typeface="Arial Rounded MT Bold" panose="020F0704030504030204" pitchFamily="34" charset="0"/>
              </a:rPr>
              <a:t>(for MOOE &amp; CO)</a:t>
            </a:r>
            <a:endParaRPr lang="en-PH" sz="2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2" y="2708275"/>
            <a:ext cx="7733771" cy="3883025"/>
            <a:chOff x="1600201" y="2708275"/>
            <a:chExt cx="7733771" cy="38830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0281" y="2708275"/>
              <a:ext cx="5635094" cy="30638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1684" y="5772150"/>
              <a:ext cx="6872288" cy="8191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1" y="5680075"/>
              <a:ext cx="1057274" cy="38603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80974"/>
            <a:ext cx="9144000" cy="995363"/>
          </a:xfrm>
        </p:spPr>
        <p:txBody>
          <a:bodyPr/>
          <a:lstStyle/>
          <a:p>
            <a:r>
              <a:rPr lang="en-PH" b="1" dirty="0" smtClean="0">
                <a:latin typeface="+mn-lt"/>
              </a:rPr>
              <a:t>FY 2022 and FY 2023 Tier 1</a:t>
            </a:r>
            <a:endParaRPr lang="en-PH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16</a:t>
            </a:fld>
            <a:endParaRPr lang="en-PH"/>
          </a:p>
        </p:txBody>
      </p:sp>
      <p:sp>
        <p:nvSpPr>
          <p:cNvPr id="5" name="TextBox 4"/>
          <p:cNvSpPr txBox="1"/>
          <p:nvPr/>
        </p:nvSpPr>
        <p:spPr>
          <a:xfrm>
            <a:off x="762001" y="1134854"/>
            <a:ext cx="10963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3600" dirty="0" smtClean="0">
                <a:latin typeface="Arial Rounded MT Bold" panose="020F0704030504030204" pitchFamily="34" charset="0"/>
              </a:rPr>
              <a:t>Inclusions in MOOE and CO for Tier 1 </a:t>
            </a:r>
            <a:r>
              <a:rPr lang="en-PH" sz="3600" u="sng" dirty="0" smtClean="0">
                <a:latin typeface="Arial Rounded MT Bold" panose="020F0704030504030204" pitchFamily="34" charset="0"/>
              </a:rPr>
              <a:t>stated in the </a:t>
            </a:r>
            <a:r>
              <a:rPr lang="en-PH" sz="3600" u="sng" dirty="0">
                <a:latin typeface="Arial Rounded MT Bold" panose="020F0704030504030204" pitchFamily="34" charset="0"/>
              </a:rPr>
              <a:t>NBM 131</a:t>
            </a:r>
            <a:r>
              <a:rPr lang="en-PH" sz="3600" dirty="0">
                <a:latin typeface="Arial Rounded MT Bold" panose="020F0704030504030204" pitchFamily="34" charset="0"/>
              </a:rPr>
              <a:t> (FY 2020 National Budget Call) </a:t>
            </a:r>
            <a:r>
              <a:rPr lang="en-PH" sz="3600" dirty="0" smtClean="0">
                <a:latin typeface="Arial Rounded MT Bold" panose="020F0704030504030204" pitchFamily="34" charset="0"/>
              </a:rPr>
              <a:t>shall still be adopted. </a:t>
            </a:r>
            <a:r>
              <a:rPr lang="en-PH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Except for some new items and revisions.</a:t>
            </a:r>
            <a:endParaRPr lang="en-PH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9788" y="2581441"/>
            <a:ext cx="10720841" cy="36845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/>
              <a:t>Approved projects covered by Multi-Year Contract</a:t>
            </a:r>
            <a:r>
              <a:rPr lang="id-ID" sz="5000" dirty="0"/>
              <a:t>ing</a:t>
            </a:r>
            <a:r>
              <a:rPr lang="en-US" sz="5000" dirty="0"/>
              <a:t> Authority (MYCA) subject to revision to reflect the cash requirements that shall be paid within the year in </a:t>
            </a:r>
            <a:r>
              <a:rPr lang="en-US" sz="5000" dirty="0" smtClean="0"/>
              <a:t>consideration</a:t>
            </a:r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12434" y="1687515"/>
            <a:ext cx="12192001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MOOE</a:t>
            </a:r>
            <a:endParaRPr lang="en-PH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17</a:t>
            </a:fld>
            <a:endParaRPr lang="en-PH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1873" y="53711"/>
            <a:ext cx="11429999" cy="887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PH" sz="6000" b="1" dirty="0" smtClean="0">
                <a:latin typeface="+mn-lt"/>
              </a:rPr>
              <a:t>New item: FY 2022 and 2023 Tier 1</a:t>
            </a:r>
            <a:endParaRPr lang="en-PH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8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86827"/>
            <a:ext cx="12192001" cy="659342"/>
          </a:xfrm>
        </p:spPr>
        <p:txBody>
          <a:bodyPr>
            <a:noAutofit/>
          </a:bodyPr>
          <a:lstStyle/>
          <a:p>
            <a:pPr algn="ctr"/>
            <a:r>
              <a:rPr lang="en-PH" sz="58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Revised item: FY 2022 and 2023 Tier 1</a:t>
            </a:r>
            <a:endParaRPr lang="en-PH" sz="58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9788" y="1805651"/>
            <a:ext cx="5157787" cy="98270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2020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9788" y="2963118"/>
            <a:ext cx="5157787" cy="356150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3600" dirty="0" smtClean="0"/>
              <a:t>ICT P/A/Ps previously covered by existing ISSP as endorsed or approved by the MITHI</a:t>
            </a:r>
            <a:endParaRPr lang="en-PH" sz="3600" dirty="0" smtClean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0" y="1805652"/>
            <a:ext cx="5183188" cy="9827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2021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0" y="2986268"/>
            <a:ext cx="5183188" cy="35383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PH" sz="3600" dirty="0" smtClean="0"/>
              <a:t>ICT P/A/Ps, as approved by the MSC;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2188" y="6439832"/>
            <a:ext cx="2743200" cy="365125"/>
          </a:xfrm>
        </p:spPr>
        <p:txBody>
          <a:bodyPr/>
          <a:lstStyle/>
          <a:p>
            <a:fld id="{87A525A0-F6E8-4D23-927A-17CEF520525F}" type="slidenum">
              <a:rPr lang="en-PH" smtClean="0"/>
              <a:pPr/>
              <a:t>18</a:t>
            </a:fld>
            <a:endParaRPr lang="en-PH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2434" y="1004590"/>
            <a:ext cx="12192001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MOOE</a:t>
            </a:r>
            <a:endParaRPr lang="en-PH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102"/>
            <a:ext cx="12192001" cy="659342"/>
          </a:xfrm>
        </p:spPr>
        <p:txBody>
          <a:bodyPr>
            <a:noAutofit/>
          </a:bodyPr>
          <a:lstStyle/>
          <a:p>
            <a:pPr algn="ctr"/>
            <a:r>
              <a:rPr lang="en-PH" sz="58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Revised item: FY 2022 and 2023 Tier 1</a:t>
            </a:r>
            <a:endParaRPr lang="en-PH" sz="58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9788" y="1805651"/>
            <a:ext cx="5157787" cy="98270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2020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9788" y="2963118"/>
            <a:ext cx="5157787" cy="356150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3600" dirty="0" smtClean="0"/>
              <a:t>Infrastructure subsidy support to GOCCs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0" y="1805652"/>
            <a:ext cx="5183188" cy="9827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PH" sz="2800" dirty="0" smtClean="0"/>
              <a:t>FY 2021 </a:t>
            </a:r>
          </a:p>
          <a:p>
            <a:pPr algn="ctr"/>
            <a:r>
              <a:rPr lang="en-PH" sz="2800" dirty="0" smtClean="0"/>
              <a:t>National Budget Call</a:t>
            </a:r>
            <a:endParaRPr lang="en-PH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0" y="2986268"/>
            <a:ext cx="5183188" cy="35383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PH" sz="3600" dirty="0" smtClean="0"/>
              <a:t>On-going infrastructure projects of GOCCs with subsidy/equity support, including those with Certificate of Budget Inclusion as approved by respective Boards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2188" y="6439832"/>
            <a:ext cx="2743200" cy="365125"/>
          </a:xfrm>
        </p:spPr>
        <p:txBody>
          <a:bodyPr/>
          <a:lstStyle/>
          <a:p>
            <a:fld id="{87A525A0-F6E8-4D23-927A-17CEF520525F}" type="slidenum">
              <a:rPr lang="en-PH" smtClean="0"/>
              <a:pPr/>
              <a:t>19</a:t>
            </a:fld>
            <a:endParaRPr lang="en-PH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2434" y="1004590"/>
            <a:ext cx="12192001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MOOE</a:t>
            </a:r>
            <a:endParaRPr lang="en-PH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5228" y="171450"/>
            <a:ext cx="5324475" cy="6610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1196">
            <a:off x="4068866" y="552321"/>
            <a:ext cx="3705253" cy="2909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40873">
            <a:off x="4089324" y="2618876"/>
            <a:ext cx="37087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2400" b="1" dirty="0"/>
              <a:t>EXECUTIVE</a:t>
            </a:r>
            <a:r>
              <a:rPr lang="en-PH" sz="2400" b="1" dirty="0" smtClean="0"/>
              <a:t> ORDER NO. 91</a:t>
            </a:r>
            <a:endParaRPr lang="en-PH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28216">
            <a:off x="5428675" y="5306630"/>
            <a:ext cx="2038565" cy="5578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749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5429"/>
          </a:xfrm>
        </p:spPr>
      </p:pic>
    </p:spTree>
    <p:extLst>
      <p:ext uri="{BB962C8B-B14F-4D97-AF65-F5344CB8AC3E}">
        <p14:creationId xmlns:p14="http://schemas.microsoft.com/office/powerpoint/2010/main" val="37084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447800"/>
            <a:ext cx="3048000" cy="495300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4000" dirty="0">
                <a:solidFill>
                  <a:schemeClr val="tx1"/>
                </a:solidFill>
              </a:rPr>
              <a:t>Tier </a:t>
            </a:r>
            <a:r>
              <a:rPr lang="en-PH" sz="4000" dirty="0" smtClean="0">
                <a:solidFill>
                  <a:schemeClr val="tx1"/>
                </a:solidFill>
              </a:rPr>
              <a:t>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3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3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3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600" dirty="0">
                <a:solidFill>
                  <a:schemeClr val="tx1"/>
                </a:solidFill>
              </a:rPr>
              <a:t>(Ongoing </a:t>
            </a:r>
            <a:r>
              <a:rPr lang="en-PH" sz="2600" dirty="0" smtClean="0">
                <a:solidFill>
                  <a:schemeClr val="tx1"/>
                </a:solidFill>
              </a:rPr>
              <a:t>Spending)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2800" i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2800" i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100" i="1" dirty="0" smtClean="0">
                <a:solidFill>
                  <a:schemeClr val="tx1"/>
                </a:solidFill>
                <a:latin typeface="Arial Black" pitchFamily="34" charset="0"/>
              </a:rPr>
              <a:t>Forward Estimates</a:t>
            </a:r>
            <a:endParaRPr lang="en-PH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3556000" y="3200402"/>
            <a:ext cx="1178983" cy="896937"/>
          </a:xfrm>
          <a:prstGeom prst="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7" name="Rounded Rectangle 6"/>
          <p:cNvSpPr/>
          <p:nvPr/>
        </p:nvSpPr>
        <p:spPr>
          <a:xfrm>
            <a:off x="4876800" y="1447800"/>
            <a:ext cx="3048000" cy="487680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4000" dirty="0">
                <a:solidFill>
                  <a:schemeClr val="tx1"/>
                </a:solidFill>
              </a:rPr>
              <a:t>Tier </a:t>
            </a:r>
            <a:r>
              <a:rPr lang="en-PH" sz="4000" dirty="0" smtClean="0">
                <a:solidFill>
                  <a:schemeClr val="tx1"/>
                </a:solidFill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2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600" dirty="0" smtClean="0">
                <a:solidFill>
                  <a:schemeClr val="tx1"/>
                </a:solidFill>
              </a:rPr>
              <a:t>(</a:t>
            </a:r>
            <a:r>
              <a:rPr lang="en-PH" sz="2600" dirty="0">
                <a:solidFill>
                  <a:schemeClr val="tx1"/>
                </a:solidFill>
              </a:rPr>
              <a:t>New </a:t>
            </a:r>
            <a:r>
              <a:rPr lang="en-PH" sz="2600" dirty="0" smtClean="0">
                <a:solidFill>
                  <a:schemeClr val="tx1"/>
                </a:solidFill>
              </a:rPr>
              <a:t>Spending and Expansion of P/A/Ps)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28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28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100" i="1" dirty="0" smtClean="0">
                <a:solidFill>
                  <a:schemeClr val="tx1"/>
                </a:solidFill>
                <a:latin typeface="Arial Black" pitchFamily="34" charset="0"/>
              </a:rPr>
              <a:t>For charging against the available Fiscal Space</a:t>
            </a:r>
            <a:endParaRPr lang="en-PH" altLang="en-US" sz="22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49167" y="3292477"/>
            <a:ext cx="893234" cy="746125"/>
            <a:chOff x="7848600" y="3048000"/>
            <a:chExt cx="838200" cy="914400"/>
          </a:xfrm>
        </p:grpSpPr>
        <p:sp>
          <p:nvSpPr>
            <p:cNvPr id="8" name="Rectangle 7"/>
            <p:cNvSpPr/>
            <p:nvPr/>
          </p:nvSpPr>
          <p:spPr>
            <a:xfrm>
              <a:off x="7848600" y="3048000"/>
              <a:ext cx="838200" cy="3813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8600" y="3581076"/>
              <a:ext cx="838200" cy="3813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H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9144000" y="2209800"/>
            <a:ext cx="2844799" cy="281940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800" b="1" dirty="0">
                <a:solidFill>
                  <a:schemeClr val="tx1"/>
                </a:solidFill>
              </a:rPr>
              <a:t>Total </a:t>
            </a:r>
            <a:r>
              <a:rPr lang="en-PH" sz="2800" b="1" dirty="0" smtClean="0">
                <a:solidFill>
                  <a:schemeClr val="tx1"/>
                </a:solidFill>
              </a:rPr>
              <a:t>Proposed</a:t>
            </a:r>
            <a:endParaRPr lang="en-PH" sz="28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800" b="1" dirty="0">
                <a:solidFill>
                  <a:schemeClr val="tx1"/>
                </a:solidFill>
              </a:rPr>
              <a:t>Budget</a:t>
            </a:r>
          </a:p>
        </p:txBody>
      </p:sp>
      <p:pic>
        <p:nvPicPr>
          <p:cNvPr id="15375" name="Picture 7" descr="DBM 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0" y="5943602"/>
            <a:ext cx="1028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6"/>
          <p:cNvSpPr txBox="1">
            <a:spLocks/>
          </p:cNvSpPr>
          <p:nvPr/>
        </p:nvSpPr>
        <p:spPr>
          <a:xfrm>
            <a:off x="0" y="152102"/>
            <a:ext cx="12192001" cy="659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Budget Level</a:t>
            </a:r>
            <a:endParaRPr kumimoji="0" lang="en-PH" sz="5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102"/>
            <a:ext cx="12192001" cy="659342"/>
          </a:xfrm>
        </p:spPr>
        <p:txBody>
          <a:bodyPr>
            <a:noAutofit/>
          </a:bodyPr>
          <a:lstStyle/>
          <a:p>
            <a:pPr algn="ctr"/>
            <a:r>
              <a:rPr lang="en-PH" sz="50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</a:t>
            </a:r>
            <a:endParaRPr lang="en-PH" sz="50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9788" y="772223"/>
            <a:ext cx="5157787" cy="8239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PH" sz="4000" dirty="0" smtClean="0"/>
              <a:t>TIER 1</a:t>
            </a:r>
            <a:endParaRPr lang="en-PH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9788" y="1693906"/>
            <a:ext cx="5157787" cy="483071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800" dirty="0"/>
              <a:t>Estimated cash requirements for ongoing P/A/Ps and commitments at the same scope and </a:t>
            </a:r>
            <a:r>
              <a:rPr lang="en-US" sz="3800" dirty="0" smtClean="0"/>
              <a:t>quality</a:t>
            </a:r>
          </a:p>
          <a:p>
            <a:r>
              <a:rPr lang="en-PH" sz="3500" dirty="0">
                <a:solidFill>
                  <a:srgbClr val="FF0000"/>
                </a:solidFill>
              </a:rPr>
              <a:t>Reallocation of Tier 1 resources among P/A/Ps shall </a:t>
            </a:r>
            <a:r>
              <a:rPr lang="en-PH" sz="3500" b="1" dirty="0">
                <a:solidFill>
                  <a:srgbClr val="FF0000"/>
                </a:solidFill>
              </a:rPr>
              <a:t>NOT BE ALLOWED</a:t>
            </a:r>
          </a:p>
          <a:p>
            <a:pPr algn="just"/>
            <a:endParaRPr lang="en-PH" sz="4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0" y="772223"/>
            <a:ext cx="5183188" cy="8239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PH" sz="4000" dirty="0"/>
              <a:t>TIER </a:t>
            </a:r>
            <a:r>
              <a:rPr lang="en-PH" sz="4000" dirty="0" smtClean="0"/>
              <a:t>2</a:t>
            </a:r>
            <a:endParaRPr lang="en-PH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0" y="1693905"/>
            <a:ext cx="5183188" cy="48307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Amount </a:t>
            </a:r>
            <a:r>
              <a:rPr lang="en-US" sz="3600" dirty="0"/>
              <a:t>available for Tier 2 proposals corresponds to the </a:t>
            </a:r>
            <a:r>
              <a:rPr lang="en-US" sz="3600" u="sng" dirty="0"/>
              <a:t>fiscal space</a:t>
            </a:r>
            <a:r>
              <a:rPr lang="en-US" sz="3600" dirty="0"/>
              <a:t>, or the difference between the projected expenditure program (after considering projected revenues and deficit targets) and Tier </a:t>
            </a:r>
            <a:r>
              <a:rPr lang="en-US" sz="3600" dirty="0" smtClean="0"/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2188" y="6439832"/>
            <a:ext cx="2743200" cy="365125"/>
          </a:xfrm>
        </p:spPr>
        <p:txBody>
          <a:bodyPr/>
          <a:lstStyle/>
          <a:p>
            <a:fld id="{87A525A0-F6E8-4D23-927A-17CEF520525F}" type="slidenum">
              <a:rPr lang="en-PH" smtClean="0"/>
              <a:pPr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99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5</a:t>
            </a:fld>
            <a:endParaRPr lang="en-PH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0390" y="974310"/>
          <a:ext cx="11539958" cy="4876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1088"/>
                <a:gridCol w="4548851"/>
                <a:gridCol w="5660019"/>
              </a:tblGrid>
              <a:tr h="370840">
                <a:tc>
                  <a:txBody>
                    <a:bodyPr/>
                    <a:lstStyle/>
                    <a:p>
                      <a:endParaRPr lang="en-PH" sz="3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/>
                        <a:t>Tier 1</a:t>
                      </a:r>
                      <a:endParaRPr lang="en-PH" sz="36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600" dirty="0" smtClean="0"/>
                        <a:t>Tier 2</a:t>
                      </a:r>
                      <a:endParaRPr lang="en-PH" sz="36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sz="2600" dirty="0" smtClean="0"/>
                        <a:t>FY 2021</a:t>
                      </a:r>
                      <a:endParaRPr lang="en-PH" sz="2600" dirty="0">
                        <a:latin typeface="Arial Rounded MT Bold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600" kern="0" dirty="0" smtClean="0"/>
                        <a:t>FY 2021 FEs </a:t>
                      </a:r>
                    </a:p>
                    <a:p>
                      <a:pPr marL="0" indent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600" kern="0" dirty="0" smtClean="0"/>
                        <a:t>per </a:t>
                      </a:r>
                      <a:r>
                        <a:rPr lang="en-US" sz="2600" u="sng" kern="0" dirty="0" smtClean="0"/>
                        <a:t>Annex A</a:t>
                      </a:r>
                      <a:r>
                        <a:rPr lang="en-US" sz="2600" kern="0" dirty="0" smtClean="0"/>
                        <a:t> of NBM No.</a:t>
                      </a:r>
                      <a:r>
                        <a:rPr lang="en-US" sz="2600" u="sng" kern="0" dirty="0" smtClean="0"/>
                        <a:t>132</a:t>
                      </a:r>
                      <a:endParaRPr lang="en-US" sz="2600" b="0" u="sng" kern="0" dirty="0" smtClean="0">
                        <a:solidFill>
                          <a:srgbClr val="C00000"/>
                        </a:solidFill>
                        <a:latin typeface="Arial Rounded MT Bold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600" dirty="0" smtClean="0"/>
                        <a:t>To</a:t>
                      </a:r>
                      <a:r>
                        <a:rPr lang="en-PH" sz="2600" baseline="0" dirty="0" smtClean="0"/>
                        <a:t> be accomplished based on: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PH" sz="2600" u="sng" baseline="0" dirty="0" smtClean="0"/>
                        <a:t>Annex A </a:t>
                      </a:r>
                      <a:r>
                        <a:rPr lang="en-PH" sz="2600" baseline="0" dirty="0" smtClean="0"/>
                        <a:t>of NBM </a:t>
                      </a:r>
                      <a:r>
                        <a:rPr lang="en-PH" sz="2600" u="sng" baseline="0" dirty="0" smtClean="0"/>
                        <a:t>133</a:t>
                      </a:r>
                      <a:r>
                        <a:rPr lang="en-PH" sz="2600" u="none" baseline="0" dirty="0" smtClean="0"/>
                        <a:t>, and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PH" sz="2600" u="none" baseline="0" dirty="0" smtClean="0"/>
                        <a:t>Budget Priorities Framework to be issued in April, 2020</a:t>
                      </a:r>
                      <a:r>
                        <a:rPr lang="en-PH" sz="2600" baseline="0" dirty="0" smtClean="0"/>
                        <a:t> </a:t>
                      </a:r>
                      <a:endParaRPr lang="en-PH" sz="2600" b="0" dirty="0">
                        <a:latin typeface="Arial Rounded MT Bold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sz="2600" dirty="0" smtClean="0"/>
                        <a:t>FY 2022</a:t>
                      </a:r>
                      <a:endParaRPr lang="en-PH" sz="2600" dirty="0">
                        <a:latin typeface="Arial Rounded MT Bold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600" dirty="0" smtClean="0"/>
                        <a:t>FY 2022 FEs </a:t>
                      </a:r>
                    </a:p>
                    <a:p>
                      <a:r>
                        <a:rPr lang="en-PH" sz="2600" dirty="0" smtClean="0"/>
                        <a:t>per </a:t>
                      </a:r>
                      <a:r>
                        <a:rPr lang="en-PH" sz="2600" u="sng" dirty="0" smtClean="0"/>
                        <a:t>Annex A</a:t>
                      </a:r>
                      <a:r>
                        <a:rPr lang="en-PH" sz="2600" dirty="0" smtClean="0"/>
                        <a:t> </a:t>
                      </a:r>
                      <a:r>
                        <a:rPr lang="en-US" sz="2600" kern="0" dirty="0" smtClean="0"/>
                        <a:t>of NBM No.</a:t>
                      </a:r>
                      <a:r>
                        <a:rPr lang="en-US" sz="2600" u="sng" kern="0" dirty="0" smtClean="0"/>
                        <a:t>132</a:t>
                      </a:r>
                      <a:endParaRPr lang="en-US" sz="2600" u="none" kern="0" baseline="0" dirty="0" smtClean="0"/>
                    </a:p>
                    <a:p>
                      <a:pPr lvl="1"/>
                      <a:r>
                        <a:rPr lang="en-PH" sz="2600" i="1" dirty="0" smtClean="0"/>
                        <a:t>* To be updated based on </a:t>
                      </a:r>
                    </a:p>
                    <a:p>
                      <a:pPr lvl="1"/>
                      <a:r>
                        <a:rPr lang="en-PH" sz="2600" i="1" u="sng" dirty="0" smtClean="0"/>
                        <a:t>Annex A</a:t>
                      </a:r>
                      <a:r>
                        <a:rPr lang="en-PH" sz="2600" i="1" dirty="0" smtClean="0"/>
                        <a:t> of NBM</a:t>
                      </a:r>
                      <a:r>
                        <a:rPr lang="en-PH" sz="2600" i="1" baseline="0" dirty="0" smtClean="0"/>
                        <a:t> </a:t>
                      </a:r>
                      <a:r>
                        <a:rPr lang="en-PH" sz="2600" i="1" u="sng" dirty="0" smtClean="0"/>
                        <a:t>133</a:t>
                      </a:r>
                      <a:endParaRPr lang="en-PH" sz="2600" b="0" i="1" u="sng" dirty="0">
                        <a:solidFill>
                          <a:srgbClr val="C00000"/>
                        </a:solidFill>
                        <a:latin typeface="Arial Rounded MT Bold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600" dirty="0" smtClean="0"/>
                        <a:t>Not applicable</a:t>
                      </a:r>
                      <a:endParaRPr lang="en-PH" sz="2600" b="0" dirty="0">
                        <a:latin typeface="Arial Rounded MT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sz="2600" dirty="0" smtClean="0"/>
                        <a:t>FY 2023</a:t>
                      </a:r>
                      <a:endParaRPr lang="en-PH" sz="2600" dirty="0">
                        <a:latin typeface="Arial Rounded MT Bold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600" dirty="0" smtClean="0"/>
                        <a:t>To</a:t>
                      </a:r>
                      <a:r>
                        <a:rPr lang="en-PH" sz="2600" baseline="0" dirty="0" smtClean="0"/>
                        <a:t> be formulated </a:t>
                      </a:r>
                      <a:r>
                        <a:rPr lang="en-PH" sz="2600" dirty="0" smtClean="0"/>
                        <a:t>based on </a:t>
                      </a:r>
                    </a:p>
                    <a:p>
                      <a:r>
                        <a:rPr lang="en-PH" sz="2600" u="sng" dirty="0" smtClean="0"/>
                        <a:t>Annex A</a:t>
                      </a:r>
                      <a:r>
                        <a:rPr lang="en-PH" sz="2600" dirty="0" smtClean="0"/>
                        <a:t> of NBM </a:t>
                      </a:r>
                      <a:r>
                        <a:rPr lang="en-PH" sz="2600" u="sng" dirty="0" smtClean="0"/>
                        <a:t>133 </a:t>
                      </a:r>
                      <a:endParaRPr lang="en-PH" sz="2600" b="0" dirty="0">
                        <a:solidFill>
                          <a:srgbClr val="C00000"/>
                        </a:solidFill>
                        <a:latin typeface="Arial Rounded MT Bold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2600" dirty="0" smtClean="0"/>
                        <a:t>Not applicable</a:t>
                      </a:r>
                      <a:endParaRPr lang="en-PH" sz="2600" b="0" dirty="0">
                        <a:latin typeface="Arial Rounded MT Bold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itle 6"/>
          <p:cNvSpPr txBox="1">
            <a:spLocks/>
          </p:cNvSpPr>
          <p:nvPr/>
        </p:nvSpPr>
        <p:spPr>
          <a:xfrm>
            <a:off x="0" y="152102"/>
            <a:ext cx="12192001" cy="659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 panose="020B0604020202020204" pitchFamily="34" charset="-128"/>
                <a:cs typeface="Arial Unicode MS" panose="020B0604020202020204" pitchFamily="34" charset="-128"/>
              </a:rPr>
              <a:t>Department/Agency Budget Levels</a:t>
            </a:r>
            <a:endParaRPr kumimoji="0" lang="en-PH" sz="5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504" y="5845221"/>
            <a:ext cx="10671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600" dirty="0" smtClean="0">
                <a:latin typeface="Arial Rounded MT Bold"/>
              </a:rPr>
              <a:t>NBM 132 – (FY 2020 Budget Priorities Framework)  - issued April 2019</a:t>
            </a:r>
          </a:p>
          <a:p>
            <a:r>
              <a:rPr lang="en-PH" sz="2600" dirty="0" smtClean="0">
                <a:latin typeface="Arial Rounded MT Bold"/>
              </a:rPr>
              <a:t>NBM 133 – (FY 2021 National Budget Call) – issued November 2019</a:t>
            </a:r>
            <a:endParaRPr lang="en-PH" sz="2600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3749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5256">
            <a:off x="732491" y="2823675"/>
            <a:ext cx="5400349" cy="3393573"/>
          </a:xfrm>
          <a:prstGeom prst="rect">
            <a:avLst/>
          </a:prstGeom>
          <a:ln>
            <a:solidFill>
              <a:schemeClr val="accent1">
                <a:shade val="50000"/>
                <a:alpha val="94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497708" y="1268900"/>
            <a:ext cx="11377917" cy="1591408"/>
            <a:chOff x="955638" y="56573"/>
            <a:chExt cx="9199422" cy="1982549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4708401" y="56573"/>
              <a:ext cx="5446659" cy="1982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3800" b="1" kern="0" dirty="0" smtClean="0">
                  <a:latin typeface="Elephant" panose="02020904090505020303" pitchFamily="18" charset="0"/>
                </a:rPr>
                <a:t>FY </a:t>
              </a:r>
              <a:r>
                <a:rPr lang="en-US" sz="3800" b="1" kern="0" dirty="0">
                  <a:latin typeface="Elephant" panose="02020904090505020303" pitchFamily="18" charset="0"/>
                </a:rPr>
                <a:t>2021 </a:t>
              </a:r>
              <a:r>
                <a:rPr lang="en-US" sz="3800" b="1" kern="0" dirty="0" smtClean="0">
                  <a:latin typeface="Elephant" panose="02020904090505020303" pitchFamily="18" charset="0"/>
                </a:rPr>
                <a:t>FEs </a:t>
              </a:r>
            </a:p>
            <a:p>
              <a:pPr marL="0" indent="0" eaLnBrk="1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3800" b="1" kern="0" dirty="0" smtClean="0">
                  <a:latin typeface="Elephant" panose="02020904090505020303" pitchFamily="18" charset="0"/>
                </a:rPr>
                <a:t>per </a:t>
              </a:r>
              <a:r>
                <a:rPr lang="en-US" sz="3800" b="1" u="sng" kern="0" dirty="0">
                  <a:latin typeface="Elephant" panose="02020904090505020303" pitchFamily="18" charset="0"/>
                </a:rPr>
                <a:t>Annex A</a:t>
              </a:r>
              <a:r>
                <a:rPr lang="en-US" sz="3800" b="1" kern="0" dirty="0">
                  <a:latin typeface="Elephant" panose="02020904090505020303" pitchFamily="18" charset="0"/>
                </a:rPr>
                <a:t> of NBM </a:t>
              </a:r>
              <a:r>
                <a:rPr lang="en-US" sz="3800" b="1" kern="0" dirty="0" smtClean="0">
                  <a:latin typeface="Elephant" panose="02020904090505020303" pitchFamily="18" charset="0"/>
                </a:rPr>
                <a:t>No.132</a:t>
              </a:r>
              <a:endParaRPr lang="en-US" sz="3800" b="1" kern="0" dirty="0">
                <a:latin typeface="Elephant" panose="02020904090505020303" pitchFamily="18" charset="0"/>
              </a:endParaRPr>
            </a:p>
            <a:p>
              <a:pPr marL="0" indent="0" eaLnBrk="1" hangingPunct="1">
                <a:spcAft>
                  <a:spcPts val="1800"/>
                </a:spcAft>
                <a:buNone/>
                <a:defRPr/>
              </a:pPr>
              <a:r>
                <a:rPr lang="en-US" sz="4000" b="1" kern="0" dirty="0" smtClean="0"/>
                <a:t> </a:t>
              </a:r>
            </a:p>
            <a:p>
              <a:pPr marL="0" indent="0" algn="ctr" eaLnBrk="1" hangingPunct="1">
                <a:spcAft>
                  <a:spcPts val="1800"/>
                </a:spcAft>
                <a:buNone/>
                <a:defRPr/>
              </a:pPr>
              <a:endParaRPr lang="en-PH" altLang="en-US" sz="3000" kern="0" dirty="0"/>
            </a:p>
            <a:p>
              <a:pPr marL="514350" indent="-514350" algn="ctr" eaLnBrk="1" hangingPunct="1">
                <a:spcAft>
                  <a:spcPts val="1800"/>
                </a:spcAft>
                <a:buFontTx/>
                <a:buAutoNum type="alphaUcPeriod"/>
                <a:defRPr/>
              </a:pPr>
              <a:endParaRPr lang="en-PH" altLang="en-US" sz="3000" kern="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5638" y="302795"/>
              <a:ext cx="4386442" cy="92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kern="0" dirty="0">
                  <a:latin typeface="Elephant" panose="02020904090505020303" pitchFamily="18" charset="0"/>
                </a:rPr>
                <a:t>FY 2021 Tier 1</a:t>
              </a:r>
              <a:endParaRPr lang="en-PH" sz="4200" dirty="0">
                <a:latin typeface="Elephant" panose="0202090409050502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51512" y="70993"/>
              <a:ext cx="6214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7200" b="1" dirty="0">
                  <a:latin typeface="Arial Black" panose="020B0A04020102020204" pitchFamily="34" charset="0"/>
                </a:rPr>
                <a:t>=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6</a:t>
            </a:fld>
            <a:endParaRPr lang="en-PH"/>
          </a:p>
        </p:txBody>
      </p:sp>
      <p:sp>
        <p:nvSpPr>
          <p:cNvPr id="12" name="Rectangle 11"/>
          <p:cNvSpPr/>
          <p:nvPr/>
        </p:nvSpPr>
        <p:spPr>
          <a:xfrm>
            <a:off x="6574419" y="3916084"/>
            <a:ext cx="5129337" cy="230832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PH" sz="3600" dirty="0">
                <a:latin typeface="Arial Rounded MT Bold" panose="020F0704030504030204" pitchFamily="34" charset="0"/>
              </a:rPr>
              <a:t>Any adjustments should be included in the agencies’ Tier 2 budget proposals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2425" y="100012"/>
            <a:ext cx="11429999" cy="887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PH" sz="6000" b="1" dirty="0" smtClean="0">
                <a:latin typeface="+mn-lt"/>
              </a:rPr>
              <a:t>FY 2021 Tier 1</a:t>
            </a:r>
            <a:endParaRPr lang="en-PH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0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10151" y="2664312"/>
            <a:ext cx="7733771" cy="3883025"/>
            <a:chOff x="1600201" y="2708275"/>
            <a:chExt cx="7733771" cy="38830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0281" y="2708275"/>
              <a:ext cx="5635094" cy="3063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1684" y="5772150"/>
              <a:ext cx="6872288" cy="8191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1" y="5680075"/>
              <a:ext cx="1057274" cy="38603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550" y="99942"/>
            <a:ext cx="9144000" cy="995363"/>
          </a:xfrm>
        </p:spPr>
        <p:txBody>
          <a:bodyPr/>
          <a:lstStyle/>
          <a:p>
            <a:r>
              <a:rPr lang="en-PH" b="1" dirty="0" smtClean="0">
                <a:latin typeface="+mn-lt"/>
              </a:rPr>
              <a:t>FY 2021 Tier 2</a:t>
            </a:r>
            <a:endParaRPr lang="en-PH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7</a:t>
            </a:fld>
            <a:endParaRPr lang="en-PH"/>
          </a:p>
        </p:txBody>
      </p:sp>
      <p:sp>
        <p:nvSpPr>
          <p:cNvPr id="5" name="TextBox 4"/>
          <p:cNvSpPr txBox="1"/>
          <p:nvPr/>
        </p:nvSpPr>
        <p:spPr>
          <a:xfrm>
            <a:off x="533400" y="1123732"/>
            <a:ext cx="11087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3600" dirty="0" smtClean="0">
                <a:latin typeface="Arial Rounded MT Bold" panose="020F0704030504030204" pitchFamily="34" charset="0"/>
              </a:rPr>
              <a:t>Inclusions in MOOE and CO for Tier 2 </a:t>
            </a:r>
            <a:r>
              <a:rPr lang="en-PH" sz="3600" u="sng" dirty="0" smtClean="0">
                <a:latin typeface="Arial Rounded MT Bold" panose="020F0704030504030204" pitchFamily="34" charset="0"/>
              </a:rPr>
              <a:t>stated in the NBM 131</a:t>
            </a:r>
            <a:r>
              <a:rPr lang="en-PH" sz="3600" dirty="0" smtClean="0">
                <a:latin typeface="Arial Rounded MT Bold" panose="020F0704030504030204" pitchFamily="34" charset="0"/>
              </a:rPr>
              <a:t> (FY 2020 National Budget Call) shall still be adopted. </a:t>
            </a:r>
            <a:r>
              <a:rPr lang="en-PH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Except for some new items and revisions.</a:t>
            </a:r>
            <a:endParaRPr lang="en-PH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54123" y="2163089"/>
            <a:ext cx="8435234" cy="41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PH" sz="100" b="1" i="1" dirty="0"/>
          </a:p>
          <a:p>
            <a:pPr algn="just">
              <a:spcBef>
                <a:spcPts val="0"/>
              </a:spcBef>
            </a:pPr>
            <a:r>
              <a:rPr lang="en-PH" sz="4000" dirty="0"/>
              <a:t>Funding requirements for the continuation of contracts that were delayed in their implementation </a:t>
            </a:r>
            <a:r>
              <a:rPr lang="en-PH" sz="4000" dirty="0" smtClean="0">
                <a:solidFill>
                  <a:srgbClr val="C00000"/>
                </a:solidFill>
              </a:rPr>
              <a:t>as of </a:t>
            </a:r>
            <a:r>
              <a:rPr lang="en-PH" sz="4000" b="1" dirty="0">
                <a:solidFill>
                  <a:srgbClr val="C00000"/>
                </a:solidFill>
              </a:rPr>
              <a:t>March 31, </a:t>
            </a:r>
            <a:r>
              <a:rPr lang="en-PH" sz="4000" b="1" dirty="0" smtClean="0">
                <a:solidFill>
                  <a:srgbClr val="C00000"/>
                </a:solidFill>
              </a:rPr>
              <a:t>2020</a:t>
            </a:r>
            <a:r>
              <a:rPr lang="en-PH" sz="4000" dirty="0" smtClean="0"/>
              <a:t>.</a:t>
            </a:r>
          </a:p>
          <a:p>
            <a:pPr algn="just">
              <a:spcBef>
                <a:spcPts val="0"/>
              </a:spcBef>
              <a:buNone/>
            </a:pPr>
            <a:endParaRPr lang="en-PH" sz="2500" dirty="0"/>
          </a:p>
          <a:p>
            <a:pPr algn="just">
              <a:spcBef>
                <a:spcPts val="0"/>
              </a:spcBef>
            </a:pPr>
            <a:r>
              <a:rPr lang="en-PH" sz="4000" dirty="0" smtClean="0"/>
              <a:t>These </a:t>
            </a:r>
            <a:r>
              <a:rPr lang="en-PH" sz="4000" dirty="0"/>
              <a:t>requirements shall be </a:t>
            </a:r>
            <a:r>
              <a:rPr lang="en-PH" sz="4000" dirty="0" smtClean="0"/>
              <a:t>subject </a:t>
            </a:r>
            <a:r>
              <a:rPr lang="en-PH" sz="4000" dirty="0"/>
              <a:t>to DBM </a:t>
            </a:r>
            <a:r>
              <a:rPr lang="en-PH" sz="4000" dirty="0" smtClean="0"/>
              <a:t>evaluation.</a:t>
            </a:r>
            <a:endParaRPr lang="en-PH" sz="4000" dirty="0"/>
          </a:p>
          <a:p>
            <a:pPr algn="just">
              <a:spcBef>
                <a:spcPts val="0"/>
              </a:spcBef>
            </a:pPr>
            <a:endParaRPr lang="en-PH" sz="30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PH" altLang="en-US" sz="2400" b="1" kern="0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54121" y="1232696"/>
            <a:ext cx="4441729" cy="6593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Spill Over Projects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2425" y="100012"/>
            <a:ext cx="11429999" cy="887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PH" sz="6000" b="1" dirty="0" smtClean="0">
                <a:latin typeface="+mn-lt"/>
              </a:rPr>
              <a:t>New item: FY 2021 Tier 2</a:t>
            </a:r>
            <a:endParaRPr lang="en-PH" sz="6000" b="1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31484" y="1377366"/>
            <a:ext cx="3360517" cy="4201127"/>
            <a:chOff x="8640280" y="100012"/>
            <a:chExt cx="3388097" cy="32908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0280" y="100012"/>
              <a:ext cx="3388097" cy="329088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0185219" y="2192184"/>
              <a:ext cx="1296865" cy="877256"/>
              <a:chOff x="10030515" y="2287095"/>
              <a:chExt cx="1296865" cy="87725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171103" y="2287095"/>
                <a:ext cx="958286" cy="87725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030515" y="2364019"/>
                <a:ext cx="129686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FY 2021</a:t>
                </a:r>
              </a:p>
              <a:p>
                <a:pPr algn="ctr"/>
                <a:r>
                  <a:rPr lang="en-PH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PROJECTS</a:t>
                </a:r>
                <a:endParaRPr lang="en-PH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097702" y="770393"/>
              <a:ext cx="1203766" cy="871538"/>
              <a:chOff x="8851454" y="852565"/>
              <a:chExt cx="1203766" cy="87153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928852" y="852565"/>
                <a:ext cx="986966" cy="87153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851454" y="942558"/>
                <a:ext cx="12037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FY 2020</a:t>
                </a:r>
              </a:p>
              <a:p>
                <a:pPr algn="ctr"/>
                <a:r>
                  <a:rPr lang="en-PH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PROJECTS</a:t>
                </a:r>
                <a:endParaRPr lang="en-PH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23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66750" y="2106592"/>
            <a:ext cx="10688638" cy="4276623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smtClean="0"/>
              <a:t>Funding </a:t>
            </a:r>
            <a:r>
              <a:rPr lang="en-US" sz="6400" dirty="0"/>
              <a:t>requirements to cover transfers from the NG to the </a:t>
            </a:r>
            <a:r>
              <a:rPr lang="en-US" sz="6400" dirty="0" smtClean="0"/>
              <a:t>LGUs</a:t>
            </a:r>
          </a:p>
          <a:p>
            <a:pPr marL="714375" indent="-266700" algn="just">
              <a:lnSpc>
                <a:spcPct val="120000"/>
              </a:lnSpc>
              <a:spcBef>
                <a:spcPts val="0"/>
              </a:spcBef>
            </a:pPr>
            <a:r>
              <a:rPr lang="en-US" sz="4800" dirty="0" smtClean="0"/>
              <a:t>Internal Revenue Allotment, </a:t>
            </a:r>
          </a:p>
          <a:p>
            <a:pPr marL="714375" indent="-266700" algn="just">
              <a:lnSpc>
                <a:spcPct val="120000"/>
              </a:lnSpc>
              <a:spcBef>
                <a:spcPts val="0"/>
              </a:spcBef>
            </a:pPr>
            <a:r>
              <a:rPr lang="en-US" sz="4800" dirty="0" smtClean="0"/>
              <a:t>Special Shares of LGUs in the Proceeds of National Taxes, </a:t>
            </a:r>
          </a:p>
          <a:p>
            <a:pPr marL="714375" indent="-266700" algn="just">
              <a:lnSpc>
                <a:spcPct val="120000"/>
              </a:lnSpc>
              <a:spcBef>
                <a:spcPts val="0"/>
              </a:spcBef>
            </a:pPr>
            <a:r>
              <a:rPr lang="en-US" sz="4800" dirty="0" smtClean="0"/>
              <a:t>Barangay Official Death Benefits, </a:t>
            </a:r>
          </a:p>
          <a:p>
            <a:pPr marL="714375" indent="-266700" algn="just">
              <a:lnSpc>
                <a:spcPct val="120000"/>
              </a:lnSpc>
              <a:spcBef>
                <a:spcPts val="0"/>
              </a:spcBef>
            </a:pPr>
            <a:r>
              <a:rPr lang="en-US" sz="4800" dirty="0" smtClean="0"/>
              <a:t>Special Shares of LGUs in the Proceeds of Fire Code Fees, and </a:t>
            </a:r>
          </a:p>
          <a:p>
            <a:pPr marL="714375" indent="-266700" algn="just">
              <a:lnSpc>
                <a:spcPct val="120000"/>
              </a:lnSpc>
              <a:spcBef>
                <a:spcPts val="0"/>
              </a:spcBef>
            </a:pPr>
            <a:r>
              <a:rPr lang="en-US" sz="4800" dirty="0" err="1" smtClean="0"/>
              <a:t>Bangsamoro</a:t>
            </a:r>
            <a:r>
              <a:rPr lang="en-US" sz="4800" dirty="0" smtClean="0"/>
              <a:t> Autonomous Region in Muslim Mindanao</a:t>
            </a:r>
            <a:endParaRPr lang="en-PH" sz="4800" dirty="0"/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0" y="1328680"/>
            <a:ext cx="12192001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MOOE</a:t>
            </a:r>
            <a:endParaRPr lang="en-PH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25A0-F6E8-4D23-927A-17CEF520525F}" type="slidenum">
              <a:rPr lang="en-PH" smtClean="0"/>
              <a:pPr/>
              <a:t>9</a:t>
            </a:fld>
            <a:endParaRPr lang="en-PH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1873" y="157886"/>
            <a:ext cx="11429999" cy="887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PH" sz="6000" b="1" dirty="0" smtClean="0">
                <a:latin typeface="+mn-lt"/>
              </a:rPr>
              <a:t>New item: FY 2021 Tier 2</a:t>
            </a:r>
            <a:endParaRPr lang="en-PH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2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894</Words>
  <Application>Microsoft Office PowerPoint</Application>
  <PresentationFormat>Widescreen</PresentationFormat>
  <Paragraphs>176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Unicode MS</vt:lpstr>
      <vt:lpstr>Arial</vt:lpstr>
      <vt:lpstr>Arial Black</vt:lpstr>
      <vt:lpstr>Arial Rounded MT Bold</vt:lpstr>
      <vt:lpstr>Calibri</vt:lpstr>
      <vt:lpstr>Calibri Light</vt:lpstr>
      <vt:lpstr>Elephant</vt:lpstr>
      <vt:lpstr>Office Theme</vt:lpstr>
      <vt:lpstr>Salient Features of the  FY 2021 National Budget Call</vt:lpstr>
      <vt:lpstr>PowerPoint Presentation</vt:lpstr>
      <vt:lpstr>PowerPoint Presentation</vt:lpstr>
      <vt:lpstr>Definition</vt:lpstr>
      <vt:lpstr>PowerPoint Presentation</vt:lpstr>
      <vt:lpstr>PowerPoint Presentation</vt:lpstr>
      <vt:lpstr>FY 2021 Tier 2</vt:lpstr>
      <vt:lpstr>PowerPoint Presentation</vt:lpstr>
      <vt:lpstr>PowerPoint Presentation</vt:lpstr>
      <vt:lpstr>Revised item: FY 2021 Tier 2</vt:lpstr>
      <vt:lpstr>Revised item: FY 2021 Tier 2</vt:lpstr>
      <vt:lpstr>Revised item: FY 2021 Tier 2</vt:lpstr>
      <vt:lpstr>PowerPoint Presentation</vt:lpstr>
      <vt:lpstr>Policy Guidelines – Tier 1 inclusions</vt:lpstr>
      <vt:lpstr>FY 2022 FEs</vt:lpstr>
      <vt:lpstr>FY 2022 and FY 2023 Tier 1</vt:lpstr>
      <vt:lpstr>PowerPoint Presentation</vt:lpstr>
      <vt:lpstr>Revised item: FY 2022 and 2023 Tier 1</vt:lpstr>
      <vt:lpstr>Revised item: FY 2022 and 2023 Tier 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Sofia T. Tejerero</dc:creator>
  <cp:lastModifiedBy>Celso M. De Lara</cp:lastModifiedBy>
  <cp:revision>541</cp:revision>
  <cp:lastPrinted>2019-12-11T02:08:18Z</cp:lastPrinted>
  <dcterms:created xsi:type="dcterms:W3CDTF">2019-12-03T03:23:29Z</dcterms:created>
  <dcterms:modified xsi:type="dcterms:W3CDTF">2020-01-16T00:59:33Z</dcterms:modified>
</cp:coreProperties>
</file>