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  <p:sldMasterId id="214748365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74" r:id="rId4"/>
    <p:sldId id="257" r:id="rId5"/>
    <p:sldId id="259" r:id="rId6"/>
    <p:sldId id="280" r:id="rId7"/>
    <p:sldId id="260" r:id="rId8"/>
    <p:sldId id="261" r:id="rId9"/>
    <p:sldId id="282" r:id="rId10"/>
    <p:sldId id="279" r:id="rId11"/>
    <p:sldId id="263" r:id="rId12"/>
    <p:sldId id="275" r:id="rId13"/>
    <p:sldId id="276" r:id="rId14"/>
    <p:sldId id="277" r:id="rId15"/>
    <p:sldId id="265" r:id="rId16"/>
    <p:sldId id="266" r:id="rId17"/>
    <p:sldId id="267" r:id="rId18"/>
    <p:sldId id="268" r:id="rId19"/>
    <p:sldId id="278" r:id="rId20"/>
    <p:sldId id="269" r:id="rId21"/>
    <p:sldId id="270" r:id="rId22"/>
    <p:sldId id="272" r:id="rId23"/>
    <p:sldId id="273" r:id="rId24"/>
    <p:sldId id="271" r:id="rId25"/>
  </p:sldIdLst>
  <p:sldSz cx="9144000" cy="5143500" type="screen16x9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000000"/>
          </p15:clr>
        </p15:guide>
        <p15:guide id="2" pos="2880" userDrawn="1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46C33E-CD3A-4826-B3EF-266CC5A33A28}">
  <a:tblStyle styleId="{0E46C33E-CD3A-4826-B3EF-266CC5A33A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70771" autoAdjust="0"/>
  </p:normalViewPr>
  <p:slideViewPr>
    <p:cSldViewPr snapToGrid="0">
      <p:cViewPr varScale="1">
        <p:scale>
          <a:sx n="85" d="100"/>
          <a:sy n="85" d="100"/>
        </p:scale>
        <p:origin x="143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2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112" cy="498169"/>
          </a:xfrm>
          <a:prstGeom prst="rect">
            <a:avLst/>
          </a:prstGeom>
        </p:spPr>
        <p:txBody>
          <a:bodyPr vert="horz" lIns="92802" tIns="46401" rIns="92802" bIns="464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463" y="1"/>
            <a:ext cx="2950112" cy="498169"/>
          </a:xfrm>
          <a:prstGeom prst="rect">
            <a:avLst/>
          </a:prstGeom>
        </p:spPr>
        <p:txBody>
          <a:bodyPr vert="horz" lIns="92802" tIns="46401" rIns="92802" bIns="46401" rtlCol="0"/>
          <a:lstStyle>
            <a:lvl1pPr algn="r">
              <a:defRPr sz="1200"/>
            </a:lvl1pPr>
          </a:lstStyle>
          <a:p>
            <a:fld id="{EA832EAA-15F8-493C-885C-57030D51D47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1170"/>
            <a:ext cx="2950112" cy="498169"/>
          </a:xfrm>
          <a:prstGeom prst="rect">
            <a:avLst/>
          </a:prstGeom>
        </p:spPr>
        <p:txBody>
          <a:bodyPr vert="horz" lIns="92802" tIns="46401" rIns="92802" bIns="464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463" y="9441170"/>
            <a:ext cx="2950112" cy="498169"/>
          </a:xfrm>
          <a:prstGeom prst="rect">
            <a:avLst/>
          </a:prstGeom>
        </p:spPr>
        <p:txBody>
          <a:bodyPr vert="horz" lIns="92802" tIns="46401" rIns="92802" bIns="46401" rtlCol="0" anchor="b"/>
          <a:lstStyle>
            <a:lvl1pPr algn="r">
              <a:defRPr sz="1200"/>
            </a:lvl1pPr>
          </a:lstStyle>
          <a:p>
            <a:fld id="{4A135450-71F6-4561-8377-C6A640B18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53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1039" y="4721228"/>
            <a:ext cx="5445125" cy="447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66" tIns="91366" rIns="91366" bIns="91366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00474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20982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ca85e1321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3870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ca85e1321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36060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ca85e132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37638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ca85e132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3876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ca85e132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27749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ca85e1321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5582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ca85e1321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734949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ca85e1321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1829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ca85e1321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4751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ca8b91e9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043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2233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ca8b91e9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072386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ca8b91e9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40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ca8b91e9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0436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ca85e1321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3780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5692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ca85e132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1192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ca85e132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27812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ca85e132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17915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ca85e132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66978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ca85e132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65389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ca85e132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3754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74650"/>
            <a:ext cx="914400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 descr="C:\Users\blagunay\Desktop\Untitled-9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514350" y="466725"/>
            <a:ext cx="10172700" cy="7635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311151" y="444502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311151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472488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374650"/>
            <a:ext cx="914400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 descr="C:\Users\blagunay\Desktop\Untitled-9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514350" y="466725"/>
            <a:ext cx="10172700" cy="76358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151" y="444500"/>
            <a:ext cx="8521800" cy="5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311151" y="1152525"/>
            <a:ext cx="8521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 descr="C:\Users\blagunay\Desktop\Untitled-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2"/>
            <a:ext cx="9144000" cy="1223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C:\Users\blagunay\Desktop\Mr. Yoso\Pics\Downloaded Pics\Logos\DBM_LOGO - 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60814" y="106363"/>
            <a:ext cx="1503364" cy="150336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/>
          <p:nvPr/>
        </p:nvSpPr>
        <p:spPr>
          <a:xfrm>
            <a:off x="1143000" y="1720129"/>
            <a:ext cx="6858000" cy="8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n-US" sz="1000" b="1" i="1" dirty="0">
              <a:solidFill>
                <a:srgbClr val="002060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n-US" sz="2700" b="1" i="1" dirty="0">
                <a:solidFill>
                  <a:srgbClr val="002060"/>
                </a:solidFill>
              </a:rPr>
              <a:t>Guidelines </a:t>
            </a:r>
            <a:r>
              <a:rPr lang="en-US" sz="2700" b="1" i="1" dirty="0" smtClean="0">
                <a:solidFill>
                  <a:srgbClr val="002060"/>
                </a:solidFill>
              </a:rPr>
              <a:t>on </a:t>
            </a:r>
            <a:r>
              <a:rPr lang="en-US" sz="2700" b="1" i="1" dirty="0">
                <a:solidFill>
                  <a:srgbClr val="002060"/>
                </a:solidFill>
              </a:rPr>
              <a:t>the Formulation of </a:t>
            </a:r>
            <a:r>
              <a:rPr lang="en-US" sz="2700" b="1" i="1" dirty="0" smtClean="0">
                <a:solidFill>
                  <a:srgbClr val="002060"/>
                </a:solidFill>
              </a:rPr>
              <a:t>the    FY 2021 Tier </a:t>
            </a:r>
            <a:r>
              <a:rPr lang="en-US" sz="2700" b="1" i="1" dirty="0">
                <a:solidFill>
                  <a:srgbClr val="002060"/>
                </a:solidFill>
              </a:rPr>
              <a:t>1 and Tier 2  Personnel Services (PS) Levels</a:t>
            </a:r>
            <a:endParaRPr sz="2700" b="1" i="1" dirty="0">
              <a:solidFill>
                <a:srgbClr val="002060"/>
              </a:solidFill>
            </a:endParaRPr>
          </a:p>
        </p:txBody>
      </p:sp>
      <p:sp>
        <p:nvSpPr>
          <p:cNvPr id="32" name="Google Shape;32;p5"/>
          <p:cNvSpPr txBox="1"/>
          <p:nvPr/>
        </p:nvSpPr>
        <p:spPr>
          <a:xfrm>
            <a:off x="0" y="4114876"/>
            <a:ext cx="9144000" cy="7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algn="ctr">
              <a:spcBef>
                <a:spcPts val="360"/>
              </a:spcBef>
              <a:buClr>
                <a:srgbClr val="002060"/>
              </a:buClr>
              <a:buSzPts val="1800"/>
            </a:pPr>
            <a:r>
              <a:rPr lang="en-US" b="1" dirty="0">
                <a:solidFill>
                  <a:srgbClr val="002060"/>
                </a:solidFill>
              </a:rPr>
              <a:t>Director Gerald R. </a:t>
            </a:r>
            <a:r>
              <a:rPr lang="en-US" b="1" dirty="0" err="1" smtClean="0">
                <a:solidFill>
                  <a:srgbClr val="002060"/>
                </a:solidFill>
              </a:rPr>
              <a:t>Janda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spcBef>
                <a:spcPts val="360"/>
              </a:spcBef>
              <a:buClr>
                <a:srgbClr val="002060"/>
              </a:buClr>
              <a:buSzPts val="1800"/>
            </a:pPr>
            <a:r>
              <a:rPr lang="en-US" b="1" dirty="0" smtClean="0">
                <a:solidFill>
                  <a:srgbClr val="002060"/>
                </a:solidFill>
              </a:rPr>
              <a:t>Department of Budget and Management</a:t>
            </a:r>
            <a:endParaRPr b="1" dirty="0">
              <a:solidFill>
                <a:srgbClr val="002060"/>
              </a:solidFill>
            </a:endParaRPr>
          </a:p>
          <a:p>
            <a:pPr algn="ctr">
              <a:spcBef>
                <a:spcPts val="240"/>
              </a:spcBef>
              <a:buClr>
                <a:srgbClr val="002060"/>
              </a:buClr>
              <a:buSzPts val="1200"/>
            </a:pPr>
            <a:r>
              <a:rPr lang="en-US" sz="1200" b="1" dirty="0">
                <a:solidFill>
                  <a:srgbClr val="002060"/>
                </a:solidFill>
              </a:rPr>
              <a:t>Organization, Position Classification and Compensation Bureau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2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2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87" name="Google Shape;87;p12"/>
          <p:cNvSpPr txBox="1"/>
          <p:nvPr/>
        </p:nvSpPr>
        <p:spPr>
          <a:xfrm>
            <a:off x="88900" y="974725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3.  Pension and Gratuity Fund (PGF)</a:t>
            </a:r>
            <a:endParaRPr sz="2800" dirty="0">
              <a:solidFill>
                <a:srgbClr val="002060"/>
              </a:solidFill>
            </a:endParaRPr>
          </a:p>
          <a:p>
            <a:pPr marL="914377" lvl="1" indent="-380990" algn="just">
              <a:lnSpc>
                <a:spcPct val="115000"/>
              </a:lnSpc>
              <a:buClr>
                <a:srgbClr val="002060"/>
              </a:buClr>
              <a:buSzPts val="2400"/>
              <a:buChar char="○"/>
            </a:pPr>
            <a:endParaRPr lang="en-US" sz="1800" dirty="0">
              <a:solidFill>
                <a:srgbClr val="002060"/>
              </a:solidFill>
            </a:endParaRPr>
          </a:p>
          <a:p>
            <a:pPr marL="914377" lvl="1" indent="-380990" algn="just">
              <a:lnSpc>
                <a:spcPct val="115000"/>
              </a:lnSpc>
              <a:buClr>
                <a:srgbClr val="002060"/>
              </a:buClr>
              <a:buSzPts val="2400"/>
              <a:buChar char="○"/>
            </a:pPr>
            <a:r>
              <a:rPr lang="en-US" sz="3000" b="1" dirty="0">
                <a:solidFill>
                  <a:srgbClr val="002060"/>
                </a:solidFill>
              </a:rPr>
              <a:t>Pension payments </a:t>
            </a:r>
            <a:r>
              <a:rPr lang="en-US" sz="3000" dirty="0">
                <a:solidFill>
                  <a:srgbClr val="002060"/>
                </a:solidFill>
              </a:rPr>
              <a:t>for existing retirees for MUP</a:t>
            </a:r>
            <a:r>
              <a:rPr lang="en-US" sz="3000" dirty="0" smtClean="0">
                <a:solidFill>
                  <a:srgbClr val="002060"/>
                </a:solidFill>
              </a:rPr>
              <a:t>, and agencies covered by special laws (i.e. OSG</a:t>
            </a:r>
            <a:r>
              <a:rPr lang="en-US" sz="3000" dirty="0">
                <a:solidFill>
                  <a:srgbClr val="002060"/>
                </a:solidFill>
              </a:rPr>
              <a:t>, OGCC, </a:t>
            </a:r>
            <a:r>
              <a:rPr lang="en-US" sz="3000" dirty="0" smtClean="0">
                <a:solidFill>
                  <a:srgbClr val="002060"/>
                </a:solidFill>
              </a:rPr>
              <a:t>PRC</a:t>
            </a:r>
            <a:r>
              <a:rPr lang="en-US" sz="3000" dirty="0">
                <a:solidFill>
                  <a:srgbClr val="002060"/>
                </a:solidFill>
              </a:rPr>
              <a:t>, </a:t>
            </a:r>
            <a:r>
              <a:rPr lang="en-US" sz="3000" dirty="0" smtClean="0">
                <a:solidFill>
                  <a:srgbClr val="002060"/>
                </a:solidFill>
              </a:rPr>
              <a:t>LRA, NAPROS, PAO</a:t>
            </a:r>
            <a:r>
              <a:rPr lang="en-US" sz="3000" dirty="0">
                <a:solidFill>
                  <a:srgbClr val="002060"/>
                </a:solidFill>
              </a:rPr>
              <a:t>, NLRC, </a:t>
            </a:r>
            <a:r>
              <a:rPr lang="en-US" sz="3000" dirty="0" smtClean="0">
                <a:solidFill>
                  <a:srgbClr val="002060"/>
                </a:solidFill>
              </a:rPr>
              <a:t>and ERC</a:t>
            </a:r>
            <a:endParaRPr sz="3000" dirty="0">
              <a:solidFill>
                <a:srgbClr val="002060"/>
              </a:solidFill>
            </a:endParaRPr>
          </a:p>
          <a:p>
            <a:pPr marL="914377">
              <a:spcBef>
                <a:spcPts val="600"/>
              </a:spcBef>
            </a:pP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88" name="Google Shape;88;p12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2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2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87" name="Google Shape;87;p12"/>
          <p:cNvSpPr txBox="1"/>
          <p:nvPr/>
        </p:nvSpPr>
        <p:spPr>
          <a:xfrm>
            <a:off x="53975" y="974725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3. </a:t>
            </a:r>
            <a:r>
              <a:rPr lang="en-US" sz="2800" b="1" i="1" dirty="0" smtClean="0">
                <a:solidFill>
                  <a:srgbClr val="002060"/>
                </a:solidFill>
              </a:rPr>
              <a:t>PGF</a:t>
            </a:r>
            <a:endParaRPr lang="en-US" sz="2800" dirty="0">
              <a:solidFill>
                <a:srgbClr val="002060"/>
              </a:solidFill>
            </a:endParaRPr>
          </a:p>
          <a:p>
            <a:pPr marL="76198">
              <a:buClr>
                <a:srgbClr val="002060"/>
              </a:buClr>
              <a:buSzPts val="2400"/>
            </a:pPr>
            <a:r>
              <a:rPr lang="en-US" sz="1800" i="1" u="sng" dirty="0">
                <a:solidFill>
                  <a:srgbClr val="002060"/>
                </a:solidFill>
              </a:rPr>
              <a:t>May be transferred to Agency Budget during Tier 2 deliberation:</a:t>
            </a:r>
          </a:p>
          <a:p>
            <a:pPr marL="914377" lvl="1" indent="-380990" algn="just">
              <a:lnSpc>
                <a:spcPct val="115000"/>
              </a:lnSpc>
              <a:buClr>
                <a:srgbClr val="002060"/>
              </a:buClr>
              <a:buSzPts val="2400"/>
              <a:buChar char="○"/>
            </a:pPr>
            <a:r>
              <a:rPr lang="en-US" sz="2600" b="1" dirty="0" smtClean="0">
                <a:solidFill>
                  <a:srgbClr val="002060"/>
                </a:solidFill>
              </a:rPr>
              <a:t>Terminal leave (TL) </a:t>
            </a:r>
            <a:r>
              <a:rPr lang="en-US" sz="2600" dirty="0" smtClean="0">
                <a:solidFill>
                  <a:srgbClr val="002060"/>
                </a:solidFill>
              </a:rPr>
              <a:t>benefits of compulsory retirees, subject to submission of BP 205</a:t>
            </a:r>
          </a:p>
          <a:p>
            <a:pPr marL="914377" lvl="1" indent="-380990" algn="just">
              <a:lnSpc>
                <a:spcPct val="115000"/>
              </a:lnSpc>
              <a:buClr>
                <a:srgbClr val="002060"/>
              </a:buClr>
              <a:buSzPts val="2400"/>
              <a:buChar char="○"/>
            </a:pPr>
            <a:r>
              <a:rPr lang="en-US" sz="2600" b="1" dirty="0" smtClean="0">
                <a:solidFill>
                  <a:srgbClr val="002060"/>
                </a:solidFill>
              </a:rPr>
              <a:t>TL </a:t>
            </a:r>
            <a:r>
              <a:rPr lang="en-US" sz="2600" dirty="0" smtClean="0">
                <a:solidFill>
                  <a:srgbClr val="002060"/>
                </a:solidFill>
              </a:rPr>
              <a:t>and</a:t>
            </a:r>
            <a:r>
              <a:rPr lang="en-US" sz="2600" b="1" dirty="0" smtClean="0">
                <a:solidFill>
                  <a:srgbClr val="002060"/>
                </a:solidFill>
              </a:rPr>
              <a:t> Retirement Gratuity (RG)</a:t>
            </a:r>
            <a:r>
              <a:rPr lang="en-US" sz="2600" dirty="0" smtClean="0">
                <a:solidFill>
                  <a:srgbClr val="002060"/>
                </a:solidFill>
              </a:rPr>
              <a:t> of MUPs and compulsory retirees of other agencies covered by special laws; </a:t>
            </a:r>
            <a:r>
              <a:rPr lang="en-US" sz="2600" b="1" dirty="0" smtClean="0">
                <a:solidFill>
                  <a:srgbClr val="002060"/>
                </a:solidFill>
              </a:rPr>
              <a:t>Pension </a:t>
            </a:r>
            <a:r>
              <a:rPr lang="en-US" sz="2600" b="1" dirty="0">
                <a:solidFill>
                  <a:srgbClr val="002060"/>
                </a:solidFill>
              </a:rPr>
              <a:t>payments </a:t>
            </a:r>
            <a:r>
              <a:rPr lang="en-US" sz="2600" dirty="0">
                <a:solidFill>
                  <a:srgbClr val="002060"/>
                </a:solidFill>
              </a:rPr>
              <a:t>for existing </a:t>
            </a:r>
            <a:r>
              <a:rPr lang="en-US" sz="2600" b="1" dirty="0">
                <a:solidFill>
                  <a:srgbClr val="002060"/>
                </a:solidFill>
              </a:rPr>
              <a:t>retirees</a:t>
            </a:r>
            <a:r>
              <a:rPr lang="en-US" sz="2600" dirty="0">
                <a:solidFill>
                  <a:srgbClr val="002060"/>
                </a:solidFill>
              </a:rPr>
              <a:t> under CFAG, </a:t>
            </a:r>
            <a:r>
              <a:rPr lang="en-US" sz="2600" dirty="0" err="1">
                <a:solidFill>
                  <a:srgbClr val="002060"/>
                </a:solidFill>
              </a:rPr>
              <a:t>i.e</a:t>
            </a:r>
            <a:r>
              <a:rPr lang="en-US" sz="2600" dirty="0">
                <a:solidFill>
                  <a:srgbClr val="002060"/>
                </a:solidFill>
              </a:rPr>
              <a:t>, Judiciary and Office of the Ombudsman</a:t>
            </a:r>
          </a:p>
          <a:p>
            <a:pPr marL="914377" lvl="1" indent="-380990" algn="just">
              <a:lnSpc>
                <a:spcPct val="115000"/>
              </a:lnSpc>
              <a:buClr>
                <a:srgbClr val="002060"/>
              </a:buClr>
              <a:buSzPts val="2400"/>
              <a:buChar char="○"/>
            </a:pPr>
            <a:endParaRPr sz="3000" dirty="0" smtClean="0">
              <a:solidFill>
                <a:srgbClr val="002060"/>
              </a:solidFill>
            </a:endParaRPr>
          </a:p>
        </p:txBody>
      </p:sp>
      <p:sp>
        <p:nvSpPr>
          <p:cNvPr id="88" name="Google Shape;88;p12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43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4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2 Composition : PS</a:t>
            </a: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1</a:t>
            </a:r>
            <a:r>
              <a:rPr lang="en-US" sz="2800" b="1" i="1" dirty="0" smtClean="0">
                <a:solidFill>
                  <a:srgbClr val="002060"/>
                </a:solidFill>
              </a:rPr>
              <a:t>. </a:t>
            </a:r>
            <a:r>
              <a:rPr lang="en-US" sz="2800" b="1" i="1" dirty="0">
                <a:solidFill>
                  <a:srgbClr val="002060"/>
                </a:solidFill>
              </a:rPr>
              <a:t>Agency-Specific </a:t>
            </a:r>
            <a:r>
              <a:rPr lang="en-US" sz="2800" b="1" i="1" dirty="0" smtClean="0">
                <a:solidFill>
                  <a:srgbClr val="002060"/>
                </a:solidFill>
              </a:rPr>
              <a:t>Budgets</a:t>
            </a:r>
            <a:endParaRPr lang="en-US" sz="1800" dirty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r>
              <a:rPr lang="en-US" sz="2800" dirty="0" smtClean="0">
                <a:solidFill>
                  <a:srgbClr val="002060"/>
                </a:solidFill>
              </a:rPr>
              <a:t>Adjustment in PS due to budget policy decision such as:</a:t>
            </a:r>
          </a:p>
          <a:p>
            <a:pPr marL="688975" lvl="6" indent="-225425" algn="just">
              <a:buClr>
                <a:srgbClr val="002060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</a:rPr>
              <a:t>	Implementation of a new program or activity</a:t>
            </a:r>
          </a:p>
          <a:p>
            <a:pPr marL="914400" lvl="6" indent="-450850" algn="just">
              <a:buClr>
                <a:srgbClr val="002060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</a:rPr>
              <a:t>Abolition  or expansion of PAP</a:t>
            </a:r>
          </a:p>
          <a:p>
            <a:pPr marL="914400" lvl="6" indent="-450850" algn="just">
              <a:buClr>
                <a:srgbClr val="002060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</a:rPr>
              <a:t>Major change in the organizational structure of an agency </a:t>
            </a:r>
          </a:p>
          <a:p>
            <a:pPr marL="914400" lvl="6" indent="-450850" algn="just">
              <a:buClr>
                <a:srgbClr val="002060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</a:rPr>
              <a:t>Transfer of functions between agencies</a:t>
            </a:r>
            <a:endParaRPr sz="2800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0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4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2 Composition : PS</a:t>
            </a: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1</a:t>
            </a:r>
            <a:r>
              <a:rPr lang="en-US" sz="2800" b="1" i="1" dirty="0" smtClean="0">
                <a:solidFill>
                  <a:srgbClr val="002060"/>
                </a:solidFill>
              </a:rPr>
              <a:t>. </a:t>
            </a:r>
            <a:r>
              <a:rPr lang="en-US" sz="2800" b="1" i="1" dirty="0">
                <a:solidFill>
                  <a:srgbClr val="002060"/>
                </a:solidFill>
              </a:rPr>
              <a:t>Agency-Specific </a:t>
            </a:r>
            <a:r>
              <a:rPr lang="en-US" sz="2800" b="1" i="1" dirty="0" smtClean="0">
                <a:solidFill>
                  <a:srgbClr val="002060"/>
                </a:solidFill>
              </a:rPr>
              <a:t>Budgets: (cont’d)</a:t>
            </a:r>
            <a:endParaRPr lang="en-US" sz="1800" dirty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r>
              <a:rPr lang="en-US" sz="2800" dirty="0" smtClean="0">
                <a:solidFill>
                  <a:srgbClr val="002060"/>
                </a:solidFill>
              </a:rPr>
              <a:t>Additional casual and contractual positions for duly </a:t>
            </a:r>
            <a:r>
              <a:rPr lang="en-US" sz="2800" b="1" dirty="0" smtClean="0">
                <a:solidFill>
                  <a:srgbClr val="002060"/>
                </a:solidFill>
              </a:rPr>
              <a:t>established and functioning ad-hoc bodies     co-existent with the operations of the particular      ad-hoc bodies</a:t>
            </a:r>
            <a:endParaRPr sz="2800" b="1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39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4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2 Composition : PS</a:t>
            </a:r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</a:rPr>
              <a:t>.  </a:t>
            </a:r>
            <a:r>
              <a:rPr lang="en-US" sz="2800" b="1" i="1" dirty="0">
                <a:solidFill>
                  <a:srgbClr val="002060"/>
                </a:solidFill>
              </a:rPr>
              <a:t>MPBF</a:t>
            </a:r>
            <a:endParaRPr sz="2800" dirty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endParaRPr lang="en-US" sz="1800" dirty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r>
              <a:rPr lang="en-US" sz="2800" b="1" i="1" dirty="0">
                <a:solidFill>
                  <a:srgbClr val="002060"/>
                </a:solidFill>
              </a:rPr>
              <a:t>100% of the PS cost </a:t>
            </a:r>
            <a:r>
              <a:rPr lang="en-US" sz="2800" dirty="0">
                <a:solidFill>
                  <a:srgbClr val="002060"/>
                </a:solidFill>
              </a:rPr>
              <a:t>of new positions and staffing modifications approved </a:t>
            </a:r>
            <a:r>
              <a:rPr lang="en-US" sz="2800" dirty="0" smtClean="0">
                <a:solidFill>
                  <a:srgbClr val="002060"/>
                </a:solidFill>
              </a:rPr>
              <a:t>by the DBM </a:t>
            </a:r>
            <a:r>
              <a:rPr lang="en-US" sz="2800" dirty="0">
                <a:solidFill>
                  <a:srgbClr val="002060"/>
                </a:solidFill>
              </a:rPr>
              <a:t>after December 31, </a:t>
            </a:r>
            <a:r>
              <a:rPr lang="en-US" sz="2800" dirty="0" smtClean="0">
                <a:solidFill>
                  <a:srgbClr val="002060"/>
                </a:solidFill>
              </a:rPr>
              <a:t>2019 </a:t>
            </a:r>
            <a:r>
              <a:rPr lang="en-US" sz="2800" dirty="0">
                <a:solidFill>
                  <a:srgbClr val="002060"/>
                </a:solidFill>
              </a:rPr>
              <a:t>(i.e., January to </a:t>
            </a:r>
            <a:r>
              <a:rPr lang="en-US" sz="2800" dirty="0" smtClean="0">
                <a:solidFill>
                  <a:srgbClr val="002060"/>
                </a:solidFill>
              </a:rPr>
              <a:t>May 2020)</a:t>
            </a:r>
            <a:endParaRPr sz="2800" dirty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r>
              <a:rPr lang="en-US" sz="2800" b="1" i="1" dirty="0">
                <a:solidFill>
                  <a:srgbClr val="002060"/>
                </a:solidFill>
              </a:rPr>
              <a:t>75% of the PS cost </a:t>
            </a:r>
            <a:r>
              <a:rPr lang="en-US" sz="2800" dirty="0">
                <a:solidFill>
                  <a:srgbClr val="002060"/>
                </a:solidFill>
              </a:rPr>
              <a:t>of positions proposed for creation and staffing modifications with legal basis, established standards, or with </a:t>
            </a:r>
            <a:r>
              <a:rPr lang="en-US" sz="2800" dirty="0" smtClean="0">
                <a:solidFill>
                  <a:srgbClr val="002060"/>
                </a:solidFill>
              </a:rPr>
              <a:t>technical evaluation </a:t>
            </a:r>
            <a:r>
              <a:rPr lang="en-US" sz="2800" dirty="0">
                <a:solidFill>
                  <a:srgbClr val="002060"/>
                </a:solidFill>
              </a:rPr>
              <a:t>based on </a:t>
            </a:r>
            <a:r>
              <a:rPr lang="en-US" sz="2800" b="1" i="1" dirty="0">
                <a:solidFill>
                  <a:srgbClr val="002060"/>
                </a:solidFill>
              </a:rPr>
              <a:t>complete agency submission of documentary requirements</a:t>
            </a:r>
            <a:endParaRPr sz="2800" b="1" i="1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5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2 Composition : PS</a:t>
            </a:r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</a:rPr>
              <a:t>.  MPBF (cont’d)</a:t>
            </a:r>
          </a:p>
          <a:p>
            <a:pPr>
              <a:buClr>
                <a:srgbClr val="002060"/>
              </a:buClr>
              <a:buSzPts val="2900"/>
            </a:pPr>
            <a:endParaRPr sz="1900" dirty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r>
              <a:rPr lang="en-US" sz="2800" b="1" i="1" dirty="0">
                <a:solidFill>
                  <a:srgbClr val="002060"/>
                </a:solidFill>
              </a:rPr>
              <a:t>Step Increment Due to Meritorious Performance </a:t>
            </a:r>
            <a:r>
              <a:rPr lang="en-US" sz="2800" dirty="0">
                <a:solidFill>
                  <a:srgbClr val="002060"/>
                </a:solidFill>
              </a:rPr>
              <a:t>per CSC-DBM Joint Circular No. 2012-1</a:t>
            </a:r>
            <a:endParaRPr sz="2800" dirty="0">
              <a:solidFill>
                <a:srgbClr val="002060"/>
              </a:solidFill>
            </a:endParaRPr>
          </a:p>
          <a:p>
            <a:pPr marL="457189" indent="-406390" algn="just">
              <a:buClr>
                <a:srgbClr val="002060"/>
              </a:buClr>
              <a:buSzPts val="2800"/>
              <a:buChar char="●"/>
            </a:pPr>
            <a:r>
              <a:rPr lang="en-US" sz="2800" b="1" i="1" dirty="0">
                <a:solidFill>
                  <a:srgbClr val="002060"/>
                </a:solidFill>
              </a:rPr>
              <a:t>Proposed overtime </a:t>
            </a:r>
            <a:r>
              <a:rPr lang="en-US" sz="2800" b="1" i="1" dirty="0" smtClean="0">
                <a:solidFill>
                  <a:srgbClr val="002060"/>
                </a:solidFill>
              </a:rPr>
              <a:t>pay requirements </a:t>
            </a:r>
            <a:r>
              <a:rPr lang="en-US" sz="2800" dirty="0">
                <a:solidFill>
                  <a:srgbClr val="002060"/>
                </a:solidFill>
              </a:rPr>
              <a:t>per </a:t>
            </a:r>
            <a:r>
              <a:rPr lang="en-US" sz="2800" dirty="0" smtClean="0">
                <a:solidFill>
                  <a:srgbClr val="002060"/>
                </a:solidFill>
              </a:rPr>
              <a:t>    CSC-DBM </a:t>
            </a:r>
            <a:r>
              <a:rPr lang="en-US" sz="2800" dirty="0">
                <a:solidFill>
                  <a:srgbClr val="002060"/>
                </a:solidFill>
              </a:rPr>
              <a:t>JC No. 2015-2</a:t>
            </a:r>
            <a:endParaRPr sz="2800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6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2 Composition : PS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</a:rPr>
              <a:t>.  PGF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514338" indent="-514338">
              <a:buClr>
                <a:srgbClr val="002060"/>
              </a:buClr>
              <a:buSzPts val="2900"/>
              <a:buFont typeface="Arial"/>
              <a:buAutoNum type="arabicPeriod" startAt="3"/>
            </a:pPr>
            <a:endParaRPr sz="1800" dirty="0">
              <a:solidFill>
                <a:srgbClr val="002060"/>
              </a:solidFill>
            </a:endParaRPr>
          </a:p>
          <a:p>
            <a:pPr marL="457189" indent="-406390" algn="just">
              <a:lnSpc>
                <a:spcPct val="115000"/>
              </a:lnSpc>
              <a:buClr>
                <a:srgbClr val="002060"/>
              </a:buClr>
              <a:buSzPts val="2800"/>
              <a:buChar char="●"/>
            </a:pPr>
            <a:r>
              <a:rPr lang="en-US" sz="2700" b="1" i="1" dirty="0">
                <a:solidFill>
                  <a:srgbClr val="002060"/>
                </a:solidFill>
              </a:rPr>
              <a:t>TL and RG </a:t>
            </a:r>
            <a:r>
              <a:rPr lang="en-US" sz="2700" dirty="0">
                <a:solidFill>
                  <a:srgbClr val="002060"/>
                </a:solidFill>
              </a:rPr>
              <a:t>for optional </a:t>
            </a:r>
            <a:r>
              <a:rPr lang="en-US" sz="2700" dirty="0" smtClean="0">
                <a:solidFill>
                  <a:srgbClr val="002060"/>
                </a:solidFill>
              </a:rPr>
              <a:t>retirees</a:t>
            </a:r>
            <a:endParaRPr lang="en-US" sz="2700" dirty="0">
              <a:solidFill>
                <a:srgbClr val="002060"/>
              </a:solidFill>
            </a:endParaRPr>
          </a:p>
          <a:p>
            <a:pPr marL="457189" indent="-406390" algn="just">
              <a:lnSpc>
                <a:spcPct val="115000"/>
              </a:lnSpc>
              <a:buClr>
                <a:srgbClr val="002060"/>
              </a:buClr>
              <a:buSzPts val="2800"/>
              <a:buChar char="●"/>
            </a:pPr>
            <a:r>
              <a:rPr lang="en-US" sz="2700" b="1" i="1" dirty="0" smtClean="0">
                <a:solidFill>
                  <a:srgbClr val="002060"/>
                </a:solidFill>
              </a:rPr>
              <a:t>Pension </a:t>
            </a:r>
            <a:r>
              <a:rPr lang="en-US" sz="2700" b="1" i="1" dirty="0">
                <a:solidFill>
                  <a:srgbClr val="002060"/>
                </a:solidFill>
              </a:rPr>
              <a:t>payments </a:t>
            </a:r>
            <a:r>
              <a:rPr lang="en-US" sz="2700" dirty="0">
                <a:solidFill>
                  <a:srgbClr val="002060"/>
                </a:solidFill>
              </a:rPr>
              <a:t>for </a:t>
            </a:r>
            <a:r>
              <a:rPr lang="en-US" sz="2700" b="1" i="1" dirty="0">
                <a:solidFill>
                  <a:srgbClr val="002060"/>
                </a:solidFill>
              </a:rPr>
              <a:t>new </a:t>
            </a:r>
            <a:r>
              <a:rPr lang="en-US" sz="2700" dirty="0">
                <a:solidFill>
                  <a:srgbClr val="002060"/>
                </a:solidFill>
              </a:rPr>
              <a:t>retirees for </a:t>
            </a:r>
            <a:r>
              <a:rPr lang="en-US" sz="3000" dirty="0">
                <a:solidFill>
                  <a:srgbClr val="002060"/>
                </a:solidFill>
              </a:rPr>
              <a:t>MUP</a:t>
            </a:r>
            <a:r>
              <a:rPr lang="en-US" sz="3000" dirty="0" smtClean="0">
                <a:solidFill>
                  <a:srgbClr val="002060"/>
                </a:solidFill>
              </a:rPr>
              <a:t>, and agencies covered by special laws, i.e., OSG</a:t>
            </a:r>
            <a:r>
              <a:rPr lang="en-US" sz="3000" dirty="0">
                <a:solidFill>
                  <a:srgbClr val="002060"/>
                </a:solidFill>
              </a:rPr>
              <a:t>, OGCC, NLRC, PRC, ERC, LRA, </a:t>
            </a:r>
            <a:r>
              <a:rPr lang="en-US" sz="3000" dirty="0" smtClean="0">
                <a:solidFill>
                  <a:srgbClr val="002060"/>
                </a:solidFill>
              </a:rPr>
              <a:t>NAPROS, and PAO </a:t>
            </a:r>
          </a:p>
          <a:p>
            <a:pPr marL="457189" indent="-406390" algn="just">
              <a:lnSpc>
                <a:spcPct val="115000"/>
              </a:lnSpc>
              <a:buClr>
                <a:srgbClr val="002060"/>
              </a:buClr>
              <a:buSzPts val="2800"/>
              <a:buChar char="●"/>
            </a:pPr>
            <a:r>
              <a:rPr lang="en-US" sz="2700" b="1" i="1" dirty="0" smtClean="0">
                <a:solidFill>
                  <a:srgbClr val="002060"/>
                </a:solidFill>
              </a:rPr>
              <a:t>Monetization</a:t>
            </a:r>
            <a:r>
              <a:rPr lang="en-US" sz="2700" dirty="0" smtClean="0">
                <a:solidFill>
                  <a:srgbClr val="002060"/>
                </a:solidFill>
              </a:rPr>
              <a:t> </a:t>
            </a:r>
            <a:r>
              <a:rPr lang="en-US" sz="2700" dirty="0">
                <a:solidFill>
                  <a:srgbClr val="002060"/>
                </a:solidFill>
              </a:rPr>
              <a:t>of Leave </a:t>
            </a:r>
            <a:r>
              <a:rPr lang="en-US" sz="2700" dirty="0" smtClean="0">
                <a:solidFill>
                  <a:srgbClr val="002060"/>
                </a:solidFill>
              </a:rPr>
              <a:t>Credits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7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7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2 Composition : PS</a:t>
            </a:r>
            <a:endParaRPr/>
          </a:p>
        </p:txBody>
      </p:sp>
      <p:sp>
        <p:nvSpPr>
          <p:cNvPr id="127" name="Google Shape;127;p17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38" indent="-514338">
              <a:buClr>
                <a:srgbClr val="002060"/>
              </a:buClr>
              <a:buSzPts val="2900"/>
              <a:buFont typeface="Arial"/>
              <a:buAutoNum type="arabicPeriod" startAt="3"/>
            </a:pPr>
            <a:r>
              <a:rPr lang="en-US" sz="2800" b="1" i="1" dirty="0">
                <a:solidFill>
                  <a:srgbClr val="002060"/>
                </a:solidFill>
              </a:rPr>
              <a:t>PGF (cont’d)</a:t>
            </a:r>
            <a:endParaRPr lang="en-US" sz="2700" dirty="0">
              <a:solidFill>
                <a:schemeClr val="dk1"/>
              </a:solidFill>
            </a:endParaRPr>
          </a:p>
          <a:p>
            <a:pPr marL="457189" indent="-457189">
              <a:buClr>
                <a:srgbClr val="002060"/>
              </a:buClr>
              <a:buSzPts val="29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dk1"/>
              </a:solidFill>
            </a:endParaRPr>
          </a:p>
          <a:p>
            <a:pPr marL="457189" indent="-457189" algn="just">
              <a:buClr>
                <a:srgbClr val="002060"/>
              </a:buClr>
              <a:buSzPts val="2900"/>
              <a:buFont typeface="Arial" panose="020B0604020202020204" pitchFamily="34" charset="0"/>
              <a:buChar char="•"/>
            </a:pPr>
            <a:r>
              <a:rPr lang="en-US" sz="2500" b="1" i="1" dirty="0">
                <a:solidFill>
                  <a:srgbClr val="002060"/>
                </a:solidFill>
              </a:rPr>
              <a:t>Separation benefits and/or incentives </a:t>
            </a:r>
            <a:r>
              <a:rPr lang="en-US" sz="2500" dirty="0">
                <a:solidFill>
                  <a:srgbClr val="002060"/>
                </a:solidFill>
              </a:rPr>
              <a:t>of affected personnel pursuant to </a:t>
            </a:r>
            <a:r>
              <a:rPr lang="en-US" sz="2500" dirty="0" smtClean="0">
                <a:solidFill>
                  <a:srgbClr val="002060"/>
                </a:solidFill>
              </a:rPr>
              <a:t>organizational </a:t>
            </a:r>
            <a:r>
              <a:rPr lang="en-US" sz="2500" dirty="0">
                <a:solidFill>
                  <a:srgbClr val="002060"/>
                </a:solidFill>
              </a:rPr>
              <a:t>restructuring of agencies affected by the integration and automation of the Budget and Treasury </a:t>
            </a:r>
            <a:r>
              <a:rPr lang="en-US" sz="2500" dirty="0" smtClean="0">
                <a:solidFill>
                  <a:srgbClr val="002060"/>
                </a:solidFill>
              </a:rPr>
              <a:t>Management </a:t>
            </a:r>
            <a:r>
              <a:rPr lang="en-US" sz="2500" dirty="0">
                <a:solidFill>
                  <a:srgbClr val="002060"/>
                </a:solidFill>
              </a:rPr>
              <a:t>System and the operationalization of the Treasury Single Account under EO No. 55, s. 2011, and </a:t>
            </a:r>
            <a:r>
              <a:rPr lang="en-US" sz="2500" smtClean="0">
                <a:solidFill>
                  <a:srgbClr val="002060"/>
                </a:solidFill>
              </a:rPr>
              <a:t>due to rightsizing</a:t>
            </a:r>
            <a:r>
              <a:rPr lang="en-US" sz="2500" dirty="0">
                <a:solidFill>
                  <a:srgbClr val="002060"/>
                </a:solidFill>
              </a:rPr>
              <a:t>, merger, streamlining, abolition or privatization authorized under applicable laws, rules and regulations</a:t>
            </a:r>
            <a:endParaRPr sz="2500" dirty="0">
              <a:solidFill>
                <a:srgbClr val="002060"/>
              </a:solidFill>
            </a:endParaRPr>
          </a:p>
          <a:p>
            <a:pPr marL="914377">
              <a:spcBef>
                <a:spcPts val="600"/>
              </a:spcBef>
            </a:pP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7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7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2 Composition : PS</a:t>
            </a:r>
            <a:endParaRPr/>
          </a:p>
        </p:txBody>
      </p:sp>
      <p:sp>
        <p:nvSpPr>
          <p:cNvPr id="127" name="Google Shape;127;p17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38" indent="-514338">
              <a:buClr>
                <a:srgbClr val="002060"/>
              </a:buClr>
              <a:buSzPts val="2900"/>
              <a:buFont typeface="Arial"/>
              <a:buAutoNum type="arabicPeriod" startAt="3"/>
            </a:pPr>
            <a:r>
              <a:rPr lang="en-US" sz="2800" b="1" i="1" dirty="0">
                <a:solidFill>
                  <a:srgbClr val="002060"/>
                </a:solidFill>
              </a:rPr>
              <a:t>PGF (cont’d)</a:t>
            </a:r>
            <a:endParaRPr lang="en-US" sz="2700" dirty="0">
              <a:solidFill>
                <a:schemeClr val="dk1"/>
              </a:solidFill>
            </a:endParaRPr>
          </a:p>
          <a:p>
            <a:pPr>
              <a:buClr>
                <a:srgbClr val="002060"/>
              </a:buClr>
              <a:buSzPts val="2900"/>
            </a:pPr>
            <a:endParaRPr lang="en-US" sz="1800" i="1" u="sng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ts val="2900"/>
            </a:pPr>
            <a:r>
              <a:rPr lang="en-US" sz="1800" i="1" u="sng" dirty="0" smtClean="0">
                <a:solidFill>
                  <a:srgbClr val="002060"/>
                </a:solidFill>
              </a:rPr>
              <a:t>May </a:t>
            </a:r>
            <a:r>
              <a:rPr lang="en-US" sz="1800" i="1" u="sng" dirty="0">
                <a:solidFill>
                  <a:srgbClr val="002060"/>
                </a:solidFill>
              </a:rPr>
              <a:t>be transferred to Agency Budget during Tier 2 deliberation:</a:t>
            </a:r>
          </a:p>
          <a:p>
            <a:pPr marL="457189" indent="-457189">
              <a:buClr>
                <a:srgbClr val="002060"/>
              </a:buClr>
              <a:buSzPts val="2900"/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dk1"/>
              </a:solidFill>
            </a:endParaRPr>
          </a:p>
          <a:p>
            <a:pPr marL="457189" indent="-457189" algn="just">
              <a:buClr>
                <a:srgbClr val="002060"/>
              </a:buClr>
              <a:buSzPts val="2900"/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rgbClr val="002060"/>
                </a:solidFill>
              </a:rPr>
              <a:t>Pension payments for </a:t>
            </a:r>
            <a:r>
              <a:rPr lang="en-US" sz="2500" b="1" dirty="0" smtClean="0">
                <a:solidFill>
                  <a:srgbClr val="002060"/>
                </a:solidFill>
              </a:rPr>
              <a:t>new</a:t>
            </a:r>
            <a:r>
              <a:rPr lang="en-US" sz="2500" dirty="0" smtClean="0">
                <a:solidFill>
                  <a:srgbClr val="002060"/>
                </a:solidFill>
              </a:rPr>
              <a:t> retirees covered under CFAG, i.e., Judiciary and the Office of the Ombudsman</a:t>
            </a:r>
            <a:endParaRPr sz="2500" dirty="0">
              <a:solidFill>
                <a:srgbClr val="002060"/>
              </a:solidFill>
            </a:endParaRPr>
          </a:p>
          <a:p>
            <a:pPr marL="914377">
              <a:spcBef>
                <a:spcPts val="600"/>
              </a:spcBef>
            </a:pP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2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18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8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2400" b="1" dirty="0">
                <a:solidFill>
                  <a:schemeClr val="lt1"/>
                </a:solidFill>
              </a:rPr>
              <a:t>Updating of Personal Services Itemization and </a:t>
            </a:r>
            <a:r>
              <a:rPr lang="en-US" sz="2400" b="1" dirty="0" err="1">
                <a:solidFill>
                  <a:schemeClr val="lt1"/>
                </a:solidFill>
              </a:rPr>
              <a:t>Plantilla</a:t>
            </a:r>
            <a:r>
              <a:rPr lang="en-US" sz="2400" b="1" dirty="0">
                <a:solidFill>
                  <a:schemeClr val="lt1"/>
                </a:solidFill>
              </a:rPr>
              <a:t> of Personnel (PSIPOP) </a:t>
            </a:r>
            <a:endParaRPr sz="2400" dirty="0"/>
          </a:p>
        </p:txBody>
      </p:sp>
      <p:sp>
        <p:nvSpPr>
          <p:cNvPr id="135" name="Google Shape;135;p18"/>
          <p:cNvSpPr txBox="1"/>
          <p:nvPr/>
        </p:nvSpPr>
        <p:spPr>
          <a:xfrm>
            <a:off x="88900" y="831850"/>
            <a:ext cx="87990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900" b="1" i="1" dirty="0">
                <a:solidFill>
                  <a:srgbClr val="002060"/>
                </a:solidFill>
              </a:rPr>
              <a:t>National Budget Circular No. 549, s. 2013</a:t>
            </a:r>
            <a:endParaRPr sz="2900" b="1" i="1" dirty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buClr>
                <a:schemeClr val="dk1"/>
              </a:buClr>
              <a:buSzPts val="1100"/>
            </a:pPr>
            <a:endParaRPr sz="1800" i="1" dirty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800" i="1" dirty="0">
                <a:solidFill>
                  <a:srgbClr val="002060"/>
                </a:solidFill>
              </a:rPr>
              <a:t>“4.0   Procedural Guidelines</a:t>
            </a:r>
            <a:endParaRPr sz="2800" i="1" dirty="0">
              <a:solidFill>
                <a:srgbClr val="002060"/>
              </a:solidFill>
            </a:endParaRPr>
          </a:p>
          <a:p>
            <a:pPr algn="just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US" sz="2800" i="1" dirty="0">
                <a:solidFill>
                  <a:srgbClr val="002060"/>
                </a:solidFill>
              </a:rPr>
              <a:t>  All NGAs with authorized permanent positions shall review the PSIPOP and update the POP portion on a </a:t>
            </a:r>
            <a:r>
              <a:rPr lang="en-US" sz="2800" b="1" i="1" dirty="0">
                <a:solidFill>
                  <a:srgbClr val="002060"/>
                </a:solidFill>
              </a:rPr>
              <a:t>monthly basis </a:t>
            </a:r>
            <a:r>
              <a:rPr lang="en-US" sz="2800" i="1" dirty="0">
                <a:solidFill>
                  <a:srgbClr val="002060"/>
                </a:solidFill>
              </a:rPr>
              <a:t>and uploaded to the DBM GMIS   database </a:t>
            </a:r>
            <a:r>
              <a:rPr lang="en-US" sz="2800" b="1" i="1" dirty="0">
                <a:solidFill>
                  <a:srgbClr val="002060"/>
                </a:solidFill>
              </a:rPr>
              <a:t>every last week of the month </a:t>
            </a:r>
            <a:r>
              <a:rPr lang="en-US" sz="2800" i="1" dirty="0">
                <a:solidFill>
                  <a:srgbClr val="002060"/>
                </a:solidFill>
              </a:rPr>
              <a:t>xxx.”</a:t>
            </a:r>
            <a:endParaRPr sz="2800" i="1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ts val="2900"/>
            </a:pPr>
            <a:endParaRPr sz="2800" b="1" i="1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36" name="Google Shape;136;p18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19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6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 dirty="0">
                <a:solidFill>
                  <a:schemeClr val="lt1"/>
                </a:solidFill>
              </a:rPr>
              <a:t>Tier 1 Composition : PS</a:t>
            </a:r>
            <a:endParaRPr dirty="0"/>
          </a:p>
        </p:txBody>
      </p:sp>
      <p:sp>
        <p:nvSpPr>
          <p:cNvPr id="40" name="Google Shape;40;p6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2</a:t>
            </a:fld>
            <a:endParaRPr/>
          </a:p>
        </p:txBody>
      </p:sp>
      <p:sp>
        <p:nvSpPr>
          <p:cNvPr id="6" name="Rounded Rectangle 5"/>
          <p:cNvSpPr/>
          <p:nvPr/>
        </p:nvSpPr>
        <p:spPr>
          <a:xfrm>
            <a:off x="203607" y="1046453"/>
            <a:ext cx="1926152" cy="37861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3600" dirty="0">
                <a:solidFill>
                  <a:schemeClr val="tx1"/>
                </a:solidFill>
              </a:rPr>
              <a:t>Tier </a:t>
            </a:r>
            <a:r>
              <a:rPr lang="en-PH" sz="3600" dirty="0" smtClean="0">
                <a:solidFill>
                  <a:schemeClr val="tx1"/>
                </a:solidFill>
              </a:rPr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 sz="36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2600" dirty="0">
                <a:solidFill>
                  <a:schemeClr val="tx1"/>
                </a:solidFill>
              </a:rPr>
              <a:t>(Ongoing </a:t>
            </a:r>
            <a:r>
              <a:rPr lang="en-PH" sz="2600" dirty="0" smtClean="0">
                <a:solidFill>
                  <a:schemeClr val="tx1"/>
                </a:solidFill>
              </a:rPr>
              <a:t>Spending)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 sz="2800" i="1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2100" i="1" dirty="0" smtClean="0">
                <a:solidFill>
                  <a:schemeClr val="tx1"/>
                </a:solidFill>
                <a:latin typeface="Arial Black" pitchFamily="34" charset="0"/>
              </a:rPr>
              <a:t>Forward Estimates</a:t>
            </a:r>
            <a:endParaRPr lang="en-PH" sz="2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Cross 6"/>
          <p:cNvSpPr/>
          <p:nvPr/>
        </p:nvSpPr>
        <p:spPr>
          <a:xfrm>
            <a:off x="2339689" y="2688215"/>
            <a:ext cx="388983" cy="403225"/>
          </a:xfrm>
          <a:prstGeom prst="pl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/>
          </a:p>
        </p:txBody>
      </p:sp>
      <p:sp>
        <p:nvSpPr>
          <p:cNvPr id="8" name="Rounded Rectangle 7"/>
          <p:cNvSpPr/>
          <p:nvPr/>
        </p:nvSpPr>
        <p:spPr>
          <a:xfrm>
            <a:off x="2938602" y="1047023"/>
            <a:ext cx="1929384" cy="37856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3600" dirty="0">
                <a:solidFill>
                  <a:schemeClr val="tx1"/>
                </a:solidFill>
              </a:rPr>
              <a:t>Tier </a:t>
            </a:r>
            <a:r>
              <a:rPr lang="en-PH" sz="3600" dirty="0" smtClean="0">
                <a:solidFill>
                  <a:schemeClr val="tx1"/>
                </a:solidFill>
              </a:rPr>
              <a:t>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 sz="26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1800" dirty="0" smtClean="0">
                <a:solidFill>
                  <a:schemeClr val="tx1"/>
                </a:solidFill>
              </a:rPr>
              <a:t>(</a:t>
            </a:r>
            <a:r>
              <a:rPr lang="en-PH" sz="1800" dirty="0">
                <a:solidFill>
                  <a:schemeClr val="tx1"/>
                </a:solidFill>
              </a:rPr>
              <a:t>New </a:t>
            </a:r>
            <a:r>
              <a:rPr lang="en-PH" sz="1800" dirty="0" smtClean="0">
                <a:solidFill>
                  <a:schemeClr val="tx1"/>
                </a:solidFill>
              </a:rPr>
              <a:t>Spending and Expansion of P/A/Ps)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PH" sz="1800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1600" i="1" dirty="0" smtClean="0">
                <a:solidFill>
                  <a:schemeClr val="tx1"/>
                </a:solidFill>
                <a:latin typeface="Arial Black" pitchFamily="34" charset="0"/>
              </a:rPr>
              <a:t>For charging against the available Fiscal Space</a:t>
            </a:r>
            <a:endParaRPr lang="en-PH" altLang="en-US" sz="16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242578" y="2689104"/>
            <a:ext cx="393192" cy="402336"/>
            <a:chOff x="7848600" y="3048000"/>
            <a:chExt cx="838200" cy="914400"/>
          </a:xfrm>
        </p:grpSpPr>
        <p:sp>
          <p:nvSpPr>
            <p:cNvPr id="12" name="Rectangle 11"/>
            <p:cNvSpPr/>
            <p:nvPr/>
          </p:nvSpPr>
          <p:spPr>
            <a:xfrm>
              <a:off x="7848600" y="3048000"/>
              <a:ext cx="838200" cy="3813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P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848600" y="3581076"/>
              <a:ext cx="838200" cy="3813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PH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6010362" y="1046453"/>
            <a:ext cx="2844058" cy="37861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2800" b="1" dirty="0">
                <a:solidFill>
                  <a:schemeClr val="tx1"/>
                </a:solidFill>
              </a:rPr>
              <a:t>Total </a:t>
            </a:r>
            <a:r>
              <a:rPr lang="en-PH" sz="2800" b="1" dirty="0" smtClean="0">
                <a:solidFill>
                  <a:schemeClr val="tx1"/>
                </a:solidFill>
              </a:rPr>
              <a:t>Proposed</a:t>
            </a:r>
            <a:endParaRPr lang="en-PH" sz="28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PH" sz="2800" b="1" dirty="0">
                <a:solidFill>
                  <a:schemeClr val="tx1"/>
                </a:solidFill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41826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19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9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 dirty="0">
                <a:solidFill>
                  <a:srgbClr val="FFFFFF"/>
                </a:solidFill>
              </a:rPr>
              <a:t>Key Actors in Updating PSIPOP</a:t>
            </a:r>
            <a:endParaRPr dirty="0"/>
          </a:p>
        </p:txBody>
      </p:sp>
      <p:sp>
        <p:nvSpPr>
          <p:cNvPr id="143" name="Google Shape;143;p19"/>
          <p:cNvSpPr txBox="1"/>
          <p:nvPr/>
        </p:nvSpPr>
        <p:spPr>
          <a:xfrm>
            <a:off x="88900" y="831851"/>
            <a:ext cx="8799000" cy="42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189" indent="-387341" algn="just">
              <a:buClr>
                <a:srgbClr val="002060"/>
              </a:buClr>
              <a:buSzPts val="2500"/>
              <a:buChar char="●"/>
            </a:pPr>
            <a:r>
              <a:rPr lang="en-US" sz="2500" b="1" dirty="0">
                <a:solidFill>
                  <a:srgbClr val="002060"/>
                </a:solidFill>
              </a:rPr>
              <a:t>End-User</a:t>
            </a:r>
            <a:r>
              <a:rPr lang="en-US" sz="2500" dirty="0">
                <a:solidFill>
                  <a:srgbClr val="002060"/>
                </a:solidFill>
              </a:rPr>
              <a:t> – the one who does the editing of the agency’s PSIPOP (</a:t>
            </a:r>
            <a:r>
              <a:rPr lang="en-US" sz="2500" i="1" dirty="0">
                <a:solidFill>
                  <a:srgbClr val="002060"/>
                </a:solidFill>
              </a:rPr>
              <a:t>e.g. </a:t>
            </a:r>
            <a:r>
              <a:rPr lang="en-US" sz="2500" dirty="0">
                <a:solidFill>
                  <a:srgbClr val="002060"/>
                </a:solidFill>
              </a:rPr>
              <a:t>HR Officer)</a:t>
            </a:r>
            <a:endParaRPr sz="2500" dirty="0">
              <a:solidFill>
                <a:srgbClr val="002060"/>
              </a:solidFill>
            </a:endParaRPr>
          </a:p>
          <a:p>
            <a:pPr marL="457189" indent="-387341" algn="just">
              <a:buClr>
                <a:srgbClr val="002060"/>
              </a:buClr>
              <a:buSzPts val="2500"/>
              <a:buChar char="●"/>
            </a:pPr>
            <a:r>
              <a:rPr lang="en-US" sz="2500" b="1" dirty="0">
                <a:solidFill>
                  <a:srgbClr val="002060"/>
                </a:solidFill>
              </a:rPr>
              <a:t>Approver Level 1 </a:t>
            </a:r>
            <a:r>
              <a:rPr lang="en-US" sz="2500" dirty="0">
                <a:solidFill>
                  <a:srgbClr val="002060"/>
                </a:solidFill>
              </a:rPr>
              <a:t>– the one who validates/approves the edits done by the End-User (</a:t>
            </a:r>
            <a:r>
              <a:rPr lang="en-US" sz="2500" i="1" dirty="0">
                <a:solidFill>
                  <a:srgbClr val="002060"/>
                </a:solidFill>
              </a:rPr>
              <a:t>e.g.</a:t>
            </a:r>
            <a:r>
              <a:rPr lang="en-US" sz="2500" dirty="0">
                <a:solidFill>
                  <a:srgbClr val="002060"/>
                </a:solidFill>
              </a:rPr>
              <a:t> Administrative Service Director)</a:t>
            </a:r>
            <a:endParaRPr sz="2500" dirty="0">
              <a:solidFill>
                <a:srgbClr val="002060"/>
              </a:solidFill>
            </a:endParaRPr>
          </a:p>
          <a:p>
            <a:pPr marL="457189" indent="-387341" algn="just">
              <a:buClr>
                <a:srgbClr val="002060"/>
              </a:buClr>
              <a:buSzPts val="2500"/>
              <a:buChar char="●"/>
            </a:pPr>
            <a:r>
              <a:rPr lang="en-US" sz="2500" b="1" dirty="0">
                <a:solidFill>
                  <a:srgbClr val="002060"/>
                </a:solidFill>
              </a:rPr>
              <a:t>Approver Level 2 </a:t>
            </a:r>
            <a:r>
              <a:rPr lang="en-US" sz="2500" dirty="0">
                <a:solidFill>
                  <a:srgbClr val="002060"/>
                </a:solidFill>
              </a:rPr>
              <a:t>– the one who approves the action/edits/update done the agency’s </a:t>
            </a:r>
            <a:r>
              <a:rPr lang="en-US" sz="2500" dirty="0" err="1">
                <a:solidFill>
                  <a:srgbClr val="002060"/>
                </a:solidFill>
              </a:rPr>
              <a:t>plantilla</a:t>
            </a:r>
            <a:r>
              <a:rPr lang="en-US" sz="2500" dirty="0">
                <a:solidFill>
                  <a:srgbClr val="002060"/>
                </a:solidFill>
              </a:rPr>
              <a:t>             (</a:t>
            </a:r>
            <a:r>
              <a:rPr lang="en-US" sz="2500" i="1" dirty="0">
                <a:solidFill>
                  <a:srgbClr val="002060"/>
                </a:solidFill>
              </a:rPr>
              <a:t>e.g.</a:t>
            </a:r>
            <a:r>
              <a:rPr lang="en-US" sz="2500" dirty="0">
                <a:solidFill>
                  <a:srgbClr val="002060"/>
                </a:solidFill>
              </a:rPr>
              <a:t> Agency Head)</a:t>
            </a:r>
            <a:endParaRPr sz="2500" dirty="0">
              <a:solidFill>
                <a:srgbClr val="002060"/>
              </a:solidFill>
            </a:endParaRPr>
          </a:p>
          <a:p>
            <a:pPr marL="457189" indent="-387341" algn="just">
              <a:buClr>
                <a:srgbClr val="002060"/>
              </a:buClr>
              <a:buSzPts val="2500"/>
              <a:buChar char="●"/>
            </a:pPr>
            <a:r>
              <a:rPr lang="en-US" sz="2500" b="1" dirty="0">
                <a:solidFill>
                  <a:srgbClr val="002060"/>
                </a:solidFill>
              </a:rPr>
              <a:t>DBM</a:t>
            </a:r>
            <a:r>
              <a:rPr lang="en-US" sz="2500" dirty="0">
                <a:solidFill>
                  <a:srgbClr val="002060"/>
                </a:solidFill>
              </a:rPr>
              <a:t> – uploads the agency edits in the Government Manpower Information System (e.g.</a:t>
            </a:r>
            <a:r>
              <a:rPr lang="en-US" sz="2500" i="1" dirty="0">
                <a:solidFill>
                  <a:srgbClr val="002060"/>
                </a:solidFill>
              </a:rPr>
              <a:t>,</a:t>
            </a:r>
            <a:r>
              <a:rPr lang="en-US" sz="2500" dirty="0">
                <a:solidFill>
                  <a:srgbClr val="002060"/>
                </a:solidFill>
              </a:rPr>
              <a:t> OPCCB and DBM ROs)</a:t>
            </a:r>
            <a:endParaRPr sz="2500" dirty="0">
              <a:solidFill>
                <a:srgbClr val="002060"/>
              </a:solidFill>
            </a:endParaRPr>
          </a:p>
          <a:p>
            <a:pPr marL="457189" algn="just"/>
            <a:endParaRPr sz="2500" b="1" i="1" dirty="0">
              <a:solidFill>
                <a:srgbClr val="002060"/>
              </a:solidFill>
            </a:endParaRPr>
          </a:p>
          <a:p>
            <a:pPr marL="914377">
              <a:spcBef>
                <a:spcPts val="600"/>
              </a:spcBef>
            </a:pPr>
            <a:endParaRPr sz="2500" dirty="0">
              <a:solidFill>
                <a:srgbClr val="002060"/>
              </a:solidFill>
            </a:endParaRPr>
          </a:p>
        </p:txBody>
      </p:sp>
      <p:sp>
        <p:nvSpPr>
          <p:cNvPr id="144" name="Google Shape;144;p19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20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3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US"/>
              <a:pPr/>
              <a:t>21</a:t>
            </a:fld>
            <a:endParaRPr/>
          </a:p>
        </p:txBody>
      </p:sp>
      <p:graphicFrame>
        <p:nvGraphicFramePr>
          <p:cNvPr id="157" name="Google Shape;157;p21"/>
          <p:cNvGraphicFramePr/>
          <p:nvPr>
            <p:extLst>
              <p:ext uri="{D42A27DB-BD31-4B8C-83A1-F6EECF244321}">
                <p14:modId xmlns:p14="http://schemas.microsoft.com/office/powerpoint/2010/main" val="1763336403"/>
              </p:ext>
            </p:extLst>
          </p:nvPr>
        </p:nvGraphicFramePr>
        <p:xfrm>
          <a:off x="1375011" y="1233622"/>
          <a:ext cx="6447927" cy="36422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29600"/>
                <a:gridCol w="2318327"/>
              </a:tblGrid>
              <a:tr h="2286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Agencies</a:t>
                      </a:r>
                      <a:endParaRPr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Date of Last Update</a:t>
                      </a:r>
                      <a:endParaRPr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Office of the President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July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5, 2019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Office of the Vice President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December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27, 2019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Agrarian Reform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 10,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Agriculture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10, 2020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Budget and Management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December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26, 2019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Education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December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27, 2020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Energy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 2,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Environment and Natural Resources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January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6, 2020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Finance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December 26,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Department of Foreign Affairs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 7,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Health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 3,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Information and Communications Technology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 10,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the Interior and Local Government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3, 2020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Department of National Defense</a:t>
                      </a:r>
                      <a:endParaRPr sz="120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2, 2020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Justice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May 17,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5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Department of Labor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and Employment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September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11, 2019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8" name="Google Shape;158;p21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rgbClr val="FFFFFF"/>
                </a:solidFill>
              </a:rPr>
              <a:t>Status of Last Update, By Department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3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US"/>
              <a:pPr/>
              <a:t>22</a:t>
            </a:fld>
            <a:endParaRPr/>
          </a:p>
        </p:txBody>
      </p:sp>
      <p:graphicFrame>
        <p:nvGraphicFramePr>
          <p:cNvPr id="165" name="Google Shape;165;p22"/>
          <p:cNvGraphicFramePr/>
          <p:nvPr>
            <p:extLst>
              <p:ext uri="{D42A27DB-BD31-4B8C-83A1-F6EECF244321}">
                <p14:modId xmlns:p14="http://schemas.microsoft.com/office/powerpoint/2010/main" val="1357242183"/>
              </p:ext>
            </p:extLst>
          </p:nvPr>
        </p:nvGraphicFramePr>
        <p:xfrm>
          <a:off x="1795338" y="1271738"/>
          <a:ext cx="5607274" cy="2260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73197"/>
                <a:gridCol w="2234077"/>
              </a:tblGrid>
              <a:tr h="8600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Agencies</a:t>
                      </a:r>
                      <a:endParaRPr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</a:rPr>
                        <a:t>Date of Last Update</a:t>
                      </a:r>
                      <a:endParaRPr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5000"/>
                        <a:lumOff val="75000"/>
                      </a:schemeClr>
                    </a:solidFill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Public Works and Highways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December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19, 2019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Science and Technology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10, 2020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Social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Welfare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and Development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December 27, 2018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Tourism 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September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11, 2019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Transportation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December 26,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Department of Trade and Industry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January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3, 2020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National Economic Development Authority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December 19, 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2060"/>
                          </a:solidFill>
                        </a:rPr>
                        <a:t>Presidential Communications Operations Office</a:t>
                      </a:r>
                      <a:endParaRPr sz="120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December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4, 2019</a:t>
                      </a:r>
                      <a:endParaRPr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6" name="Google Shape;166;p22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rgbClr val="FFFFFF"/>
                </a:solidFill>
              </a:rPr>
              <a:t>Status of Last Update, By Department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3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US"/>
              <a:pPr/>
              <a:t>23</a:t>
            </a:fld>
            <a:endParaRPr/>
          </a:p>
        </p:txBody>
      </p:sp>
      <p:pic>
        <p:nvPicPr>
          <p:cNvPr id="151" name="Google Shape;15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8675" y="1080675"/>
            <a:ext cx="6266648" cy="351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6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6"/>
          <p:cNvSpPr txBox="1"/>
          <p:nvPr/>
        </p:nvSpPr>
        <p:spPr>
          <a:xfrm>
            <a:off x="165100" y="818864"/>
            <a:ext cx="87804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900" b="1" i="1" dirty="0">
                <a:solidFill>
                  <a:srgbClr val="002060"/>
                </a:solidFill>
              </a:rPr>
              <a:t>1.  Agency-Specific Budgets:</a:t>
            </a:r>
            <a:endParaRPr sz="2900" b="1" i="1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ts val="2900"/>
            </a:pPr>
            <a:endParaRPr sz="1800" b="1" i="1" dirty="0">
              <a:solidFill>
                <a:srgbClr val="002060"/>
              </a:solidFill>
            </a:endParaRPr>
          </a:p>
          <a:p>
            <a:pPr marL="457189" indent="-380990" algn="just">
              <a:buClr>
                <a:srgbClr val="002060"/>
              </a:buClr>
              <a:buSzPts val="2400"/>
              <a:buChar char="●"/>
            </a:pPr>
            <a:r>
              <a:rPr lang="en-US" sz="2400" b="1" i="1" dirty="0" smtClean="0">
                <a:solidFill>
                  <a:srgbClr val="002060"/>
                </a:solidFill>
              </a:rPr>
              <a:t>For CFAG Agencies: Salaries and allowances </a:t>
            </a:r>
            <a:r>
              <a:rPr lang="en-US" sz="2400" dirty="0" smtClean="0">
                <a:solidFill>
                  <a:srgbClr val="002060"/>
                </a:solidFill>
              </a:rPr>
              <a:t>of all </a:t>
            </a:r>
            <a:r>
              <a:rPr lang="en-US" sz="2400" b="1" i="1" dirty="0" smtClean="0">
                <a:solidFill>
                  <a:srgbClr val="002060"/>
                </a:solidFill>
              </a:rPr>
              <a:t>filled and unfilled positions</a:t>
            </a:r>
            <a:r>
              <a:rPr lang="en-US" sz="2400" dirty="0" smtClean="0">
                <a:solidFill>
                  <a:srgbClr val="002060"/>
                </a:solidFill>
              </a:rPr>
              <a:t> reported in the DBM’s Government Manpower Information System (GMIS) as of           December 31, 2019</a:t>
            </a: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r>
              <a:rPr lang="en-US" sz="2400" b="1" i="1" dirty="0" smtClean="0">
                <a:solidFill>
                  <a:srgbClr val="002060"/>
                </a:solidFill>
              </a:rPr>
              <a:t>For </a:t>
            </a:r>
            <a:r>
              <a:rPr lang="en-US" sz="2400" b="1" i="1" dirty="0">
                <a:solidFill>
                  <a:srgbClr val="002060"/>
                </a:solidFill>
              </a:rPr>
              <a:t>Other Agencies:</a:t>
            </a:r>
            <a:endParaRPr lang="en-US" sz="2400" dirty="0">
              <a:solidFill>
                <a:srgbClr val="002060"/>
              </a:solidFill>
            </a:endParaRPr>
          </a:p>
          <a:p>
            <a:pPr marL="914377" lvl="1" indent="-380990" algn="just">
              <a:buClr>
                <a:srgbClr val="002060"/>
              </a:buClr>
              <a:buSzPts val="2400"/>
              <a:buFont typeface="Arial"/>
              <a:buChar char="○"/>
            </a:pPr>
            <a:r>
              <a:rPr lang="en-US" sz="2400" b="1" i="1" dirty="0">
                <a:solidFill>
                  <a:srgbClr val="002060"/>
                </a:solidFill>
              </a:rPr>
              <a:t>Salary</a:t>
            </a:r>
            <a:r>
              <a:rPr lang="en-US" sz="2400" dirty="0">
                <a:solidFill>
                  <a:srgbClr val="002060"/>
                </a:solidFill>
              </a:rPr>
              <a:t> of all </a:t>
            </a:r>
            <a:r>
              <a:rPr lang="en-US" sz="2400" b="1" i="1" dirty="0">
                <a:solidFill>
                  <a:srgbClr val="002060"/>
                </a:solidFill>
              </a:rPr>
              <a:t>filled positions </a:t>
            </a:r>
            <a:r>
              <a:rPr lang="en-US" sz="2400" dirty="0">
                <a:solidFill>
                  <a:srgbClr val="002060"/>
                </a:solidFill>
              </a:rPr>
              <a:t>reported in the GMIS as of December 31, 2019 </a:t>
            </a:r>
          </a:p>
          <a:p>
            <a:pPr marL="457189" indent="-380990" algn="just">
              <a:buClr>
                <a:srgbClr val="002060"/>
              </a:buClr>
              <a:buSzPts val="2400"/>
              <a:buChar char="●"/>
            </a:pPr>
            <a:endParaRPr sz="2400" dirty="0" smtClean="0">
              <a:solidFill>
                <a:srgbClr val="002060"/>
              </a:solidFill>
            </a:endParaRPr>
          </a:p>
        </p:txBody>
      </p:sp>
      <p:sp>
        <p:nvSpPr>
          <p:cNvPr id="39" name="Google Shape;39;p6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40" name="Google Shape;40;p6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8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8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55" name="Google Shape;55;p8"/>
          <p:cNvSpPr txBox="1"/>
          <p:nvPr/>
        </p:nvSpPr>
        <p:spPr>
          <a:xfrm>
            <a:off x="165100" y="822614"/>
            <a:ext cx="87804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900" b="1" i="1" dirty="0">
                <a:solidFill>
                  <a:srgbClr val="002060"/>
                </a:solidFill>
              </a:rPr>
              <a:t>1.  Agency-Specific Budgets: (cont’d)</a:t>
            </a:r>
            <a:endParaRPr sz="2900" b="1" i="1" dirty="0">
              <a:solidFill>
                <a:srgbClr val="002060"/>
              </a:solidFill>
            </a:endParaRPr>
          </a:p>
          <a:p>
            <a:pPr marL="457189"/>
            <a:endParaRPr sz="1800" b="1" i="1" dirty="0">
              <a:solidFill>
                <a:srgbClr val="002060"/>
              </a:solidFill>
            </a:endParaRP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r>
              <a:rPr lang="en-US" sz="2400" b="1" i="1" dirty="0">
                <a:solidFill>
                  <a:srgbClr val="002060"/>
                </a:solidFill>
              </a:rPr>
              <a:t>For All </a:t>
            </a:r>
            <a:r>
              <a:rPr lang="en-US" sz="2400" b="1" i="1" dirty="0" smtClean="0">
                <a:solidFill>
                  <a:srgbClr val="002060"/>
                </a:solidFill>
              </a:rPr>
              <a:t>Agencies:</a:t>
            </a:r>
          </a:p>
          <a:p>
            <a:pPr marL="803275" lvl="8" indent="-379413" algn="just">
              <a:buClr>
                <a:srgbClr val="002060"/>
              </a:buClr>
              <a:buSzPts val="24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2060"/>
                </a:solidFill>
              </a:rPr>
              <a:t>Standard </a:t>
            </a:r>
            <a:r>
              <a:rPr lang="en-US" sz="2400" b="1" i="1" dirty="0">
                <a:solidFill>
                  <a:srgbClr val="002060"/>
                </a:solidFill>
              </a:rPr>
              <a:t>allowances, benefits and incentives of filled positions </a:t>
            </a:r>
            <a:r>
              <a:rPr lang="en-US" sz="2400" dirty="0">
                <a:solidFill>
                  <a:srgbClr val="002060"/>
                </a:solidFill>
              </a:rPr>
              <a:t>reported in the GMIS as of                </a:t>
            </a:r>
            <a:r>
              <a:rPr lang="en-US" sz="2400" dirty="0" smtClean="0">
                <a:solidFill>
                  <a:srgbClr val="002060"/>
                </a:solidFill>
              </a:rPr>
              <a:t>  December </a:t>
            </a:r>
            <a:r>
              <a:rPr lang="en-US" sz="2400" dirty="0">
                <a:solidFill>
                  <a:srgbClr val="002060"/>
                </a:solidFill>
              </a:rPr>
              <a:t>31, 2019, e.g., PERA, Uniform/Clothing Allowance, Mid-Year Bonus, Year-end Bonus, Cash Gift, PEI, RATA</a:t>
            </a: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endParaRPr sz="2400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8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8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55" name="Google Shape;55;p8"/>
          <p:cNvSpPr txBox="1"/>
          <p:nvPr/>
        </p:nvSpPr>
        <p:spPr>
          <a:xfrm>
            <a:off x="165100" y="822614"/>
            <a:ext cx="87804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900" b="1" i="1" dirty="0">
                <a:solidFill>
                  <a:srgbClr val="002060"/>
                </a:solidFill>
              </a:rPr>
              <a:t>1.  Agency-Specific Budgets: (cont’d)</a:t>
            </a:r>
            <a:endParaRPr sz="2900" b="1" i="1" dirty="0">
              <a:solidFill>
                <a:srgbClr val="002060"/>
              </a:solidFill>
            </a:endParaRPr>
          </a:p>
          <a:p>
            <a:pPr marL="457189"/>
            <a:endParaRPr sz="1800" b="1" i="1" dirty="0">
              <a:solidFill>
                <a:srgbClr val="002060"/>
              </a:solidFill>
            </a:endParaRP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r>
              <a:rPr lang="en-US" sz="2400" b="1" i="1" dirty="0">
                <a:solidFill>
                  <a:srgbClr val="002060"/>
                </a:solidFill>
              </a:rPr>
              <a:t>For All Agencies:</a:t>
            </a:r>
            <a:endParaRPr sz="2400" dirty="0">
              <a:solidFill>
                <a:srgbClr val="002060"/>
              </a:solidFill>
            </a:endParaRPr>
          </a:p>
          <a:p>
            <a:pPr marL="914377" lvl="1" indent="-380990" algn="just">
              <a:buClr>
                <a:srgbClr val="002060"/>
              </a:buClr>
              <a:buSzPts val="2400"/>
              <a:buChar char="○"/>
            </a:pPr>
            <a:r>
              <a:rPr lang="en-US" sz="2400" dirty="0">
                <a:solidFill>
                  <a:srgbClr val="002060"/>
                </a:solidFill>
              </a:rPr>
              <a:t>Other </a:t>
            </a:r>
            <a:r>
              <a:rPr lang="en-US" sz="2400" b="1" i="1" dirty="0">
                <a:solidFill>
                  <a:srgbClr val="002060"/>
                </a:solidFill>
              </a:rPr>
              <a:t>Non-interface PS items </a:t>
            </a:r>
            <a:r>
              <a:rPr lang="en-US" sz="2400" dirty="0">
                <a:solidFill>
                  <a:srgbClr val="002060"/>
                </a:solidFill>
              </a:rPr>
              <a:t>such as Anniversary Bonus during milestone year, Magna Carta Benefits, </a:t>
            </a:r>
            <a:r>
              <a:rPr lang="en-US" sz="2400" dirty="0" smtClean="0">
                <a:solidFill>
                  <a:srgbClr val="002060"/>
                </a:solidFill>
              </a:rPr>
              <a:t>and Loyalty </a:t>
            </a:r>
            <a:r>
              <a:rPr lang="en-US" sz="2400" dirty="0">
                <a:solidFill>
                  <a:srgbClr val="002060"/>
                </a:solidFill>
              </a:rPr>
              <a:t>Pay of qualified filled positions reported in the GMIS as of December 31, </a:t>
            </a:r>
            <a:r>
              <a:rPr lang="en-US" sz="2400" dirty="0" smtClean="0">
                <a:solidFill>
                  <a:srgbClr val="002060"/>
                </a:solidFill>
              </a:rPr>
              <a:t>2019, </a:t>
            </a:r>
            <a:r>
              <a:rPr lang="en-US" sz="2400" dirty="0">
                <a:solidFill>
                  <a:srgbClr val="002060"/>
                </a:solidFill>
              </a:rPr>
              <a:t>as well as existing authorized </a:t>
            </a:r>
            <a:r>
              <a:rPr lang="en-US" sz="2400" b="1" i="1" dirty="0">
                <a:solidFill>
                  <a:srgbClr val="002060"/>
                </a:solidFill>
              </a:rPr>
              <a:t>allowances and collaterals of Military and Uniformed Personnel (MUP)</a:t>
            </a:r>
            <a:r>
              <a:rPr lang="en-US" sz="2400" dirty="0">
                <a:solidFill>
                  <a:srgbClr val="002060"/>
                </a:solidFill>
              </a:rPr>
              <a:t> such as Hazard </a:t>
            </a:r>
            <a:r>
              <a:rPr lang="en-US" sz="2400" dirty="0" smtClean="0">
                <a:solidFill>
                  <a:srgbClr val="002060"/>
                </a:solidFill>
              </a:rPr>
              <a:t>Pay, Subsistence </a:t>
            </a:r>
            <a:r>
              <a:rPr lang="en-US" sz="2400" dirty="0">
                <a:solidFill>
                  <a:srgbClr val="002060"/>
                </a:solidFill>
              </a:rPr>
              <a:t>Allowance, etc.</a:t>
            </a:r>
            <a:endParaRPr sz="2400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962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9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9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165100" y="822614"/>
            <a:ext cx="8780400" cy="40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900" b="1" i="1" dirty="0">
                <a:solidFill>
                  <a:srgbClr val="002060"/>
                </a:solidFill>
              </a:rPr>
              <a:t>1.  Agency-Specific Budgets: (cont’d)</a:t>
            </a:r>
            <a:endParaRPr sz="2900" b="1" i="1" dirty="0">
              <a:solidFill>
                <a:srgbClr val="002060"/>
              </a:solidFill>
            </a:endParaRPr>
          </a:p>
          <a:p>
            <a:pPr marL="457189"/>
            <a:endParaRPr sz="1800" b="1" i="1" dirty="0">
              <a:solidFill>
                <a:srgbClr val="002060"/>
              </a:solidFill>
            </a:endParaRPr>
          </a:p>
          <a:p>
            <a:pPr marL="457189" indent="-380990" algn="just">
              <a:buClr>
                <a:srgbClr val="002060"/>
              </a:buClr>
              <a:buSzPts val="2400"/>
              <a:buChar char="●"/>
            </a:pPr>
            <a:r>
              <a:rPr lang="en-US" sz="2400" b="1" i="1" dirty="0">
                <a:solidFill>
                  <a:srgbClr val="002060"/>
                </a:solidFill>
              </a:rPr>
              <a:t>For All Agencies:</a:t>
            </a:r>
            <a:endParaRPr sz="2400" dirty="0">
              <a:solidFill>
                <a:srgbClr val="002060"/>
              </a:solidFill>
            </a:endParaRPr>
          </a:p>
          <a:p>
            <a:pPr marL="914377" lvl="1" indent="-380990" algn="just">
              <a:buClr>
                <a:srgbClr val="002060"/>
              </a:buClr>
              <a:buSzPts val="2400"/>
              <a:buChar char="○"/>
            </a:pPr>
            <a:r>
              <a:rPr lang="en-US" sz="2400" b="1" i="1" dirty="0">
                <a:solidFill>
                  <a:srgbClr val="002060"/>
                </a:solidFill>
              </a:rPr>
              <a:t>Step Increment Due to Length of Service</a:t>
            </a:r>
            <a:r>
              <a:rPr lang="en-US" sz="2400" dirty="0">
                <a:solidFill>
                  <a:srgbClr val="002060"/>
                </a:solidFill>
              </a:rPr>
              <a:t>, consistent with CSC-DBM Joint Circular No. 2012-1</a:t>
            </a:r>
            <a:endParaRPr sz="2400" dirty="0">
              <a:solidFill>
                <a:srgbClr val="002060"/>
              </a:solidFill>
            </a:endParaRPr>
          </a:p>
          <a:p>
            <a:pPr marL="914377" lvl="1" indent="-380990" algn="just">
              <a:buClr>
                <a:srgbClr val="002060"/>
              </a:buClr>
              <a:buSzPts val="2400"/>
              <a:buChar char="○"/>
            </a:pPr>
            <a:r>
              <a:rPr lang="en-US" sz="2400" b="1" i="1" dirty="0">
                <a:solidFill>
                  <a:srgbClr val="002060"/>
                </a:solidFill>
              </a:rPr>
              <a:t>Lump-sum for Casuals and </a:t>
            </a:r>
            <a:r>
              <a:rPr lang="en-US" sz="2400" b="1" i="1" dirty="0" err="1">
                <a:solidFill>
                  <a:srgbClr val="002060"/>
                </a:solidFill>
              </a:rPr>
              <a:t>Contractuals</a:t>
            </a:r>
            <a:r>
              <a:rPr lang="en-US" sz="2400" dirty="0">
                <a:solidFill>
                  <a:srgbClr val="002060"/>
                </a:solidFill>
              </a:rPr>
              <a:t>, subject to submission of Budget Preparation (BP) Form 204</a:t>
            </a:r>
            <a:endParaRPr sz="2400" dirty="0">
              <a:solidFill>
                <a:srgbClr val="002060"/>
              </a:solidFill>
            </a:endParaRPr>
          </a:p>
          <a:p>
            <a:pPr marL="914377"/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0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88900" y="831850"/>
            <a:ext cx="8799000" cy="4133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2.  Miscellaneous Personnel Benefits Fund (MPBF)</a:t>
            </a:r>
            <a:endParaRPr sz="2400" b="1" i="1" dirty="0">
              <a:solidFill>
                <a:srgbClr val="002060"/>
              </a:solidFill>
            </a:endParaRPr>
          </a:p>
          <a:p>
            <a:pPr marL="76198">
              <a:buClr>
                <a:srgbClr val="002060"/>
              </a:buClr>
              <a:buSzPts val="2400"/>
            </a:pPr>
            <a:endParaRPr lang="en-US" sz="700" b="1" i="1" dirty="0">
              <a:solidFill>
                <a:srgbClr val="002060"/>
              </a:solidFill>
            </a:endParaRP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r>
              <a:rPr lang="en-US" sz="2000" b="1" i="1" dirty="0">
                <a:solidFill>
                  <a:srgbClr val="002060"/>
                </a:solidFill>
              </a:rPr>
              <a:t>For Unfilled Positions:</a:t>
            </a:r>
            <a:endParaRPr sz="2000" dirty="0">
              <a:solidFill>
                <a:srgbClr val="002060"/>
              </a:solidFill>
            </a:endParaRPr>
          </a:p>
          <a:p>
            <a:pPr marL="342900" lvl="1" indent="-342900" algn="just">
              <a:buClr>
                <a:srgbClr val="002060"/>
              </a:buClr>
              <a:buSzPts val="2300"/>
              <a:buAutoNum type="alphaUcPeriod"/>
            </a:pPr>
            <a:r>
              <a:rPr lang="en-US" sz="1800" i="1" u="sng" dirty="0" smtClean="0">
                <a:solidFill>
                  <a:srgbClr val="002060"/>
                </a:solidFill>
              </a:rPr>
              <a:t>May be transferred to Agency Budget during Tier 2 deliberation:</a:t>
            </a:r>
          </a:p>
          <a:p>
            <a:pPr marL="858838" lvl="6" indent="-342900" algn="just">
              <a:buClr>
                <a:srgbClr val="002060"/>
              </a:buClr>
              <a:buSzPts val="2300"/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</a:rPr>
              <a:t>100</a:t>
            </a:r>
            <a:r>
              <a:rPr lang="en-US" sz="2000" b="1" dirty="0">
                <a:solidFill>
                  <a:srgbClr val="002060"/>
                </a:solidFill>
              </a:rPr>
              <a:t>% of the PS cost </a:t>
            </a:r>
            <a:r>
              <a:rPr lang="en-US" sz="2000" dirty="0">
                <a:solidFill>
                  <a:srgbClr val="002060"/>
                </a:solidFill>
              </a:rPr>
              <a:t>of the following unfilled </a:t>
            </a:r>
            <a:r>
              <a:rPr lang="en-US" sz="2000" dirty="0" smtClean="0">
                <a:solidFill>
                  <a:srgbClr val="002060"/>
                </a:solidFill>
              </a:rPr>
              <a:t>positions as of     December 31, 2019:</a:t>
            </a:r>
            <a:endParaRPr sz="2000" dirty="0">
              <a:solidFill>
                <a:srgbClr val="002060"/>
              </a:solidFill>
            </a:endParaRPr>
          </a:p>
          <a:p>
            <a:pPr marL="914377" algn="just">
              <a:spcBef>
                <a:spcPts val="600"/>
              </a:spcBef>
            </a:pPr>
            <a:r>
              <a:rPr lang="en-US" sz="2000" dirty="0">
                <a:solidFill>
                  <a:srgbClr val="002060"/>
                </a:solidFill>
              </a:rPr>
              <a:t>– Teaching positions</a:t>
            </a:r>
          </a:p>
          <a:p>
            <a:pPr marL="914377" algn="just">
              <a:spcBef>
                <a:spcPts val="60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– Military </a:t>
            </a:r>
            <a:r>
              <a:rPr lang="en-US" sz="2000" dirty="0">
                <a:solidFill>
                  <a:srgbClr val="002060"/>
                </a:solidFill>
              </a:rPr>
              <a:t>personnel in DND</a:t>
            </a:r>
          </a:p>
          <a:p>
            <a:pPr marL="914377" algn="just">
              <a:spcBef>
                <a:spcPts val="60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– Uniformed </a:t>
            </a:r>
            <a:r>
              <a:rPr lang="en-US" sz="2000" dirty="0">
                <a:solidFill>
                  <a:srgbClr val="002060"/>
                </a:solidFill>
              </a:rPr>
              <a:t>personnel (PNP, BJMP, BFP, PCG, NAMRIA, and </a:t>
            </a:r>
            <a:r>
              <a:rPr lang="en-US" sz="2000" dirty="0" err="1">
                <a:solidFill>
                  <a:srgbClr val="002060"/>
                </a:solidFill>
              </a:rPr>
              <a:t>BuCor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marL="914377" lvl="1" indent="-374641" algn="just">
              <a:lnSpc>
                <a:spcPct val="115000"/>
              </a:lnSpc>
              <a:spcBef>
                <a:spcPts val="600"/>
              </a:spcBef>
              <a:buClr>
                <a:srgbClr val="002060"/>
              </a:buClr>
              <a:buSzPts val="2300"/>
              <a:buChar char="○"/>
            </a:pPr>
            <a:r>
              <a:rPr lang="en-US" sz="2000" b="1" dirty="0" smtClean="0">
                <a:solidFill>
                  <a:srgbClr val="002060"/>
                </a:solidFill>
              </a:rPr>
              <a:t>75% of the PS cost </a:t>
            </a:r>
            <a:r>
              <a:rPr lang="en-US" sz="2000" dirty="0" smtClean="0">
                <a:solidFill>
                  <a:srgbClr val="002060"/>
                </a:solidFill>
              </a:rPr>
              <a:t>of unfilled medical and medical-allied positions</a:t>
            </a:r>
          </a:p>
        </p:txBody>
      </p:sp>
      <p:sp>
        <p:nvSpPr>
          <p:cNvPr id="72" name="Google Shape;72;p10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 smtClean="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7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0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88900" y="831850"/>
            <a:ext cx="8799000" cy="4133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2.  Miscellaneous Personnel Benefits Fund (MPBF)</a:t>
            </a:r>
            <a:endParaRPr sz="2400" b="1" i="1" dirty="0">
              <a:solidFill>
                <a:srgbClr val="002060"/>
              </a:solidFill>
            </a:endParaRPr>
          </a:p>
          <a:p>
            <a:pPr marL="76198">
              <a:buClr>
                <a:srgbClr val="002060"/>
              </a:buClr>
              <a:buSzPts val="2400"/>
            </a:pPr>
            <a:endParaRPr lang="en-US" sz="700" b="1" i="1" dirty="0">
              <a:solidFill>
                <a:srgbClr val="002060"/>
              </a:solidFill>
            </a:endParaRP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r>
              <a:rPr lang="en-US" sz="2000" b="1" i="1" dirty="0">
                <a:solidFill>
                  <a:srgbClr val="002060"/>
                </a:solidFill>
              </a:rPr>
              <a:t>For Unfilled Positions:</a:t>
            </a:r>
            <a:endParaRPr sz="2000" dirty="0">
              <a:solidFill>
                <a:srgbClr val="002060"/>
              </a:solidFill>
            </a:endParaRPr>
          </a:p>
          <a:p>
            <a:pPr lvl="1" algn="just">
              <a:lnSpc>
                <a:spcPct val="115000"/>
              </a:lnSpc>
              <a:spcBef>
                <a:spcPts val="600"/>
              </a:spcBef>
              <a:buClr>
                <a:srgbClr val="002060"/>
              </a:buClr>
              <a:buSzPts val="2300"/>
            </a:pPr>
            <a:r>
              <a:rPr lang="en-US" sz="2000" b="1" dirty="0" smtClean="0">
                <a:solidFill>
                  <a:srgbClr val="002060"/>
                </a:solidFill>
              </a:rPr>
              <a:t>B. For other agencies:</a:t>
            </a:r>
          </a:p>
          <a:p>
            <a:pPr marL="858838" lvl="2" indent="-342900" algn="just">
              <a:lnSpc>
                <a:spcPct val="115000"/>
              </a:lnSpc>
              <a:spcBef>
                <a:spcPts val="600"/>
              </a:spcBef>
              <a:buClr>
                <a:srgbClr val="002060"/>
              </a:buClr>
              <a:buSzPts val="2300"/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2060"/>
                </a:solidFill>
              </a:rPr>
              <a:t>30</a:t>
            </a:r>
            <a:r>
              <a:rPr lang="en-US" sz="2000" b="1" dirty="0">
                <a:solidFill>
                  <a:srgbClr val="002060"/>
                </a:solidFill>
              </a:rPr>
              <a:t>% of the PS cost </a:t>
            </a:r>
            <a:r>
              <a:rPr lang="en-US" sz="2000" dirty="0">
                <a:solidFill>
                  <a:srgbClr val="002060"/>
                </a:solidFill>
              </a:rPr>
              <a:t>of the unfilled positions, except those provided otherwise</a:t>
            </a:r>
          </a:p>
          <a:p>
            <a:pPr marL="539736" lvl="1" algn="just">
              <a:lnSpc>
                <a:spcPct val="115000"/>
              </a:lnSpc>
              <a:spcBef>
                <a:spcPts val="600"/>
              </a:spcBef>
              <a:buClr>
                <a:srgbClr val="002060"/>
              </a:buClr>
              <a:buSzPts val="2300"/>
            </a:pP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sz="2000" dirty="0">
              <a:solidFill>
                <a:srgbClr val="002060"/>
              </a:solidFill>
            </a:endParaRPr>
          </a:p>
        </p:txBody>
      </p:sp>
      <p:sp>
        <p:nvSpPr>
          <p:cNvPr id="72" name="Google Shape;72;p10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 smtClean="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64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0" descr="C:\Users\blagunay\Desktop\Untitled-7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09574"/>
            <a:ext cx="91440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/>
        </p:nvSpPr>
        <p:spPr>
          <a:xfrm>
            <a:off x="53975" y="103187"/>
            <a:ext cx="9090000" cy="4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>
              <a:buClr>
                <a:schemeClr val="lt1"/>
              </a:buClr>
              <a:buSzPts val="3600"/>
            </a:pPr>
            <a:r>
              <a:rPr lang="en-US" sz="3600" b="1">
                <a:solidFill>
                  <a:schemeClr val="lt1"/>
                </a:solidFill>
              </a:rPr>
              <a:t>Tier 1 Composition : PS</a:t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88900" y="831850"/>
            <a:ext cx="8799000" cy="4133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2060"/>
              </a:buClr>
              <a:buSzPts val="2900"/>
            </a:pPr>
            <a:r>
              <a:rPr lang="en-US" sz="2800" b="1" i="1" dirty="0">
                <a:solidFill>
                  <a:srgbClr val="002060"/>
                </a:solidFill>
              </a:rPr>
              <a:t>2. </a:t>
            </a:r>
            <a:r>
              <a:rPr lang="en-US" sz="2800" b="1" i="1" dirty="0" smtClean="0">
                <a:solidFill>
                  <a:srgbClr val="002060"/>
                </a:solidFill>
              </a:rPr>
              <a:t>MPBF (cont’d)</a:t>
            </a:r>
            <a:endParaRPr sz="2400" b="1" i="1" dirty="0">
              <a:solidFill>
                <a:srgbClr val="002060"/>
              </a:solidFill>
            </a:endParaRPr>
          </a:p>
          <a:p>
            <a:pPr marL="76198">
              <a:buClr>
                <a:srgbClr val="002060"/>
              </a:buClr>
              <a:buSzPts val="2400"/>
            </a:pPr>
            <a:endParaRPr lang="en-US" sz="1800" i="1" u="sng" dirty="0" smtClean="0">
              <a:solidFill>
                <a:srgbClr val="002060"/>
              </a:solidFill>
            </a:endParaRPr>
          </a:p>
          <a:p>
            <a:pPr marL="76198">
              <a:buClr>
                <a:srgbClr val="002060"/>
              </a:buClr>
              <a:buSzPts val="2400"/>
            </a:pPr>
            <a:r>
              <a:rPr lang="en-US" sz="1800" i="1" u="sng" dirty="0" smtClean="0">
                <a:solidFill>
                  <a:srgbClr val="002060"/>
                </a:solidFill>
              </a:rPr>
              <a:t>May </a:t>
            </a:r>
            <a:r>
              <a:rPr lang="en-US" sz="1800" i="1" u="sng" dirty="0">
                <a:solidFill>
                  <a:srgbClr val="002060"/>
                </a:solidFill>
              </a:rPr>
              <a:t>be transferred to Agency Budget during Tier 2 deliberation:</a:t>
            </a:r>
          </a:p>
          <a:p>
            <a:pPr marL="76198">
              <a:buClr>
                <a:srgbClr val="002060"/>
              </a:buClr>
              <a:buSzPts val="2400"/>
            </a:pPr>
            <a:endParaRPr lang="en-US" sz="700" b="1" i="1" dirty="0">
              <a:solidFill>
                <a:srgbClr val="002060"/>
              </a:solidFill>
            </a:endParaRPr>
          </a:p>
          <a:p>
            <a:pPr marL="457189" indent="-380990">
              <a:buClr>
                <a:srgbClr val="002060"/>
              </a:buClr>
              <a:buSzPts val="2400"/>
              <a:buChar char="●"/>
            </a:pPr>
            <a:r>
              <a:rPr lang="en-US" sz="2400" b="1" i="1" dirty="0" smtClean="0">
                <a:solidFill>
                  <a:srgbClr val="002060"/>
                </a:solidFill>
              </a:rPr>
              <a:t>For </a:t>
            </a:r>
            <a:r>
              <a:rPr lang="en-US" sz="2400" b="1" i="1" dirty="0">
                <a:solidFill>
                  <a:srgbClr val="002060"/>
                </a:solidFill>
              </a:rPr>
              <a:t>New Positions:</a:t>
            </a:r>
            <a:endParaRPr lang="en-US" sz="2400" dirty="0">
              <a:solidFill>
                <a:srgbClr val="002060"/>
              </a:solidFill>
            </a:endParaRPr>
          </a:p>
          <a:p>
            <a:pPr marL="914377" lvl="1" indent="-380990" algn="just">
              <a:lnSpc>
                <a:spcPct val="115000"/>
              </a:lnSpc>
              <a:buClr>
                <a:srgbClr val="002060"/>
              </a:buClr>
              <a:buSzPts val="2400"/>
              <a:buChar char="○"/>
            </a:pPr>
            <a:r>
              <a:rPr lang="en-US" sz="2400" b="1" dirty="0" smtClean="0">
                <a:solidFill>
                  <a:srgbClr val="002060"/>
                </a:solidFill>
              </a:rPr>
              <a:t>100</a:t>
            </a:r>
            <a:r>
              <a:rPr lang="en-US" sz="2400" b="1" dirty="0">
                <a:solidFill>
                  <a:srgbClr val="002060"/>
                </a:solidFill>
              </a:rPr>
              <a:t>% of the PS cost </a:t>
            </a:r>
            <a:r>
              <a:rPr lang="en-US" sz="2400" dirty="0">
                <a:solidFill>
                  <a:srgbClr val="002060"/>
                </a:solidFill>
              </a:rPr>
              <a:t>of new positions </a:t>
            </a:r>
            <a:r>
              <a:rPr lang="en-US" sz="2400" dirty="0" smtClean="0">
                <a:solidFill>
                  <a:srgbClr val="002060"/>
                </a:solidFill>
              </a:rPr>
              <a:t>created per </a:t>
            </a:r>
            <a:r>
              <a:rPr lang="en-US" sz="2400" dirty="0">
                <a:solidFill>
                  <a:srgbClr val="002060"/>
                </a:solidFill>
              </a:rPr>
              <a:t>population-based </a:t>
            </a:r>
            <a:r>
              <a:rPr lang="en-US" sz="2400" dirty="0" smtClean="0">
                <a:solidFill>
                  <a:srgbClr val="002060"/>
                </a:solidFill>
              </a:rPr>
              <a:t>formulas (e.g., teaching items, and positions for MUP)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72" name="Google Shape;72;p10"/>
          <p:cNvSpPr txBox="1"/>
          <p:nvPr/>
        </p:nvSpPr>
        <p:spPr>
          <a:xfrm>
            <a:off x="8472487" y="4662487"/>
            <a:ext cx="5493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>
              <a:buClr>
                <a:srgbClr val="595959"/>
              </a:buClr>
              <a:buSzPts val="1000"/>
            </a:pPr>
            <a:fld id="{00000000-1234-1234-1234-123412341234}" type="slidenum">
              <a:rPr lang="en-US" sz="1000">
                <a:solidFill>
                  <a:srgbClr val="595959"/>
                </a:solidFill>
              </a:rPr>
              <a:pPr algn="r">
                <a:buClr>
                  <a:srgbClr val="595959"/>
                </a:buClr>
                <a:buSzPts val="1000"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92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1314</Words>
  <Application>Microsoft Office PowerPoint</Application>
  <PresentationFormat>On-screen Show (16:9)</PresentationFormat>
  <Paragraphs>197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Courier New</vt:lpstr>
      <vt:lpstr>1_Simple Light</vt:lpstr>
      <vt:lpstr>10_Simple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Marlou S. Sinlao</dc:creator>
  <cp:lastModifiedBy>Celso M. De Lara</cp:lastModifiedBy>
  <cp:revision>109</cp:revision>
  <cp:lastPrinted>2020-01-14T07:06:17Z</cp:lastPrinted>
  <dcterms:modified xsi:type="dcterms:W3CDTF">2020-01-16T01:06:18Z</dcterms:modified>
</cp:coreProperties>
</file>