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4884" r:id="rId2"/>
  </p:sldMasterIdLst>
  <p:notesMasterIdLst>
    <p:notesMasterId r:id="rId38"/>
  </p:notesMasterIdLst>
  <p:handoutMasterIdLst>
    <p:handoutMasterId r:id="rId39"/>
  </p:handoutMasterIdLst>
  <p:sldIdLst>
    <p:sldId id="332" r:id="rId3"/>
    <p:sldId id="761" r:id="rId4"/>
    <p:sldId id="759" r:id="rId5"/>
    <p:sldId id="751" r:id="rId6"/>
    <p:sldId id="762" r:id="rId7"/>
    <p:sldId id="763" r:id="rId8"/>
    <p:sldId id="752" r:id="rId9"/>
    <p:sldId id="697" r:id="rId10"/>
    <p:sldId id="715" r:id="rId11"/>
    <p:sldId id="716" r:id="rId12"/>
    <p:sldId id="717" r:id="rId13"/>
    <p:sldId id="727" r:id="rId14"/>
    <p:sldId id="729" r:id="rId15"/>
    <p:sldId id="719" r:id="rId16"/>
    <p:sldId id="720" r:id="rId17"/>
    <p:sldId id="721" r:id="rId18"/>
    <p:sldId id="743" r:id="rId19"/>
    <p:sldId id="698" r:id="rId20"/>
    <p:sldId id="742" r:id="rId21"/>
    <p:sldId id="699" r:id="rId22"/>
    <p:sldId id="700" r:id="rId23"/>
    <p:sldId id="701" r:id="rId24"/>
    <p:sldId id="702" r:id="rId25"/>
    <p:sldId id="773" r:id="rId26"/>
    <p:sldId id="772" r:id="rId27"/>
    <p:sldId id="736" r:id="rId28"/>
    <p:sldId id="753" r:id="rId29"/>
    <p:sldId id="767" r:id="rId30"/>
    <p:sldId id="708" r:id="rId31"/>
    <p:sldId id="771" r:id="rId32"/>
    <p:sldId id="710" r:id="rId33"/>
    <p:sldId id="713" r:id="rId34"/>
    <p:sldId id="707" r:id="rId35"/>
    <p:sldId id="722" r:id="rId36"/>
    <p:sldId id="725" r:id="rId37"/>
  </p:sldIdLst>
  <p:sldSz cx="9144000" cy="6858000" type="screen4x3"/>
  <p:notesSz cx="6797675" cy="9926638"/>
  <p:embeddedFontLst>
    <p:embeddedFont>
      <p:font typeface="Palatino Linotype" panose="02040502050505030304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  <p:embeddedFont>
      <p:font typeface="Gill Sans MT" panose="020B060402020202020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0A04"/>
    <a:srgbClr val="006600"/>
    <a:srgbClr val="00FF00"/>
    <a:srgbClr val="FF3300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80987" autoAdjust="0"/>
  </p:normalViewPr>
  <p:slideViewPr>
    <p:cSldViewPr snapToGrid="0">
      <p:cViewPr varScale="1">
        <p:scale>
          <a:sx n="60" d="100"/>
          <a:sy n="60" d="100"/>
        </p:scale>
        <p:origin x="18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46400" cy="498476"/>
          </a:xfrm>
          <a:prstGeom prst="rect">
            <a:avLst/>
          </a:prstGeom>
        </p:spPr>
        <p:txBody>
          <a:bodyPr vert="horz" lIns="90388" tIns="45196" rIns="90388" bIns="45196" rtlCol="0"/>
          <a:lstStyle>
            <a:lvl1pPr algn="l" eaLnBrk="0" hangingPunct="0">
              <a:lnSpc>
                <a:spcPct val="100000"/>
              </a:lnSpc>
              <a:defRPr sz="1200" b="0" i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1"/>
            <a:ext cx="2946400" cy="498476"/>
          </a:xfrm>
          <a:prstGeom prst="rect">
            <a:avLst/>
          </a:prstGeom>
        </p:spPr>
        <p:txBody>
          <a:bodyPr vert="horz" lIns="90388" tIns="45196" rIns="90388" bIns="45196" rtlCol="0"/>
          <a:lstStyle>
            <a:lvl1pPr algn="r" eaLnBrk="0" hangingPunct="0">
              <a:lnSpc>
                <a:spcPct val="100000"/>
              </a:lnSpc>
              <a:defRPr sz="1200" b="0" i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141FF048-E142-450C-BDA2-BA51173C28FF}" type="datetimeFigureOut">
              <a:rPr lang="en-PH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75"/>
            <a:ext cx="2946400" cy="498476"/>
          </a:xfrm>
          <a:prstGeom prst="rect">
            <a:avLst/>
          </a:prstGeom>
        </p:spPr>
        <p:txBody>
          <a:bodyPr vert="horz" lIns="90388" tIns="45196" rIns="90388" bIns="45196" rtlCol="0" anchor="b"/>
          <a:lstStyle>
            <a:lvl1pPr algn="l" eaLnBrk="0" hangingPunct="0">
              <a:lnSpc>
                <a:spcPct val="100000"/>
              </a:lnSpc>
              <a:defRPr sz="1200" b="0" i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75"/>
            <a:ext cx="2946400" cy="498476"/>
          </a:xfrm>
          <a:prstGeom prst="rect">
            <a:avLst/>
          </a:prstGeom>
        </p:spPr>
        <p:txBody>
          <a:bodyPr vert="horz" wrap="square" lIns="90388" tIns="45196" rIns="90388" bIns="4519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fld id="{E1F0B736-4968-4193-A963-A4BB1AF9DA3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0040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46400" cy="498476"/>
          </a:xfrm>
          <a:prstGeom prst="rect">
            <a:avLst/>
          </a:prstGeom>
        </p:spPr>
        <p:txBody>
          <a:bodyPr vert="horz" lIns="90388" tIns="45196" rIns="90388" bIns="45196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1"/>
            <a:ext cx="2946400" cy="498476"/>
          </a:xfrm>
          <a:prstGeom prst="rect">
            <a:avLst/>
          </a:prstGeom>
        </p:spPr>
        <p:txBody>
          <a:bodyPr vert="horz" lIns="90388" tIns="45196" rIns="90388" bIns="45196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407F609D-5C3A-4F3A-889F-F042969B6547}" type="datetimeFigureOut">
              <a:rPr lang="en-PH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08025"/>
            <a:ext cx="5178425" cy="3883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8" tIns="45196" rIns="90388" bIns="45196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71" y="4776793"/>
            <a:ext cx="5441949" cy="3908425"/>
          </a:xfrm>
          <a:prstGeom prst="rect">
            <a:avLst/>
          </a:prstGeom>
        </p:spPr>
        <p:txBody>
          <a:bodyPr vert="horz" lIns="90388" tIns="45196" rIns="90388" bIns="4519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P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75"/>
            <a:ext cx="2946400" cy="498476"/>
          </a:xfrm>
          <a:prstGeom prst="rect">
            <a:avLst/>
          </a:prstGeom>
        </p:spPr>
        <p:txBody>
          <a:bodyPr vert="horz" lIns="90388" tIns="45196" rIns="90388" bIns="45196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75"/>
            <a:ext cx="2946400" cy="498476"/>
          </a:xfrm>
          <a:prstGeom prst="rect">
            <a:avLst/>
          </a:prstGeom>
        </p:spPr>
        <p:txBody>
          <a:bodyPr vert="horz" wrap="square" lIns="90388" tIns="45196" rIns="90388" bIns="451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fld id="{9CCDE32D-CD5D-4F20-969E-8854DF8C35A3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79083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875798"/>
            <a:fld id="{DA0BE599-734A-4049-80C2-65CFFE4CE1E8}" type="slidenum">
              <a:rPr lang="en-US" altLang="en-US"/>
              <a:pPr defTabSz="875798"/>
              <a:t>1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6150" y="738188"/>
            <a:ext cx="4895850" cy="3671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8204" y="4741869"/>
            <a:ext cx="5330825" cy="44307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tabLst>
                <a:tab pos="362564" algn="l"/>
              </a:tabLst>
            </a:pPr>
            <a:endParaRPr lang="en-US" altLang="en-US" sz="1200"/>
          </a:p>
          <a:p>
            <a:pPr algn="just">
              <a:tabLst>
                <a:tab pos="362564" algn="l"/>
              </a:tabLst>
            </a:pPr>
            <a:endParaRPr lang="en-US" altLang="en-US" sz="1200"/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889008" y="4905378"/>
            <a:ext cx="4949826" cy="443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88" tIns="45196" rIns="90388" bIns="45196"/>
          <a:lstStyle>
            <a:lvl1pPr indent="457200" algn="l"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endParaRPr lang="en-US" altLang="en-US" sz="120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2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451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1349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2819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643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22370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9927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4767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3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5157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985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724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226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84761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183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9418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79473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2009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1912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9888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9480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459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5488" lvl="1" algn="just"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819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07683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6779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2896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2302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3579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36094" y="9575177"/>
            <a:ext cx="3012532" cy="5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5" rIns="92072" bIns="46035" anchor="b"/>
          <a:lstStyle/>
          <a:p>
            <a:pPr algn="r" defTabSz="893692" eaLnBrk="1" hangingPunct="1"/>
            <a:fld id="{395B3729-DCFB-4BE6-AA9C-D7038452E954}" type="slidenum">
              <a:rPr lang="en-US" altLang="en-US" sz="1200" b="0">
                <a:latin typeface="Calibri" pitchFamily="34" charset="0"/>
              </a:rPr>
              <a:pPr algn="r" defTabSz="893692" eaLnBrk="1" hangingPunct="1"/>
              <a:t>35</a:t>
            </a:fld>
            <a:endParaRPr lang="en-US" altLang="en-US" sz="1200" b="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49300"/>
            <a:ext cx="4968875" cy="3725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869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693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265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283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1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3515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79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C9C2-47B5-4058-8643-B382C84755D2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D02D-EAD9-4A9E-B4F2-38490779589B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B5FD-15BF-4E7A-A8A5-BEFAADEF8B09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37A90-E2CA-4E78-8BF5-991B5A0C9081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1D00-5964-4268-814B-3FD57C121D74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8F107-4538-435C-9BCB-72EDEA15CE68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ED5D-5DCE-4395-B6A0-BFC20D64DD8E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9EFF7-5062-4B1A-9631-B0E99A2A08EB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9038"/>
            <a:ext cx="91440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3358-2D30-4CEB-BF60-B651CA984E96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E821-2538-4E41-9950-3CE0E975B645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99C4-F27A-4E2B-9A8C-7BEEE8B67279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1A02-B65B-4117-AB10-D3759F931B8A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0B1A-9C5E-4A61-BA73-46033E3A8B3D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1F08E-5672-4DE4-8404-F5079C8024CA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BCA0-3DC8-4ED7-ADFD-6E6B3750E025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6A6B3-2363-4FC8-981F-3B18783C3273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9376-FB6F-47A6-864F-191053C243E6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AF4C6-4637-4AB0-93A3-97EE0008DB4A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F8D2-72F5-44B1-AFD4-95966A2A273C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9A98-6F26-4EAB-A250-CFE3E96C64C5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2B81-49FB-439B-968B-744E3CDE6F43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CDCF-DA38-4B99-A669-D4FDFA378763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83C1-C3F7-4825-99AE-6D2476A719BD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0932E-8BCB-41DE-8691-228844777FAE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9D42-FAEA-4607-9E34-681C52F971F4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D8F79-505D-4035-A772-05EBDD7C6EB6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PH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P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lnSpc>
                <a:spcPct val="100000"/>
              </a:lnSpc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E837E68-8AC0-486B-AAF8-727AEAEA6F52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lnSpc>
                <a:spcPct val="100000"/>
              </a:lnSpc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22E7B29-68CA-411D-B037-7AA6ABDE2669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38" r:id="rId2"/>
    <p:sldLayoutId id="2147484937" r:id="rId3"/>
    <p:sldLayoutId id="2147484936" r:id="rId4"/>
    <p:sldLayoutId id="2147484935" r:id="rId5"/>
    <p:sldLayoutId id="2147484934" r:id="rId6"/>
    <p:sldLayoutId id="2147484933" r:id="rId7"/>
    <p:sldLayoutId id="2147484932" r:id="rId8"/>
    <p:sldLayoutId id="2147484931" r:id="rId9"/>
    <p:sldLayoutId id="2147484930" r:id="rId10"/>
    <p:sldLayoutId id="2147484929" r:id="rId11"/>
    <p:sldLayoutId id="2147484928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C93A6-37D3-4B9C-A746-3A7139D54564}" type="datetime1">
              <a:rPr lang="en-PH" smtClean="0"/>
              <a:pPr>
                <a:defRPr/>
              </a:pPr>
              <a:t>23/01/2020</a:t>
            </a:fld>
            <a:endParaRPr lang="en-PH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rgbClr val="595959"/>
                </a:solidFill>
                <a:latin typeface="Palatino Linotype" pitchFamily="18" charset="0"/>
              </a:defRPr>
            </a:lvl1pPr>
          </a:lstStyle>
          <a:p>
            <a:fld id="{22183A74-4B2B-413A-B947-E6C05F65EC89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2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861" y="440690"/>
            <a:ext cx="1676505" cy="13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Grp="1" noChangeArrowheads="1"/>
          </p:cNvSpPr>
          <p:nvPr/>
        </p:nvSpPr>
        <p:spPr bwMode="auto">
          <a:xfrm>
            <a:off x="0" y="407352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100" dirty="0">
              <a:solidFill>
                <a:srgbClr val="BF9000"/>
              </a:solidFill>
              <a:latin typeface="Palatino Linotype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</a:t>
            </a:fld>
            <a:endParaRPr lang="en-PH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/>
        </p:nvSpPr>
        <p:spPr bwMode="auto">
          <a:xfrm>
            <a:off x="0" y="1697653"/>
            <a:ext cx="9144000" cy="41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500" b="1" i="0" dirty="0" smtClean="0">
                <a:latin typeface="Palatino Linotype" panose="02040502050505030304" pitchFamily="18" charset="0"/>
              </a:rPr>
              <a:t>FY </a:t>
            </a:r>
            <a:r>
              <a:rPr lang="en-US" altLang="en-US" sz="4500" b="1" i="0" dirty="0">
                <a:latin typeface="Palatino Linotype" panose="02040502050505030304" pitchFamily="18" charset="0"/>
              </a:rPr>
              <a:t>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500" b="1" i="0" dirty="0" smtClean="0">
                <a:latin typeface="Palatino Linotype" panose="02040502050505030304" pitchFamily="18" charset="0"/>
              </a:rPr>
              <a:t>FUND </a:t>
            </a:r>
            <a:r>
              <a:rPr lang="en-US" altLang="en-US" sz="4500" dirty="0" smtClean="0">
                <a:latin typeface="Palatino Linotype" panose="02040502050505030304" pitchFamily="18" charset="0"/>
              </a:rPr>
              <a:t>RELEASE</a:t>
            </a:r>
            <a:endParaRPr lang="en-US" altLang="en-US" sz="4500" b="1" i="0" dirty="0">
              <a:latin typeface="Palatino Linotype" panose="0204050205050503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1" i="0" dirty="0" smtClean="0">
              <a:latin typeface="Palatino Linotype" panose="0204050205050503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Palatino Linotype" panose="02040502050505030304" pitchFamily="18" charset="0"/>
              </a:rPr>
              <a:t>National Budget Circular No. 578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1" i="0" dirty="0">
              <a:latin typeface="Palatino Linotype" panose="0204050205050503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latin typeface="Palatino Linotype" panose="02040502050505030304" pitchFamily="18" charset="0"/>
              </a:rPr>
              <a:t>Philippine International Convention Center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latin typeface="Palatino Linotype" panose="02040502050505030304" pitchFamily="18" charset="0"/>
              </a:rPr>
              <a:t>Pasay City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latin typeface="Palatino Linotype" panose="02040502050505030304" pitchFamily="18" charset="0"/>
              </a:rPr>
              <a:t>January 23, 2020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10</a:t>
            </a:fld>
            <a:endParaRPr lang="en-PH" altLang="en-US"/>
          </a:p>
        </p:txBody>
      </p:sp>
      <p:graphicFrame>
        <p:nvGraphicFramePr>
          <p:cNvPr id="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08400"/>
              </p:ext>
            </p:extLst>
          </p:nvPr>
        </p:nvGraphicFramePr>
        <p:xfrm>
          <a:off x="163514" y="1403896"/>
          <a:ext cx="8766175" cy="4343400"/>
        </p:xfrm>
        <a:graphic>
          <a:graphicData uri="http://schemas.openxmlformats.org/drawingml/2006/table">
            <a:tbl>
              <a:tblPr/>
              <a:tblGrid>
                <a:gridCol w="8766175"/>
              </a:tblGrid>
              <a:tr h="390382"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President of the Philippines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382">
                <a:tc>
                  <a:txBody>
                    <a:bodyPr/>
                    <a:lstStyle/>
                    <a:p>
                      <a:pPr marL="5715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Intelligence Funds within the Executive Branch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446">
                <a:tc>
                  <a:txBody>
                    <a:bodyPr/>
                    <a:lstStyle/>
                    <a:p>
                      <a:pPr marL="350838" marR="0" lvl="2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50838" marR="0" lvl="2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50838" marR="0" lvl="2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Heads of Agencies 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4217">
                <a:tc>
                  <a:txBody>
                    <a:bodyPr/>
                    <a:lstStyle/>
                    <a:p>
                      <a:pPr marL="8001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PH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hange</a:t>
                      </a:r>
                      <a:r>
                        <a:rPr kumimoji="0" lang="en-PH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the details of an activity or project without changing its nature and within the same operating unit.</a:t>
                      </a:r>
                    </a:p>
                    <a:p>
                      <a:pPr marL="8001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P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8001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PH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in the object of expenditure within an allotment class (PS, MOOE, or CO).</a:t>
                      </a:r>
                    </a:p>
                    <a:p>
                      <a:pPr marL="8001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P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8001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PH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of MOOE for the payment of CNA incentive, during the validity of appropriations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223841"/>
            <a:ext cx="8915400" cy="9017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cs typeface="Arial" panose="020B0604020202020204" pitchFamily="34" charset="0"/>
              </a:rPr>
              <a:t>APPROVING AUTHORITY FOR THE MODIFICATION IN THE ALLOTMENT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11</a:t>
            </a:fld>
            <a:endParaRPr lang="en-PH" altLang="en-US"/>
          </a:p>
        </p:txBody>
      </p:sp>
      <p:graphicFrame>
        <p:nvGraphicFramePr>
          <p:cNvPr id="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84406"/>
              </p:ext>
            </p:extLst>
          </p:nvPr>
        </p:nvGraphicFramePr>
        <p:xfrm>
          <a:off x="449490" y="1794779"/>
          <a:ext cx="8211312" cy="2956560"/>
        </p:xfrm>
        <a:graphic>
          <a:graphicData uri="http://schemas.openxmlformats.org/drawingml/2006/table">
            <a:tbl>
              <a:tblPr/>
              <a:tblGrid>
                <a:gridCol w="3814839"/>
                <a:gridCol w="4396473"/>
              </a:tblGrid>
              <a:tr h="451628">
                <a:tc>
                  <a:txBody>
                    <a:bodyPr/>
                    <a:lstStyle/>
                    <a:p>
                      <a:pPr marL="288925" marR="0" lvl="2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DBM Secretary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5547">
                <a:tc gridSpan="2">
                  <a:txBody>
                    <a:bodyPr/>
                    <a:lstStyle/>
                    <a:p>
                      <a:pPr marL="5143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From one allotment class to another</a:t>
                      </a:r>
                    </a:p>
                    <a:p>
                      <a:pPr marL="5143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From one operating unit to another</a:t>
                      </a:r>
                    </a:p>
                    <a:p>
                      <a:pPr marL="5143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Within a Special Purpose Fund</a:t>
                      </a:r>
                    </a:p>
                    <a:p>
                      <a:pPr marL="5143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Within purposes of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Unprogrammed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Appropriations </a:t>
                      </a:r>
                    </a:p>
                    <a:p>
                      <a:pPr marL="5143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Payment of newly-authorized Magna Carta benefits not  otherwise appropriated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409579"/>
            <a:ext cx="8915400" cy="9017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cs typeface="Arial" panose="020B0604020202020204" pitchFamily="34" charset="0"/>
              </a:rPr>
              <a:t>APPROVING AUTHORITY FOR THE MODIFICATION IN THE ALLOTMENT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96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12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" y="1149350"/>
            <a:ext cx="8887326" cy="51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lvl="1" indent="-38100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PH" altLang="en-US" sz="2600" b="1" dirty="0" smtClean="0"/>
          </a:p>
          <a:p>
            <a:pPr marL="566738" indent="-280988" algn="just">
              <a:defRPr/>
            </a:pPr>
            <a:r>
              <a:rPr lang="en-PH" altLang="en-US" b="0" dirty="0" smtClean="0"/>
              <a:t>Shall not be considered as a form of modification in allotment</a:t>
            </a:r>
          </a:p>
          <a:p>
            <a:pPr marL="566738" indent="-280988" algn="just">
              <a:defRPr/>
            </a:pPr>
            <a:r>
              <a:rPr lang="en-PH" altLang="en-US" b="0" dirty="0" smtClean="0"/>
              <a:t>Any available allotment for PS may be utilized for the payment of deficiencies in authorized personnel benefits</a:t>
            </a:r>
          </a:p>
          <a:p>
            <a:pPr marL="566738" indent="-280988" algn="just">
              <a:defRPr/>
            </a:pPr>
            <a:r>
              <a:rPr lang="en-PH" altLang="en-US" b="0" dirty="0" smtClean="0"/>
              <a:t>In instances where agencies have newly-filled positions or staffing modifications, as well as authorized benefits not originally provided in their PS levels, the unobligated PS allotments may be </a:t>
            </a:r>
            <a:r>
              <a:rPr lang="en-PH" altLang="en-US" b="0" dirty="0" smtClean="0"/>
              <a:t>utilized</a:t>
            </a:r>
            <a:endParaRPr lang="en-PH" altLang="en-US" b="0" dirty="0" smtClean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06363" y="180153"/>
            <a:ext cx="8915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 b="1" i="0" dirty="0" smtClean="0">
                <a:latin typeface="Arial" panose="020B0604020202020204" pitchFamily="34" charset="0"/>
              </a:rPr>
              <a:t>USE OF PS APPROPRIATION FOR ANY PS DEFICIENCY</a:t>
            </a:r>
            <a:endParaRPr lang="en-GB" altLang="en-US" sz="28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13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0" y="1132211"/>
            <a:ext cx="9021763" cy="462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lvl="1" indent="-38100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PH" altLang="en-US" sz="2600" b="1" dirty="0" smtClean="0"/>
              <a:t>Limitation in the use of available PS allotments</a:t>
            </a:r>
          </a:p>
          <a:p>
            <a:pPr marL="549275" lvl="1" indent="-38100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PH" altLang="en-US" sz="2600" b="1" dirty="0" smtClean="0"/>
          </a:p>
          <a:p>
            <a:pPr marL="566738" indent="-280988" algn="just">
              <a:defRPr/>
            </a:pPr>
            <a:r>
              <a:rPr lang="en-PH" altLang="en-US" sz="2600" b="0" dirty="0" smtClean="0"/>
              <a:t>Released allotments which cannot be reallocated to other PS items</a:t>
            </a:r>
          </a:p>
          <a:p>
            <a:pPr marL="285750" indent="0" algn="just">
              <a:buNone/>
              <a:defRPr/>
            </a:pPr>
            <a:r>
              <a:rPr lang="en-PH" altLang="en-US" sz="2600" b="0" dirty="0" smtClean="0"/>
              <a:t>	- RLIP</a:t>
            </a:r>
          </a:p>
          <a:p>
            <a:pPr marL="285750" indent="0" algn="just">
              <a:buNone/>
              <a:defRPr/>
            </a:pPr>
            <a:r>
              <a:rPr lang="en-PH" altLang="en-US" sz="2600" b="0" dirty="0"/>
              <a:t>	</a:t>
            </a:r>
            <a:r>
              <a:rPr lang="en-PH" altLang="en-US" sz="2600" b="0" dirty="0" smtClean="0"/>
              <a:t>- SAGFs, except if expressly authorized in the law 		creating them</a:t>
            </a:r>
          </a:p>
          <a:p>
            <a:pPr marL="285750" indent="0" algn="just">
              <a:buNone/>
              <a:defRPr/>
            </a:pPr>
            <a:endParaRPr lang="en-PH" altLang="en-US" sz="2600" b="0" dirty="0" smtClean="0"/>
          </a:p>
          <a:p>
            <a:pPr marL="566738" indent="-280988" algn="just">
              <a:defRPr/>
            </a:pPr>
            <a:r>
              <a:rPr lang="en-PH" altLang="en-US" sz="2600" b="0" dirty="0" smtClean="0"/>
              <a:t>Released allotments for PS cannot be used to pay CNA</a:t>
            </a:r>
          </a:p>
          <a:p>
            <a:pPr marL="285750" indent="0" algn="just">
              <a:buNone/>
              <a:defRPr/>
            </a:pPr>
            <a:endParaRPr lang="en-PH" altLang="en-US" sz="2600" b="0" dirty="0" smtClean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06363" y="47625"/>
            <a:ext cx="8915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 b="1" i="0" dirty="0" smtClean="0">
                <a:latin typeface="Arial" panose="020B0604020202020204" pitchFamily="34" charset="0"/>
              </a:rPr>
              <a:t>USE OF PS APPROPRIATION FOR ANY PS DEFICIENCY (</a:t>
            </a:r>
            <a:r>
              <a:rPr lang="en-US" altLang="en-US" sz="2800" b="1" i="0" dirty="0" err="1" smtClean="0">
                <a:latin typeface="Arial" panose="020B0604020202020204" pitchFamily="34" charset="0"/>
              </a:rPr>
              <a:t>con’t</a:t>
            </a:r>
            <a:r>
              <a:rPr lang="en-US" altLang="en-US" sz="2800" i="0" dirty="0" smtClean="0">
                <a:latin typeface="Arial" panose="020B0604020202020204" pitchFamily="34" charset="0"/>
              </a:rPr>
              <a:t>.)</a:t>
            </a:r>
            <a:endParaRPr lang="en-GB" altLang="en-US" sz="28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79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14</a:t>
            </a:fld>
            <a:endParaRPr lang="en-PH" alt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06363" y="47625"/>
            <a:ext cx="8915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200" b="1" i="0">
                <a:latin typeface="Arial" panose="020B0604020202020204" pitchFamily="34" charset="0"/>
              </a:rPr>
              <a:t>USE OF SAVINGS FOR AUGMENTATION</a:t>
            </a:r>
            <a:endParaRPr lang="en-GB" altLang="en-US" sz="3200" b="1" i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30298"/>
            <a:ext cx="86106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PH" sz="30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Savings</a:t>
            </a:r>
            <a:r>
              <a:rPr lang="en-PH" sz="3000" i="0" dirty="0">
                <a:solidFill>
                  <a:srgbClr val="000000"/>
                </a:solidFill>
                <a:latin typeface="Arial" charset="0"/>
                <a:cs typeface="Arial" charset="0"/>
              </a:rPr>
              <a:t> refer to portions or balances of any released appropriations for P/A/Ps:</a:t>
            </a:r>
          </a:p>
          <a:p>
            <a:pPr marL="400050" indent="-228600" algn="just" eaLnBrk="1" hangingPunct="1">
              <a:buFont typeface="Arial" pitchFamily="34" charset="0"/>
              <a:buChar char="•"/>
              <a:defRPr/>
            </a:pPr>
            <a:r>
              <a:rPr lang="en-PH" sz="2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Due to completion, final discontinuance or abandonment; or</a:t>
            </a:r>
          </a:p>
          <a:p>
            <a:pPr marL="400050" indent="-228600" algn="just" eaLnBrk="1" hangingPunct="1">
              <a:buFontTx/>
              <a:buChar char="•"/>
              <a:defRPr/>
            </a:pPr>
            <a:r>
              <a:rPr lang="en-PH" sz="26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With </a:t>
            </a:r>
            <a:r>
              <a:rPr lang="en-PH" sz="2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decreased cost due to </a:t>
            </a:r>
            <a:r>
              <a:rPr lang="en-PH" sz="26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improved </a:t>
            </a:r>
            <a:r>
              <a:rPr lang="en-PH" sz="2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efficiency.</a:t>
            </a:r>
          </a:p>
          <a:p>
            <a:pPr algn="just" eaLnBrk="1" hangingPunct="1">
              <a:buFontTx/>
              <a:buChar char="•"/>
              <a:defRPr/>
            </a:pPr>
            <a:endParaRPr lang="en-PH" sz="300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PH" sz="30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Augmentation</a:t>
            </a:r>
            <a:r>
              <a:rPr lang="en-PH" sz="3000" i="0" dirty="0">
                <a:solidFill>
                  <a:srgbClr val="000000"/>
                </a:solidFill>
                <a:latin typeface="Arial" charset="0"/>
                <a:cs typeface="Arial" charset="0"/>
              </a:rPr>
              <a:t> is the act of the </a:t>
            </a:r>
            <a:r>
              <a:rPr lang="en-PH" sz="3000" i="0" u="sng" dirty="0">
                <a:solidFill>
                  <a:srgbClr val="000000"/>
                </a:solidFill>
                <a:latin typeface="Arial" charset="0"/>
                <a:cs typeface="Arial" charset="0"/>
              </a:rPr>
              <a:t>constitutional officers</a:t>
            </a:r>
            <a:r>
              <a:rPr lang="en-PH" sz="3000" i="0" dirty="0">
                <a:solidFill>
                  <a:srgbClr val="000000"/>
                </a:solidFill>
                <a:latin typeface="Arial" charset="0"/>
                <a:cs typeface="Arial" charset="0"/>
              </a:rPr>
              <a:t> authorized to use savings in their respective appropriations to cover a deficiency in any existing P/A/P within their respective offices.</a:t>
            </a:r>
          </a:p>
        </p:txBody>
      </p:sp>
    </p:spTree>
    <p:extLst>
      <p:ext uri="{BB962C8B-B14F-4D97-AF65-F5344CB8AC3E}">
        <p14:creationId xmlns:p14="http://schemas.microsoft.com/office/powerpoint/2010/main" val="2446688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15</a:t>
            </a:fld>
            <a:endParaRPr lang="en-PH" alt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06363" y="47625"/>
            <a:ext cx="8915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200" b="1" i="0" dirty="0">
                <a:latin typeface="Arial" panose="020B0604020202020204" pitchFamily="34" charset="0"/>
              </a:rPr>
              <a:t>USE OF SAVINGS FOR AUGMENTATION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846" y="1426061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9100" indent="-4191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3100" i="0" dirty="0">
                <a:latin typeface="Arial" panose="020B0604020202020204" pitchFamily="34" charset="0"/>
              </a:rPr>
              <a:t>Only existing P/A/Ps may be funded by augmentation from </a:t>
            </a:r>
            <a:r>
              <a:rPr lang="en-US" altLang="en-US" sz="3100" i="0" dirty="0" smtClean="0">
                <a:latin typeface="Arial" panose="020B0604020202020204" pitchFamily="34" charset="0"/>
              </a:rPr>
              <a:t>savings regardless of the availability of allotment class/</a:t>
            </a:r>
            <a:r>
              <a:rPr lang="en-US" altLang="en-US" sz="3100" i="0" dirty="0" err="1" smtClean="0">
                <a:latin typeface="Arial" panose="020B0604020202020204" pitchFamily="34" charset="0"/>
              </a:rPr>
              <a:t>es</a:t>
            </a:r>
            <a:endParaRPr lang="en-US" altLang="en-US" sz="3100" i="0" dirty="0">
              <a:latin typeface="Arial" panose="020B0604020202020204" pitchFamily="34" charset="0"/>
            </a:endParaRPr>
          </a:p>
          <a:p>
            <a:pPr algn="just" eaLnBrk="1" hangingPunct="1"/>
            <a:endParaRPr lang="en-US" altLang="en-US" sz="2000" i="0" dirty="0"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3100" i="0" dirty="0" smtClean="0">
                <a:latin typeface="Arial" panose="020B0604020202020204" pitchFamily="34" charset="0"/>
              </a:rPr>
              <a:t>Needs OP approval</a:t>
            </a:r>
            <a:endParaRPr lang="en-PH" altLang="en-US" sz="310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55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15108" y="1798115"/>
            <a:ext cx="8680075" cy="351347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altLang="en-US" sz="3800" dirty="0">
                <a:latin typeface="Arial" charset="0"/>
                <a:cs typeface="Arial" charset="0"/>
              </a:rPr>
              <a:t>Departments/agencies are no longer authorized to avail of </a:t>
            </a:r>
            <a:r>
              <a:rPr lang="en-PH" altLang="en-US" sz="3800" b="1" u="sng" dirty="0">
                <a:latin typeface="Arial" charset="0"/>
                <a:cs typeface="Arial" charset="0"/>
              </a:rPr>
              <a:t>excess income</a:t>
            </a:r>
            <a:r>
              <a:rPr lang="en-PH" altLang="en-US" sz="3800" dirty="0">
                <a:latin typeface="Arial" charset="0"/>
                <a:cs typeface="Arial" charset="0"/>
              </a:rPr>
              <a:t> since the annual financial requirements of their programs/projects have been fully provided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16</a:t>
            </a:fld>
            <a:endParaRPr lang="en-PH" altLang="en-US"/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215900"/>
            <a:ext cx="8915400" cy="688975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cs typeface="Arial" panose="020B0604020202020204" pitchFamily="34" charset="0"/>
              </a:rPr>
              <a:t>USE OF FEES AND INCOME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53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4301" y="1674812"/>
            <a:ext cx="8907462" cy="41243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PH" altLang="en-US" sz="3000" dirty="0" smtClean="0">
                <a:latin typeface="Arial" charset="0"/>
                <a:cs typeface="Arial" charset="0"/>
              </a:rPr>
              <a:t>Fees </a:t>
            </a:r>
            <a:r>
              <a:rPr lang="en-PH" altLang="en-US" sz="3000" dirty="0">
                <a:latin typeface="Arial" charset="0"/>
                <a:cs typeface="Arial" charset="0"/>
              </a:rPr>
              <a:t>from the conduct of seminar, conference, training and oath taking from government and private agency participants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PH" altLang="en-US" sz="15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 smtClean="0"/>
              <a:t>Proceeds </a:t>
            </a:r>
            <a:r>
              <a:rPr lang="en-US" sz="3000" dirty="0"/>
              <a:t>from the sale of official publications</a:t>
            </a:r>
            <a:endParaRPr lang="en-PH" altLang="en-US" sz="3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PH" altLang="en-US" sz="1000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17</a:t>
            </a:fld>
            <a:endParaRPr lang="en-PH" altLang="en-US"/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215900"/>
            <a:ext cx="8915400" cy="9017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cs typeface="Arial" panose="020B0604020202020204" pitchFamily="34" charset="0"/>
              </a:rPr>
              <a:t>USE OF FEES AND INCOME (cont.)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7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18</a:t>
            </a:fld>
            <a:endParaRPr lang="en-PH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52400" y="223340"/>
            <a:ext cx="8915400" cy="6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600" i="0" dirty="0" smtClean="0">
                <a:latin typeface="Arial" panose="020B0604020202020204" pitchFamily="34" charset="0"/>
              </a:rPr>
              <a:t>IMPORTANT TIMELINES</a:t>
            </a:r>
            <a:endParaRPr lang="en-GB" altLang="en-US" sz="2600" b="1" i="0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69557" y="1160718"/>
            <a:ext cx="8595360" cy="482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altLang="en-US" sz="2300" dirty="0"/>
              <a:t>January 15, 2020 </a:t>
            </a:r>
            <a:r>
              <a:rPr lang="en-PH" altLang="en-US" sz="2300" b="0" dirty="0"/>
              <a:t>- submission to DBM of agencies' revised Budget Execution Documents (within 7 working days after the approval of the GAA) </a:t>
            </a:r>
            <a:endParaRPr lang="en-PH" altLang="en-US" sz="2300" b="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altLang="en-US" sz="1000" b="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2300" dirty="0"/>
              <a:t>November 15, 2020 </a:t>
            </a:r>
            <a:r>
              <a:rPr lang="en-PH" sz="2300" b="0" dirty="0"/>
              <a:t>- deadline for agency request/s that requires issuance of SAROs/additional NCAs.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1000" b="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2300" dirty="0"/>
              <a:t>Within 30 days after the end of each quarter </a:t>
            </a:r>
            <a:r>
              <a:rPr lang="en-PH" sz="2300" b="0" dirty="0"/>
              <a:t>- submission of the BFARs per COA-DBM JC 2019-1 dated January 1, 2019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1000" b="0" dirty="0"/>
          </a:p>
          <a:p>
            <a:pPr marL="228600"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300" dirty="0"/>
              <a:t>On or before 30th day following the end of the year </a:t>
            </a:r>
            <a:r>
              <a:rPr lang="en-US" altLang="en-US" sz="2300" b="0" dirty="0" smtClean="0"/>
              <a:t>- </a:t>
            </a:r>
            <a:r>
              <a:rPr lang="en-PH" sz="2300" b="0" dirty="0" smtClean="0"/>
              <a:t>submission </a:t>
            </a:r>
            <a:r>
              <a:rPr lang="en-PH" sz="2300" b="0" dirty="0"/>
              <a:t>of the BFARs per COA-DBM JC 2019-1 dated January 1, </a:t>
            </a:r>
            <a:r>
              <a:rPr lang="en-PH" sz="2300" b="0" dirty="0" smtClean="0"/>
              <a:t>2019</a:t>
            </a:r>
          </a:p>
          <a:p>
            <a:pPr marL="228600"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PH" sz="1000" b="0" dirty="0"/>
          </a:p>
          <a:p>
            <a:pPr marL="800100" lvl="4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200" b="0" dirty="0" smtClean="0"/>
              <a:t>Aging </a:t>
            </a:r>
            <a:r>
              <a:rPr lang="en-US" altLang="en-US" sz="2200" b="0" dirty="0"/>
              <a:t>of </a:t>
            </a:r>
            <a:r>
              <a:rPr lang="en-US" altLang="en-US" sz="2200" b="0" smtClean="0"/>
              <a:t>Unpaid Obligations</a:t>
            </a:r>
            <a:endParaRPr lang="en-US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644253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19</a:t>
            </a:fld>
            <a:endParaRPr lang="en-PH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52400" y="223340"/>
            <a:ext cx="8915400" cy="6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600" i="0" dirty="0" smtClean="0">
                <a:latin typeface="Arial" panose="020B0604020202020204" pitchFamily="34" charset="0"/>
              </a:rPr>
              <a:t>IMPORTANT TIMELINES</a:t>
            </a:r>
            <a:endParaRPr lang="en-GB" altLang="en-US" sz="2600" b="1" i="0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69557" y="1103566"/>
            <a:ext cx="8595360" cy="51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2200" b="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2300" dirty="0"/>
              <a:t>On or before the tenth day of the month </a:t>
            </a:r>
            <a:r>
              <a:rPr lang="en-PH" sz="2300" b="0" dirty="0"/>
              <a:t>immediately following the covered period: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2200" b="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PH" sz="2200" b="0" dirty="0" smtClean="0"/>
              <a:t>The </a:t>
            </a:r>
            <a:r>
              <a:rPr lang="en-PH" sz="2200" b="0" dirty="0"/>
              <a:t>Monthly Report on Appropriations, Allotments, </a:t>
            </a:r>
            <a:r>
              <a:rPr lang="en-PH" sz="2200" b="0" dirty="0" smtClean="0"/>
              <a:t>Obligations and Disbursements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2200" b="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PH" sz="2200" b="0" dirty="0" smtClean="0"/>
              <a:t> Monthly </a:t>
            </a:r>
            <a:r>
              <a:rPr lang="en-PH" sz="2200" b="0" dirty="0"/>
              <a:t>Report of Disbursements (FAR No. 4</a:t>
            </a:r>
            <a:r>
              <a:rPr lang="en-PH" sz="2200" b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5471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</a:t>
            </a:fld>
            <a:endParaRPr lang="en-PH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52400" y="361173"/>
            <a:ext cx="8915400" cy="7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i="0" dirty="0" smtClean="0">
                <a:latin typeface="Arial" panose="020B0604020202020204" pitchFamily="34" charset="0"/>
              </a:rPr>
              <a:t>WHAT IS AN ALLOTMENT RELEASE </a:t>
            </a:r>
            <a:r>
              <a:rPr lang="en-US" altLang="en-US" sz="3200" b="1" i="0" dirty="0" smtClean="0">
                <a:latin typeface="Arial" panose="020B0604020202020204" pitchFamily="34" charset="0"/>
              </a:rPr>
              <a:t>PROGRAM?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12420" y="1648997"/>
            <a:ext cx="859536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PH" sz="3000" b="0" dirty="0"/>
              <a:t>M</a:t>
            </a:r>
            <a:r>
              <a:rPr lang="en-PH" sz="3000" b="0" dirty="0" smtClean="0"/>
              <a:t>aximum allotment that can be issued to an agency</a:t>
            </a:r>
            <a:endParaRPr lang="en-PH" sz="1200" b="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000" b="0" dirty="0" smtClean="0"/>
              <a:t> </a:t>
            </a:r>
            <a:endParaRPr lang="en-PH" sz="4500" u="sng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PH" sz="3000" b="0" dirty="0"/>
              <a:t>S</a:t>
            </a:r>
            <a:r>
              <a:rPr lang="en-PH" sz="3000" b="0" dirty="0" smtClean="0"/>
              <a:t>hall be equal to the total of the following: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PH" sz="500" b="0" dirty="0" smtClean="0"/>
          </a:p>
          <a:p>
            <a:pPr marL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2500" b="0" dirty="0"/>
              <a:t>R.A. No. </a:t>
            </a:r>
            <a:r>
              <a:rPr lang="en-PH" sz="2500" b="0" dirty="0" smtClean="0"/>
              <a:t>11465, </a:t>
            </a:r>
            <a:r>
              <a:rPr lang="en-PH" sz="2500" b="0" dirty="0"/>
              <a:t>FY </a:t>
            </a:r>
            <a:r>
              <a:rPr lang="en-PH" sz="2500" b="0" dirty="0" smtClean="0"/>
              <a:t>2020 </a:t>
            </a:r>
            <a:r>
              <a:rPr lang="en-PH" sz="2500" b="0" dirty="0"/>
              <a:t>GAA; and</a:t>
            </a:r>
          </a:p>
          <a:p>
            <a:pPr marL="45720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2500" b="0" dirty="0"/>
          </a:p>
          <a:p>
            <a:pPr marL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2500" b="0" dirty="0"/>
              <a:t>Automatic appropriations, i.e., RLIP, SAGF, among others.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41097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20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00062" y="1722439"/>
            <a:ext cx="831532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charset="0"/>
              <a:buNone/>
              <a:defRPr/>
            </a:pPr>
            <a:r>
              <a:rPr lang="en-PH" sz="3000" b="1" dirty="0" smtClean="0"/>
              <a:t>The DBM shall conduct the following APRs:</a:t>
            </a:r>
          </a:p>
          <a:p>
            <a:pPr marL="0" lvl="1" indent="0" algn="just">
              <a:buFont typeface="Arial" charset="0"/>
              <a:buNone/>
              <a:defRPr/>
            </a:pPr>
            <a:endParaRPr lang="en-PH" sz="3000" b="1" dirty="0" smtClean="0"/>
          </a:p>
          <a:p>
            <a:pPr marL="0" lvl="1" indent="0" algn="just">
              <a:buFont typeface="Arial" charset="0"/>
              <a:buNone/>
              <a:defRPr/>
            </a:pPr>
            <a:endParaRPr lang="en-US" sz="500" b="1" dirty="0" smtClean="0"/>
          </a:p>
          <a:p>
            <a:pPr marL="457200">
              <a:defRPr/>
            </a:pPr>
            <a:r>
              <a:rPr lang="en-PH" sz="2500" b="0" dirty="0" smtClean="0"/>
              <a:t>Mid-year APR (covering January to June)</a:t>
            </a:r>
          </a:p>
          <a:p>
            <a:pPr marL="457200">
              <a:defRPr/>
            </a:pPr>
            <a:endParaRPr lang="en-PH" sz="2500" b="0" dirty="0" smtClean="0"/>
          </a:p>
          <a:p>
            <a:pPr marL="457200">
              <a:defRPr/>
            </a:pPr>
            <a:r>
              <a:rPr lang="en-PH" sz="2500" b="0" dirty="0" smtClean="0"/>
              <a:t>Year-end Review (covering January to December)</a:t>
            </a:r>
          </a:p>
          <a:p>
            <a:pPr marL="914400" indent="-457200">
              <a:defRPr/>
            </a:pPr>
            <a:endParaRPr lang="en-US" sz="500" b="0" dirty="0" smtClean="0"/>
          </a:p>
          <a:p>
            <a:pPr>
              <a:defRPr/>
            </a:pPr>
            <a:endParaRPr lang="en-GB" sz="2500" b="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28600" y="381001"/>
            <a:ext cx="8915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200" b="1" i="0" dirty="0" smtClean="0">
                <a:latin typeface="Arial" panose="020B0604020202020204" pitchFamily="34" charset="0"/>
              </a:rPr>
              <a:t>AGENCY PERFORMANCE REVIEW (APR</a:t>
            </a:r>
            <a:r>
              <a:rPr lang="en-US" altLang="en-US" sz="3200" b="1" i="0" dirty="0">
                <a:latin typeface="Arial" panose="020B0604020202020204" pitchFamily="34" charset="0"/>
              </a:rPr>
              <a:t>)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21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84015" y="1922463"/>
            <a:ext cx="7942262" cy="42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 smtClean="0"/>
              <a:t>Release </a:t>
            </a:r>
            <a:r>
              <a:rPr lang="en-PH" sz="2600" b="0" dirty="0"/>
              <a:t>of the balance of the FLR items under the FY </a:t>
            </a:r>
            <a:r>
              <a:rPr lang="en-PH" sz="2600" b="0" dirty="0" smtClean="0"/>
              <a:t>2020 Programmed Appropriations</a:t>
            </a:r>
          </a:p>
          <a:p>
            <a:pPr marL="0" lvl="1" indent="0" algn="just">
              <a:buNone/>
              <a:defRPr/>
            </a:pPr>
            <a:endParaRPr lang="en-PH" sz="2600" b="0" dirty="0" smtClean="0"/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 smtClean="0"/>
              <a:t>Additional </a:t>
            </a:r>
            <a:r>
              <a:rPr lang="en-PH" sz="2600" b="0" dirty="0"/>
              <a:t>release from </a:t>
            </a:r>
            <a:r>
              <a:rPr lang="en-PH" sz="2600" b="0" dirty="0" smtClean="0"/>
              <a:t>SPFs</a:t>
            </a:r>
          </a:p>
          <a:p>
            <a:pPr marL="0" lvl="1" indent="0" algn="just">
              <a:buNone/>
              <a:defRPr/>
            </a:pPr>
            <a:endParaRPr lang="en-PH" sz="2600" b="0" dirty="0" smtClean="0"/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 smtClean="0"/>
              <a:t>Approval </a:t>
            </a:r>
            <a:r>
              <a:rPr lang="en-PH" sz="2600" b="0" dirty="0"/>
              <a:t>of requests for modification in </a:t>
            </a:r>
            <a:r>
              <a:rPr lang="en-PH" sz="2600" b="0" dirty="0" smtClean="0"/>
              <a:t>allotment</a:t>
            </a:r>
          </a:p>
          <a:p>
            <a:pPr marL="0" lvl="1" indent="0" algn="just">
              <a:buNone/>
              <a:defRPr/>
            </a:pPr>
            <a:endParaRPr lang="en-PH" sz="2600" b="0" dirty="0" smtClean="0"/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 smtClean="0"/>
              <a:t>Revision </a:t>
            </a:r>
            <a:r>
              <a:rPr lang="en-PH" sz="2600" b="0" dirty="0"/>
              <a:t>of plans/targets as reflected in the DBM-evaluated BEDs </a:t>
            </a:r>
            <a:r>
              <a:rPr lang="en-PH" sz="2600" b="0" dirty="0" smtClean="0"/>
              <a:t>submitted by agencies</a:t>
            </a:r>
          </a:p>
          <a:p>
            <a:pPr marL="914400" indent="-457200">
              <a:defRPr/>
            </a:pPr>
            <a:endParaRPr lang="en-US" sz="2600" b="0" dirty="0" smtClean="0"/>
          </a:p>
          <a:p>
            <a:pPr>
              <a:defRPr/>
            </a:pPr>
            <a:endParaRPr lang="en-GB" sz="2600" b="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515942"/>
            <a:ext cx="8915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en-US" altLang="en-US" sz="2800" b="1" i="0" dirty="0" smtClean="0">
                <a:latin typeface="Arial" panose="020B0604020202020204" pitchFamily="34" charset="0"/>
              </a:rPr>
              <a:t>APR </a:t>
            </a:r>
            <a:r>
              <a:rPr lang="en-PH" altLang="en-US" sz="2800" i="0" dirty="0">
                <a:latin typeface="Arial" panose="020B0604020202020204" pitchFamily="34" charset="0"/>
              </a:rPr>
              <a:t>will be used as one of the bases for determining </a:t>
            </a:r>
            <a:r>
              <a:rPr lang="en-PH" altLang="en-US" sz="2800" i="0" dirty="0" smtClean="0">
                <a:latin typeface="Arial" panose="020B0604020202020204" pitchFamily="34" charset="0"/>
              </a:rPr>
              <a:t>the necessity </a:t>
            </a:r>
            <a:r>
              <a:rPr lang="en-PH" altLang="en-US" sz="2800" i="0" dirty="0">
                <a:latin typeface="Arial" panose="020B0604020202020204" pitchFamily="34" charset="0"/>
              </a:rPr>
              <a:t>of any of the following:</a:t>
            </a:r>
            <a:endParaRPr lang="en-GB" altLang="en-US" sz="28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44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22</a:t>
            </a:fld>
            <a:endParaRPr lang="en-PH" altLang="en-US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1550196"/>
            <a:ext cx="8915400" cy="325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</a:pPr>
            <a:r>
              <a:rPr lang="en-PH" altLang="en-US" sz="4500" b="1" i="0" dirty="0" smtClean="0">
                <a:latin typeface="Arial" panose="020B0604020202020204" pitchFamily="34" charset="0"/>
              </a:rPr>
              <a:t>SPECIFIC GUIDELINES ON THE RELEASE OF FUNDS FOR </a:t>
            </a:r>
          </a:p>
          <a:p>
            <a:pPr marL="0" indent="0" algn="ctr">
              <a:lnSpc>
                <a:spcPct val="90000"/>
              </a:lnSpc>
            </a:pPr>
            <a:r>
              <a:rPr lang="en-PH" altLang="en-US" sz="4500" b="1" i="0" dirty="0" smtClean="0">
                <a:latin typeface="Arial" panose="020B0604020202020204" pitchFamily="34" charset="0"/>
              </a:rPr>
              <a:t>FY 2020</a:t>
            </a:r>
            <a:endParaRPr lang="en-GB" altLang="en-US" sz="45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24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23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25911" y="669663"/>
            <a:ext cx="8786935" cy="46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altLang="en-US" sz="3500" dirty="0" smtClean="0"/>
              <a:t>OBLIGATIONAL AUTHORITIES SHALL BE RELEASED THROUGH</a:t>
            </a:r>
            <a:r>
              <a:rPr lang="en-PH" altLang="en-US" dirty="0" smtClean="0"/>
              <a:t>:  </a:t>
            </a:r>
          </a:p>
          <a:p>
            <a:pPr marL="0" indent="0">
              <a:buNone/>
            </a:pPr>
            <a:r>
              <a:rPr lang="en-PH" altLang="en-US" sz="3500" dirty="0"/>
              <a:t>	</a:t>
            </a:r>
            <a:endParaRPr lang="en-PH" altLang="en-US" sz="3500" dirty="0" smtClean="0"/>
          </a:p>
          <a:p>
            <a:pPr marL="0" indent="0">
              <a:buNone/>
            </a:pPr>
            <a:r>
              <a:rPr lang="en-US" sz="3200" dirty="0" smtClean="0"/>
              <a:t>GAAAO - </a:t>
            </a:r>
            <a:r>
              <a:rPr lang="en-PH" altLang="en-US" sz="3100" b="0" dirty="0" smtClean="0"/>
              <a:t>For </a:t>
            </a:r>
            <a:r>
              <a:rPr lang="en-PH" altLang="en-US" sz="3100" b="0" dirty="0"/>
              <a:t>Comprehensive </a:t>
            </a:r>
            <a:r>
              <a:rPr lang="en-PH" altLang="en-US" sz="3100" b="0" dirty="0" smtClean="0"/>
              <a:t>Release  </a:t>
            </a:r>
            <a:r>
              <a:rPr lang="en-PH" altLang="en-US" sz="3100" b="0" dirty="0"/>
              <a:t>(FCR) </a:t>
            </a:r>
            <a:r>
              <a:rPr lang="en-PH" altLang="en-US" sz="3100" b="0" dirty="0" smtClean="0"/>
              <a:t>	         items</a:t>
            </a:r>
          </a:p>
          <a:p>
            <a:pPr marL="0" indent="0">
              <a:buNone/>
            </a:pPr>
            <a:endParaRPr lang="en-PH" altLang="en-US" sz="1200" dirty="0" smtClean="0"/>
          </a:p>
          <a:p>
            <a:pPr marL="0" indent="0">
              <a:buNone/>
            </a:pPr>
            <a:r>
              <a:rPr lang="en-PH" altLang="en-US" sz="3200" dirty="0" smtClean="0"/>
              <a:t>GARO/SARO - </a:t>
            </a:r>
            <a:r>
              <a:rPr lang="en-PH" altLang="en-US" sz="3100" b="0" dirty="0" smtClean="0"/>
              <a:t>For </a:t>
            </a:r>
            <a:r>
              <a:rPr lang="en-PH" altLang="en-US" sz="3100" b="0" dirty="0"/>
              <a:t>Later Release (FLR</a:t>
            </a:r>
            <a:r>
              <a:rPr lang="en-PH" altLang="en-US" sz="3100" b="0" dirty="0" smtClean="0"/>
              <a:t>) items</a:t>
            </a:r>
            <a:endParaRPr lang="en-GB" altLang="en-US" sz="3100" b="0" dirty="0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287339"/>
            <a:ext cx="8915400" cy="10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</a:pPr>
            <a:endParaRPr lang="en-GB" altLang="en-US" sz="35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35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24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00025" y="1566570"/>
            <a:ext cx="881282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endParaRPr lang="en-PH" b="0" dirty="0"/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endParaRPr lang="en-US" b="0" dirty="0" smtClean="0"/>
          </a:p>
          <a:p>
            <a:pPr>
              <a:defRPr/>
            </a:pPr>
            <a:endParaRPr lang="en-GB" sz="2600" b="0" dirty="0" smtClean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0787"/>
              </p:ext>
            </p:extLst>
          </p:nvPr>
        </p:nvGraphicFramePr>
        <p:xfrm>
          <a:off x="291588" y="643035"/>
          <a:ext cx="8527115" cy="470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998"/>
                <a:gridCol w="1157153"/>
                <a:gridCol w="964294"/>
                <a:gridCol w="978069"/>
                <a:gridCol w="1129601"/>
              </a:tblGrid>
              <a:tr h="436581">
                <a:tc rowSpan="2">
                  <a:txBody>
                    <a:bodyPr/>
                    <a:lstStyle/>
                    <a:p>
                      <a:pPr algn="ctr"/>
                      <a:r>
                        <a:rPr lang="en-PH" sz="2500" dirty="0" smtClean="0"/>
                        <a:t>Expenditure Items</a:t>
                      </a:r>
                      <a:endParaRPr lang="en-PH" sz="2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2019</a:t>
                      </a:r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2020</a:t>
                      </a:r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436581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P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FCR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FCR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36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en-PH" sz="20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0" dirty="0" smtClean="0"/>
                        <a:t>Filled positions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0" dirty="0" smtClean="0"/>
                        <a:t>Lump-sum for PS under agency specific budget: </a:t>
                      </a:r>
                    </a:p>
                    <a:p>
                      <a:pPr marL="1206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0" dirty="0" smtClean="0"/>
                        <a:t>-Unfilled positions</a:t>
                      </a:r>
                    </a:p>
                    <a:p>
                      <a:pPr marL="1206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0" dirty="0" smtClean="0"/>
                        <a:t>-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Equivalent Record Forms </a:t>
                      </a:r>
                    </a:p>
                    <a:p>
                      <a:pPr marL="1206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0" dirty="0" smtClean="0"/>
                        <a:t>-Conversion to Master Teacher positions, among others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pPr marL="120650" lvl="1" indent="0"/>
                      <a:r>
                        <a:rPr lang="en-PH" sz="1800" b="1" dirty="0" smtClean="0"/>
                        <a:t>-Terminal Leave/Retirement Gratuity (TL/RG) of compulsory retirees</a:t>
                      </a:r>
                      <a:endParaRPr lang="en-PH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PH" sz="2000" dirty="0" smtClean="0"/>
                        <a:t>RLIP</a:t>
                      </a:r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17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25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00025" y="1566570"/>
            <a:ext cx="881282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endParaRPr lang="en-PH" b="0" dirty="0"/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endParaRPr lang="en-US" b="0" dirty="0" smtClean="0"/>
          </a:p>
          <a:p>
            <a:pPr>
              <a:defRPr/>
            </a:pPr>
            <a:endParaRPr lang="en-GB" sz="2600" b="0" dirty="0" smtClean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06265"/>
              </p:ext>
            </p:extLst>
          </p:nvPr>
        </p:nvGraphicFramePr>
        <p:xfrm>
          <a:off x="200025" y="295837"/>
          <a:ext cx="8675034" cy="564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446"/>
                <a:gridCol w="1043335"/>
                <a:gridCol w="981021"/>
                <a:gridCol w="995036"/>
                <a:gridCol w="1149196"/>
              </a:tblGrid>
              <a:tr h="436581">
                <a:tc rowSpan="2">
                  <a:txBody>
                    <a:bodyPr/>
                    <a:lstStyle/>
                    <a:p>
                      <a:pPr algn="ctr"/>
                      <a:r>
                        <a:rPr lang="en-PH" sz="2500" dirty="0" smtClean="0"/>
                        <a:t>Expenditure Items</a:t>
                      </a:r>
                      <a:endParaRPr lang="en-PH" sz="2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2019</a:t>
                      </a:r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2020</a:t>
                      </a:r>
                      <a:endParaRPr lang="en-PH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436581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P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FCR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FCR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FLR</a:t>
                      </a:r>
                      <a:endParaRPr lang="en-PH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MOOE</a:t>
                      </a:r>
                      <a:r>
                        <a:rPr lang="en-PH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CO</a:t>
                      </a:r>
                      <a:endParaRPr lang="en-PH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PH" dirty="0" smtClean="0"/>
                        <a:t>Lump-sum Appropriations or CMIs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 to Market Roads 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 Response Fund (QRF) 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and development projects 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Budgetary support to GOCCs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block grant of BARMM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PH" dirty="0" smtClean="0"/>
                        <a:t>SAGF</a:t>
                      </a:r>
                      <a:endParaRPr lang="en-P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PH" dirty="0" smtClean="0"/>
                        <a:t>Interest</a:t>
                      </a:r>
                      <a:r>
                        <a:rPr lang="en-PH" baseline="0" dirty="0" smtClean="0"/>
                        <a:t> Payment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8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Congress-introduced increases in appropriations and new budgetary items </a:t>
                      </a:r>
                      <a:endParaRPr lang="en-PH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PH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16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26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00025" y="1351965"/>
            <a:ext cx="8812821" cy="45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r>
              <a:rPr lang="en-PH" sz="2600" dirty="0" smtClean="0"/>
              <a:t>Requiring submission of </a:t>
            </a:r>
            <a:r>
              <a:rPr lang="en-PH" sz="2600" dirty="0"/>
              <a:t>SBR and other additional documentary requirements</a:t>
            </a:r>
          </a:p>
          <a:p>
            <a:pPr marL="0" lvl="1" indent="0" algn="just">
              <a:buNone/>
              <a:defRPr/>
            </a:pPr>
            <a:endParaRPr lang="en-PH" sz="1000" dirty="0" smtClean="0"/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sz="2300" b="0" dirty="0" smtClean="0"/>
              <a:t>Centrally-managed items or Lump-sum </a:t>
            </a:r>
            <a:r>
              <a:rPr lang="en-PH" sz="2300" b="0" dirty="0"/>
              <a:t>Appropriations with </a:t>
            </a:r>
            <a:r>
              <a:rPr lang="en-PH" sz="2300" b="0" dirty="0" smtClean="0"/>
              <a:t>no details</a:t>
            </a:r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sz="2300" b="0" dirty="0" smtClean="0"/>
              <a:t>Right-of-way </a:t>
            </a:r>
            <a:r>
              <a:rPr lang="en-PH" sz="2300" b="0" dirty="0"/>
              <a:t>acquisitions, Feasibility </a:t>
            </a:r>
            <a:r>
              <a:rPr lang="en-PH" sz="2300" b="0" dirty="0" smtClean="0"/>
              <a:t>Studies</a:t>
            </a:r>
            <a:r>
              <a:rPr lang="en-PH" sz="2300" b="0" dirty="0"/>
              <a:t>, Cash Subsidy</a:t>
            </a:r>
            <a:endParaRPr lang="en-PH" sz="2300" b="0" dirty="0" smtClean="0"/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sz="2300" b="0" dirty="0" smtClean="0"/>
              <a:t>Budgetary </a:t>
            </a:r>
            <a:r>
              <a:rPr lang="en-PH" sz="2300" b="0" dirty="0"/>
              <a:t>items in the Special Provisions of National Government </a:t>
            </a:r>
            <a:r>
              <a:rPr lang="en-PH" sz="2300" b="0" dirty="0" smtClean="0"/>
              <a:t>Agencies</a:t>
            </a:r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dirty="0" smtClean="0"/>
              <a:t>Congress-introduced </a:t>
            </a:r>
            <a:r>
              <a:rPr lang="en-PH" dirty="0"/>
              <a:t>increases </a:t>
            </a:r>
            <a:r>
              <a:rPr lang="en-PH" dirty="0" smtClean="0"/>
              <a:t>and </a:t>
            </a:r>
            <a:r>
              <a:rPr lang="en-PH" dirty="0"/>
              <a:t>new budgetary items </a:t>
            </a:r>
            <a:endParaRPr lang="en-PH" dirty="0" smtClean="0"/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sz="2300" b="0" dirty="0" smtClean="0"/>
              <a:t>Multi-user Special Purpose Funds </a:t>
            </a:r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sz="2300" b="0" dirty="0" smtClean="0"/>
              <a:t>Unreleased </a:t>
            </a:r>
            <a:r>
              <a:rPr lang="en-PH" sz="2300" b="0" dirty="0"/>
              <a:t>balance of the budgetary support for </a:t>
            </a:r>
            <a:r>
              <a:rPr lang="en-PH" sz="2300" b="0" dirty="0" smtClean="0"/>
              <a:t>GOCCs</a:t>
            </a:r>
          </a:p>
          <a:p>
            <a:pPr marL="282575" lvl="1" indent="-282575" algn="just">
              <a:buFont typeface="Wingdings" panose="05000000000000000000" pitchFamily="2" charset="2"/>
              <a:buChar char="§"/>
              <a:defRPr/>
            </a:pPr>
            <a:r>
              <a:rPr lang="en-PH" sz="2300" b="0" dirty="0" smtClean="0"/>
              <a:t>Allocation to LGUs - </a:t>
            </a:r>
            <a:r>
              <a:rPr lang="en-PH" sz="2300" b="0" dirty="0"/>
              <a:t>Local Government Support Fund</a:t>
            </a:r>
          </a:p>
          <a:p>
            <a:pPr marL="0" lvl="1" indent="0" algn="just">
              <a:buNone/>
              <a:defRPr/>
            </a:pPr>
            <a:endParaRPr lang="en-PH" sz="2600" b="0" dirty="0"/>
          </a:p>
          <a:p>
            <a:pPr>
              <a:defRPr/>
            </a:pPr>
            <a:endParaRPr lang="en-GB" sz="2600" b="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223549"/>
            <a:ext cx="8915400" cy="93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>
              <a:defRPr/>
            </a:pPr>
            <a:r>
              <a:rPr lang="en-PH" sz="2700" i="0" dirty="0">
                <a:latin typeface="Arial" panose="020B0604020202020204" pitchFamily="34" charset="0"/>
              </a:rPr>
              <a:t>FLR: List of Expenditure Items (Negative List) for release through </a:t>
            </a:r>
            <a:r>
              <a:rPr lang="en-PH" sz="2700" i="0" dirty="0" smtClean="0">
                <a:latin typeface="Arial" panose="020B0604020202020204" pitchFamily="34" charset="0"/>
              </a:rPr>
              <a:t>SARO</a:t>
            </a:r>
            <a:endParaRPr lang="en-US" sz="270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9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27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00025" y="1279526"/>
            <a:ext cx="8812821" cy="52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US" sz="2500" dirty="0" smtClean="0"/>
              <a:t>Congress-introduced </a:t>
            </a:r>
            <a:r>
              <a:rPr lang="en-US" sz="2500" dirty="0"/>
              <a:t>increases in appropriations and new budgetary </a:t>
            </a:r>
            <a:r>
              <a:rPr lang="en-US" sz="2500" dirty="0" smtClean="0"/>
              <a:t>items</a:t>
            </a:r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endParaRPr lang="en-US" sz="1000" dirty="0" smtClean="0"/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PH" sz="2400" b="0" dirty="0" smtClean="0"/>
              <a:t>Agency </a:t>
            </a:r>
            <a:r>
              <a:rPr lang="en-PH" sz="2400" b="0" dirty="0"/>
              <a:t>certification that the project can be implemented within the validity of the </a:t>
            </a:r>
            <a:r>
              <a:rPr lang="en-PH" sz="2400" b="0" dirty="0" smtClean="0"/>
              <a:t>appropriation</a:t>
            </a:r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US" sz="2400" b="0" dirty="0" smtClean="0"/>
              <a:t>Project Profile</a:t>
            </a:r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PH" sz="2400" b="0" dirty="0" smtClean="0"/>
              <a:t>Certification/clearances </a:t>
            </a:r>
            <a:r>
              <a:rPr lang="en-PH" sz="2400" b="0" dirty="0"/>
              <a:t>from appropriate government agencies f</a:t>
            </a:r>
            <a:r>
              <a:rPr lang="en-PH" sz="2400" b="0" dirty="0" smtClean="0"/>
              <a:t>or </a:t>
            </a:r>
            <a:r>
              <a:rPr lang="en-PH" sz="2400" b="0" dirty="0"/>
              <a:t>infrastructure and non-infrastructure </a:t>
            </a:r>
            <a:r>
              <a:rPr lang="en-PH" sz="2400" b="0" dirty="0" smtClean="0"/>
              <a:t>projects</a:t>
            </a:r>
          </a:p>
          <a:p>
            <a:pPr marL="1089025" lvl="3" indent="-349250" algn="just">
              <a:buFont typeface="Wingdings" panose="05000000000000000000" pitchFamily="2" charset="2"/>
              <a:buChar char="v"/>
              <a:defRPr/>
            </a:pPr>
            <a:r>
              <a:rPr lang="en-US" sz="2400" b="0" dirty="0" smtClean="0"/>
              <a:t>DPWH - </a:t>
            </a:r>
            <a:r>
              <a:rPr lang="en-PH" sz="2400" b="0" dirty="0"/>
              <a:t>for building structural integrity/resiliency; signed picture of geo-tagged actual location of project/activity, </a:t>
            </a:r>
            <a:r>
              <a:rPr lang="en-PH" sz="2400" b="0" dirty="0" err="1"/>
              <a:t>etc</a:t>
            </a:r>
            <a:endParaRPr lang="en-US" sz="2400" b="0" dirty="0" smtClean="0"/>
          </a:p>
          <a:p>
            <a:pPr marL="1089025" lvl="3" indent="-349250" algn="just">
              <a:buFont typeface="Wingdings" panose="05000000000000000000" pitchFamily="2" charset="2"/>
              <a:buChar char="v"/>
              <a:defRPr/>
            </a:pPr>
            <a:r>
              <a:rPr lang="en-US" sz="2400" b="0" dirty="0"/>
              <a:t>DENR - for </a:t>
            </a:r>
            <a:r>
              <a:rPr lang="en-US" sz="2400" b="0" dirty="0" smtClean="0"/>
              <a:t>environmental clearance</a:t>
            </a:r>
            <a:endParaRPr lang="en-PH" sz="2400" b="0" dirty="0" smtClean="0"/>
          </a:p>
          <a:p>
            <a:pPr marL="0" indent="0">
              <a:buNone/>
              <a:defRPr/>
            </a:pPr>
            <a:endParaRPr lang="en-GB" sz="2600" b="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220104"/>
            <a:ext cx="8915400" cy="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>
              <a:defRPr/>
            </a:pPr>
            <a:r>
              <a:rPr lang="en-PH" sz="2700" i="0" dirty="0">
                <a:latin typeface="Arial" panose="020B0604020202020204" pitchFamily="34" charset="0"/>
              </a:rPr>
              <a:t>FLR: List of Expenditure Items (Negative List) for release through </a:t>
            </a:r>
            <a:r>
              <a:rPr lang="en-PH" sz="2700" i="0" dirty="0" smtClean="0">
                <a:latin typeface="Arial" panose="020B0604020202020204" pitchFamily="34" charset="0"/>
              </a:rPr>
              <a:t>SARO</a:t>
            </a:r>
            <a:endParaRPr lang="en-US" sz="270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99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28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7446" y="1210235"/>
            <a:ext cx="8710378" cy="52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US" sz="2300" dirty="0" smtClean="0"/>
              <a:t>Congress-introduced increases in appropriations and new budgetary items (cont.)</a:t>
            </a:r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endParaRPr lang="en-US" sz="1000" dirty="0" smtClean="0"/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PH" sz="2100" b="0" dirty="0" smtClean="0"/>
              <a:t>For </a:t>
            </a:r>
            <a:r>
              <a:rPr lang="en-US" sz="2100" b="0" dirty="0" smtClean="0"/>
              <a:t>DPWH infrastructure projects, certification by the Department Secretary that the detailed list of infrastructure projects is already implementation-ready as vetted by the Regional Office/District Engineering Office, as the case may be and endorsed by the Regional Development Council concerned </a:t>
            </a:r>
            <a:r>
              <a:rPr lang="en-PH" sz="2100" b="0" dirty="0" smtClean="0"/>
              <a:t>to ensure alignment with regional priority plans and programs</a:t>
            </a:r>
            <a:endParaRPr lang="en-US" sz="2100" b="0" dirty="0" smtClean="0"/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US" sz="2100" b="0" dirty="0" smtClean="0"/>
              <a:t>Commitment </a:t>
            </a:r>
            <a:r>
              <a:rPr lang="en-US" sz="2100" b="0" dirty="0"/>
              <a:t>from the agency head to fund the cost of the maintenance and repairs of the </a:t>
            </a:r>
            <a:r>
              <a:rPr lang="en-US" sz="2100" b="0" dirty="0" smtClean="0"/>
              <a:t>project</a:t>
            </a:r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US" sz="2100" b="0" dirty="0" smtClean="0"/>
              <a:t>Certification </a:t>
            </a:r>
            <a:r>
              <a:rPr lang="en-US" sz="2100" b="0" dirty="0"/>
              <a:t>from the agency head that the project/activity is not fully funded from other </a:t>
            </a:r>
            <a:r>
              <a:rPr lang="en-US" sz="2100" b="0" dirty="0" smtClean="0"/>
              <a:t>sources</a:t>
            </a:r>
          </a:p>
          <a:p>
            <a:pPr marL="742950" lvl="2" indent="-285750" algn="just">
              <a:buFont typeface="Courier New" panose="02070309020205020404" pitchFamily="49" charset="0"/>
              <a:buChar char="o"/>
              <a:defRPr/>
            </a:pPr>
            <a:r>
              <a:rPr lang="en-US" sz="2100" b="0" dirty="0"/>
              <a:t>President’s </a:t>
            </a:r>
            <a:r>
              <a:rPr lang="en-US" sz="2100" b="0" dirty="0" smtClean="0"/>
              <a:t>approval/directive </a:t>
            </a:r>
            <a:r>
              <a:rPr lang="en-PH" sz="2100" b="0" dirty="0"/>
              <a:t>on the basis of initial DBM recommendation</a:t>
            </a:r>
            <a:r>
              <a:rPr lang="en-US" sz="2100" b="0" dirty="0" smtClean="0"/>
              <a:t> </a:t>
            </a:r>
            <a:r>
              <a:rPr lang="en-PH" sz="2100" b="0" dirty="0"/>
              <a:t>	</a:t>
            </a:r>
          </a:p>
          <a:p>
            <a:pPr>
              <a:defRPr/>
            </a:pPr>
            <a:endParaRPr lang="en-GB" sz="2600" b="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220104"/>
            <a:ext cx="8915400" cy="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>
              <a:defRPr/>
            </a:pPr>
            <a:r>
              <a:rPr lang="en-PH" sz="2700" i="0" dirty="0">
                <a:latin typeface="Arial" panose="020B0604020202020204" pitchFamily="34" charset="0"/>
              </a:rPr>
              <a:t>FLR: List of Expenditure Items (Negative List) for release through </a:t>
            </a:r>
            <a:r>
              <a:rPr lang="en-PH" sz="2700" i="0" dirty="0" smtClean="0">
                <a:latin typeface="Arial" panose="020B0604020202020204" pitchFamily="34" charset="0"/>
              </a:rPr>
              <a:t>SARO</a:t>
            </a:r>
            <a:endParaRPr lang="en-US" sz="270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0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29</a:t>
            </a:fld>
            <a:endParaRPr lang="en-PH" alt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473075" y="7620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GB" altLang="en-US" sz="4000" i="0"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73075" y="1352550"/>
            <a:ext cx="8259762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500" b="1" i="0" dirty="0">
                <a:latin typeface="Arial" pitchFamily="34" charset="0"/>
              </a:rPr>
              <a:t>For Cash Disbursements</a:t>
            </a:r>
          </a:p>
          <a:p>
            <a:pPr marL="1085850" lvl="2" indent="-5715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3000" b="0" i="0" dirty="0">
                <a:latin typeface="Arial" pitchFamily="34" charset="0"/>
              </a:rPr>
              <a:t>Notice of Cash Allocation (NCA)</a:t>
            </a:r>
          </a:p>
          <a:p>
            <a:pPr marL="971550" lvl="1" indent="-514350">
              <a:lnSpc>
                <a:spcPct val="90000"/>
              </a:lnSpc>
              <a:spcBef>
                <a:spcPts val="1000"/>
              </a:spcBef>
              <a:defRPr/>
            </a:pPr>
            <a:endParaRPr lang="en-US" sz="500" i="0" dirty="0">
              <a:latin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500" b="1" i="0" dirty="0">
                <a:latin typeface="Arial" pitchFamily="34" charset="0"/>
              </a:rPr>
              <a:t>For Non-cash Disbursement</a:t>
            </a:r>
          </a:p>
          <a:p>
            <a:pPr marL="1085850" lvl="2" indent="-5715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3000" b="0" i="0" dirty="0">
                <a:latin typeface="Arial" pitchFamily="34" charset="0"/>
              </a:rPr>
              <a:t>Non-Cash </a:t>
            </a:r>
            <a:r>
              <a:rPr lang="en-US" sz="3000" b="0" i="0" dirty="0" err="1">
                <a:latin typeface="Arial" pitchFamily="34" charset="0"/>
              </a:rPr>
              <a:t>Availment</a:t>
            </a:r>
            <a:r>
              <a:rPr lang="en-US" sz="3000" b="0" i="0" dirty="0">
                <a:latin typeface="Arial" pitchFamily="34" charset="0"/>
              </a:rPr>
              <a:t> Authority (NCAA)</a:t>
            </a:r>
          </a:p>
          <a:p>
            <a:pPr marL="1085850" lvl="2" indent="-5715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3000" b="0" i="0" dirty="0">
                <a:latin typeface="Arial" pitchFamily="34" charset="0"/>
              </a:rPr>
              <a:t>Cash Disbursement Ceiling (CDC) </a:t>
            </a:r>
          </a:p>
          <a:p>
            <a:pPr marL="1085850" lvl="2" indent="-5715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3000" b="0" i="0" dirty="0">
                <a:latin typeface="Arial" pitchFamily="34" charset="0"/>
              </a:rPr>
              <a:t>Tax Remittance Advice (TRA) 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000" b="0" i="0" dirty="0">
                <a:latin typeface="Arial" pitchFamily="34" charset="0"/>
              </a:rPr>
              <a:t>	- issued by agencies to BIR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17475" y="387350"/>
            <a:ext cx="8915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200" b="1" i="0" dirty="0" smtClean="0">
                <a:latin typeface="Arial" panose="020B0604020202020204" pitchFamily="34" charset="0"/>
              </a:rPr>
              <a:t>DISBURSEMENT AUTHORITIES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18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</a:t>
            </a:fld>
            <a:endParaRPr lang="en-PH" altLang="en-US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-33708" y="993195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11746" y="1260996"/>
            <a:ext cx="8686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DBM issued CIRCULAR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LETTER NO. 2020-1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January 2,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2020</a:t>
            </a:r>
          </a:p>
          <a:p>
            <a:pPr algn="ctr">
              <a:spcBef>
                <a:spcPct val="0"/>
              </a:spcBef>
              <a:buNone/>
            </a:pPr>
            <a:endParaRPr lang="en-US" sz="1500" dirty="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prstClr val="black"/>
              </a:buClr>
              <a:buFont typeface="Arial" panose="020B0604020202020204" pitchFamily="34" charset="0"/>
              <a:buNone/>
              <a:defRPr/>
            </a:pPr>
            <a:endParaRPr lang="en-PH" sz="13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US" altLang="en-US" sz="500" i="0" dirty="0" smtClean="0"/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r>
              <a:rPr lang="en-US" sz="2700" b="0" dirty="0">
                <a:cs typeface="+mn-cs"/>
              </a:rPr>
              <a:t>Agencies are authorized to incur obligation equivalent to January 2020 regular operating </a:t>
            </a:r>
            <a:r>
              <a:rPr lang="en-US" sz="2700" b="0" dirty="0" smtClean="0">
                <a:cs typeface="+mn-cs"/>
              </a:rPr>
              <a:t>requirements</a:t>
            </a: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endParaRPr lang="en-PH" sz="1000" b="0" dirty="0">
              <a:cs typeface="+mn-cs"/>
            </a:endParaRP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r>
              <a:rPr lang="en-US" sz="2700" b="0" dirty="0">
                <a:cs typeface="+mn-cs"/>
              </a:rPr>
              <a:t>Such overdraft in allotment are not considered “add-ons” to the </a:t>
            </a:r>
            <a:r>
              <a:rPr lang="en-US" sz="2700" b="0" dirty="0" smtClean="0">
                <a:cs typeface="+mn-cs"/>
              </a:rPr>
              <a:t>ARP</a:t>
            </a: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endParaRPr lang="en-US" sz="1000" b="0" dirty="0">
              <a:cs typeface="+mn-cs"/>
            </a:endParaRP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r>
              <a:rPr lang="en-US" sz="2700" b="0" dirty="0">
                <a:cs typeface="+mn-cs"/>
              </a:rPr>
              <a:t>To be adjusted upon the effectivity of the FY 2020 GAA</a:t>
            </a:r>
            <a:endParaRPr lang="en-PH" sz="2700" b="0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en-US" sz="2400" dirty="0" smtClean="0"/>
              <a:t>	</a:t>
            </a:r>
            <a:endParaRPr lang="en-US" altLang="en-US" sz="3000" i="0" dirty="0" smtClean="0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94892" y="290940"/>
            <a:ext cx="878774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prstClr val="black"/>
                </a:solidFill>
                <a:latin typeface="Arial" charset="0"/>
              </a:rPr>
              <a:t>Prior to NBC No. 578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prstClr val="black"/>
                </a:solidFill>
                <a:latin typeface="Arial" charset="0"/>
              </a:rPr>
              <a:t> Enactment of R.A. No. 11465</a:t>
            </a:r>
            <a:endParaRPr lang="en-US" sz="2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20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30</a:t>
            </a:fld>
            <a:endParaRPr lang="en-PH" alt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473075" y="7620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GB" altLang="en-US" sz="4000" i="0">
              <a:latin typeface="Calibri Light" panose="020F0302020204030204" pitchFamily="34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17475" y="387350"/>
            <a:ext cx="8915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200" b="1" i="0" dirty="0" smtClean="0">
                <a:latin typeface="Arial" panose="020B0604020202020204" pitchFamily="34" charset="0"/>
              </a:rPr>
              <a:t>DISBURSEMENT AUTHORITIES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13310" y="1239837"/>
            <a:ext cx="832373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1500" dirty="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prstClr val="black"/>
              </a:buClr>
              <a:buFont typeface="Arial" panose="020B0604020202020204" pitchFamily="34" charset="0"/>
              <a:buNone/>
              <a:defRPr/>
            </a:pPr>
            <a:endParaRPr lang="en-PH" sz="13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US" altLang="en-US" sz="500" i="0" dirty="0" smtClean="0"/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r>
              <a:rPr lang="en-US" sz="3000" b="0" dirty="0" smtClean="0">
                <a:cs typeface="+mn-cs"/>
              </a:rPr>
              <a:t>NCA issuance will now be subject to the MDP to be submitted and </a:t>
            </a:r>
            <a:r>
              <a:rPr lang="en-US" sz="3000" b="0" u="sng" dirty="0" smtClean="0">
                <a:cs typeface="+mn-cs"/>
              </a:rPr>
              <a:t>evaluated by the DBM</a:t>
            </a: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endParaRPr lang="en-PH" sz="2500" b="0" dirty="0">
              <a:cs typeface="+mn-cs"/>
            </a:endParaRP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r>
              <a:rPr lang="en-US" sz="3000" b="0" dirty="0">
                <a:cs typeface="+mn-cs"/>
              </a:rPr>
              <a:t>S</a:t>
            </a:r>
            <a:r>
              <a:rPr lang="en-US" sz="3000" b="0" dirty="0" smtClean="0">
                <a:cs typeface="+mn-cs"/>
              </a:rPr>
              <a:t>ucceeding NCA issuance to cover regular operating requirements will be subject to submission of </a:t>
            </a:r>
            <a:r>
              <a:rPr lang="en-PH" sz="3000" b="0" dirty="0">
                <a:cs typeface="+mn-cs"/>
              </a:rPr>
              <a:t>Monthly Report of Disbursements (FAR No. </a:t>
            </a:r>
            <a:r>
              <a:rPr lang="en-PH" sz="2700" b="0" dirty="0">
                <a:cs typeface="+mn-cs"/>
              </a:rPr>
              <a:t>4)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3225" algn="l"/>
              </a:tabLst>
              <a:defRPr/>
            </a:pPr>
            <a:endParaRPr lang="en-US" sz="2700" b="0" dirty="0" smtClean="0">
              <a:cs typeface="+mn-cs"/>
            </a:endParaRPr>
          </a:p>
          <a:p>
            <a:pPr marL="336550" lvl="2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03225" algn="l"/>
              </a:tabLst>
              <a:defRPr/>
            </a:pPr>
            <a:endParaRPr lang="en-US" sz="1000" b="0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en-US" sz="2400" dirty="0" smtClean="0"/>
              <a:t>	</a:t>
            </a:r>
            <a:endParaRPr lang="en-US" altLang="en-US" sz="3000" i="0" dirty="0" smtClean="0"/>
          </a:p>
        </p:txBody>
      </p:sp>
    </p:spTree>
    <p:extLst>
      <p:ext uri="{BB962C8B-B14F-4D97-AF65-F5344CB8AC3E}">
        <p14:creationId xmlns:p14="http://schemas.microsoft.com/office/powerpoint/2010/main" val="2839826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31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0208" y="1684735"/>
            <a:ext cx="8316910" cy="293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342900" algn="just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  <a:defRPr/>
            </a:pPr>
            <a:r>
              <a:rPr lang="en-US" sz="2300" b="1" i="0" dirty="0">
                <a:latin typeface="Arial" panose="020B0604020202020204" pitchFamily="34" charset="0"/>
              </a:rPr>
              <a:t>Comprehensive NCA covering the </a:t>
            </a:r>
            <a:r>
              <a:rPr lang="en-US" sz="2300" b="1" i="0" dirty="0" smtClean="0">
                <a:latin typeface="Arial" panose="020B0604020202020204" pitchFamily="34" charset="0"/>
              </a:rPr>
              <a:t>quarterly  regular cash requirements</a:t>
            </a:r>
          </a:p>
          <a:p>
            <a:pPr lvl="2" indent="-457200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en-PH" sz="2300" dirty="0" smtClean="0">
                <a:cs typeface="+mn-cs"/>
              </a:rPr>
              <a:t>Specific monthly allocation</a:t>
            </a:r>
            <a:r>
              <a:rPr lang="en-PH" sz="2300" i="0" dirty="0" smtClean="0">
                <a:cs typeface="+mn-cs"/>
              </a:rPr>
              <a:t> to be credited on the 1st working day of each month</a:t>
            </a:r>
          </a:p>
          <a:p>
            <a:pPr lvl="2" indent="-457200" algn="just">
              <a:lnSpc>
                <a:spcPct val="90000"/>
              </a:lnSpc>
              <a:spcBef>
                <a:spcPts val="500"/>
              </a:spcBef>
              <a:defRPr/>
            </a:pPr>
            <a:endParaRPr lang="en-PH" sz="500" i="0" dirty="0">
              <a:cs typeface="+mn-cs"/>
            </a:endParaRPr>
          </a:p>
          <a:p>
            <a:pPr lvl="1" indent="-342900" algn="just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  <a:defRPr/>
            </a:pPr>
            <a:r>
              <a:rPr lang="en-US" sz="2300" b="1" i="0" dirty="0">
                <a:latin typeface="Arial" panose="020B0604020202020204" pitchFamily="34" charset="0"/>
              </a:rPr>
              <a:t>Other </a:t>
            </a:r>
            <a:r>
              <a:rPr lang="en-US" sz="2300" b="1" i="0" dirty="0" smtClean="0">
                <a:latin typeface="Arial" panose="020B0604020202020204" pitchFamily="34" charset="0"/>
              </a:rPr>
              <a:t>NCAs</a:t>
            </a:r>
            <a:endParaRPr lang="en-US" sz="2300" b="1" i="0" dirty="0">
              <a:latin typeface="Arial" panose="020B0604020202020204" pitchFamily="34" charset="0"/>
            </a:endParaRPr>
          </a:p>
          <a:p>
            <a:pPr lvl="2" indent="-457200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en-PH" sz="2300" i="0" dirty="0">
                <a:solidFill>
                  <a:prstClr val="black"/>
                </a:solidFill>
              </a:rPr>
              <a:t>To be credited </a:t>
            </a:r>
            <a:r>
              <a:rPr lang="en-PH" sz="2300" dirty="0" smtClean="0">
                <a:solidFill>
                  <a:prstClr val="black"/>
                </a:solidFill>
              </a:rPr>
              <a:t>on the date of issuance of such NCA and on the 1</a:t>
            </a:r>
            <a:r>
              <a:rPr lang="en-PH" sz="2300" baseline="30000" dirty="0" smtClean="0">
                <a:solidFill>
                  <a:prstClr val="black"/>
                </a:solidFill>
              </a:rPr>
              <a:t>st</a:t>
            </a:r>
            <a:r>
              <a:rPr lang="en-PH" sz="2300" dirty="0" smtClean="0">
                <a:solidFill>
                  <a:prstClr val="black"/>
                </a:solidFill>
              </a:rPr>
              <a:t> working day of the succeeding month, if any</a:t>
            </a:r>
            <a:endParaRPr lang="en-PH" sz="2300" i="0" dirty="0"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297259"/>
            <a:ext cx="8915400" cy="61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i="0" dirty="0" smtClean="0">
                <a:latin typeface="Arial" panose="020B0604020202020204" pitchFamily="34" charset="0"/>
              </a:rPr>
              <a:t>NCAs </a:t>
            </a:r>
            <a:r>
              <a:rPr lang="en-US" altLang="en-US" sz="3200" b="1" i="0" dirty="0" smtClean="0">
                <a:latin typeface="Arial" panose="020B0604020202020204" pitchFamily="34" charset="0"/>
              </a:rPr>
              <a:t>FOR CREDITING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62556" y="1140224"/>
            <a:ext cx="8564562" cy="67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700" i="0" dirty="0" smtClean="0">
                <a:latin typeface="Arial" charset="0"/>
                <a:cs typeface="+mn-cs"/>
              </a:rPr>
              <a:t>Regular </a:t>
            </a:r>
            <a:r>
              <a:rPr lang="en-US" sz="2700" i="0" dirty="0">
                <a:latin typeface="Arial" charset="0"/>
                <a:cs typeface="+mn-cs"/>
              </a:rPr>
              <a:t>MDS </a:t>
            </a:r>
            <a:r>
              <a:rPr lang="en-US" sz="2700" i="0" dirty="0" smtClean="0">
                <a:latin typeface="Arial" charset="0"/>
                <a:cs typeface="+mn-cs"/>
              </a:rPr>
              <a:t>Sub-Accounts</a:t>
            </a:r>
            <a:endParaRPr lang="en-US" sz="500" b="1" i="0" dirty="0">
              <a:latin typeface="Arial" charset="0"/>
              <a:cs typeface="+mn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479423" y="4751588"/>
            <a:ext cx="8564562" cy="67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700" i="0" dirty="0" smtClean="0">
                <a:latin typeface="Arial" charset="0"/>
                <a:cs typeface="+mn-cs"/>
              </a:rPr>
              <a:t>Trust </a:t>
            </a:r>
            <a:r>
              <a:rPr lang="en-US" sz="2700" i="0" dirty="0">
                <a:latin typeface="Arial" charset="0"/>
                <a:cs typeface="+mn-cs"/>
              </a:rPr>
              <a:t>MDS </a:t>
            </a:r>
            <a:r>
              <a:rPr lang="en-US" sz="2700" i="0" dirty="0" smtClean="0">
                <a:latin typeface="Arial" charset="0"/>
                <a:cs typeface="+mn-cs"/>
              </a:rPr>
              <a:t>Sub-Accounts</a:t>
            </a:r>
            <a:endParaRPr lang="en-US" sz="500" b="1" i="0" dirty="0">
              <a:latin typeface="Arial" charset="0"/>
              <a:cs typeface="+mn-cs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10207" y="5236966"/>
            <a:ext cx="7889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 algn="just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en-PH" sz="2300" i="0" dirty="0" smtClean="0">
                <a:solidFill>
                  <a:prstClr val="black"/>
                </a:solidFill>
              </a:rPr>
              <a:t>To </a:t>
            </a:r>
            <a:r>
              <a:rPr lang="en-PH" sz="2300" i="0" dirty="0">
                <a:solidFill>
                  <a:prstClr val="black"/>
                </a:solidFill>
              </a:rPr>
              <a:t>be credited </a:t>
            </a:r>
            <a:r>
              <a:rPr lang="en-PH" sz="2300" dirty="0" smtClean="0">
                <a:solidFill>
                  <a:prstClr val="black"/>
                </a:solidFill>
              </a:rPr>
              <a:t>on the date of issuance of such NCA</a:t>
            </a:r>
            <a:endParaRPr lang="en-PH" sz="23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32</a:t>
            </a:fld>
            <a:endParaRPr lang="en-PH" altLang="en-US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340123"/>
            <a:ext cx="8915400" cy="61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i="0" dirty="0" smtClean="0">
                <a:latin typeface="Arial" panose="020B0604020202020204" pitchFamily="34" charset="0"/>
              </a:rPr>
              <a:t>VALIDITY OF DISBURSEMENT AUTHORITIES</a:t>
            </a:r>
            <a:endParaRPr lang="en-GB" altLang="en-US" sz="3200" b="1" i="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48284" y="1296989"/>
            <a:ext cx="8564562" cy="8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700" i="0" dirty="0" smtClean="0">
                <a:latin typeface="Arial" charset="0"/>
                <a:cs typeface="+mn-cs"/>
              </a:rPr>
              <a:t>Regular </a:t>
            </a:r>
            <a:r>
              <a:rPr lang="en-US" sz="2700" i="0" dirty="0">
                <a:latin typeface="Arial" charset="0"/>
                <a:cs typeface="+mn-cs"/>
              </a:rPr>
              <a:t>MDS </a:t>
            </a:r>
            <a:r>
              <a:rPr lang="en-US" sz="2700" i="0" dirty="0" smtClean="0">
                <a:latin typeface="Arial" charset="0"/>
                <a:cs typeface="+mn-cs"/>
              </a:rPr>
              <a:t>Sub-Accounts – </a:t>
            </a:r>
            <a:r>
              <a:rPr lang="en-US" sz="2700" b="0" dirty="0" smtClean="0">
                <a:cs typeface="+mn-cs"/>
              </a:rPr>
              <a:t>until the last working day of the 3</a:t>
            </a:r>
            <a:r>
              <a:rPr lang="en-US" sz="2700" b="0" baseline="30000" dirty="0" smtClean="0">
                <a:cs typeface="+mn-cs"/>
              </a:rPr>
              <a:t>rd</a:t>
            </a:r>
            <a:r>
              <a:rPr lang="en-US" sz="2700" b="0" dirty="0" smtClean="0">
                <a:cs typeface="+mn-cs"/>
              </a:rPr>
              <a:t> month of the quarter covered</a:t>
            </a:r>
            <a:endParaRPr lang="en-US" sz="500" b="1" i="0" dirty="0">
              <a:latin typeface="Arial" charset="0"/>
              <a:cs typeface="+mn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448284" y="2366764"/>
            <a:ext cx="8564562" cy="9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700" i="0" dirty="0" smtClean="0">
                <a:latin typeface="Arial" charset="0"/>
                <a:cs typeface="+mn-cs"/>
              </a:rPr>
              <a:t>Trust </a:t>
            </a:r>
            <a:r>
              <a:rPr lang="en-US" sz="2700" i="0" dirty="0">
                <a:latin typeface="Arial" charset="0"/>
                <a:cs typeface="+mn-cs"/>
              </a:rPr>
              <a:t>MDS </a:t>
            </a:r>
            <a:r>
              <a:rPr lang="en-US" sz="2700" i="0" dirty="0" smtClean="0">
                <a:latin typeface="Arial" charset="0"/>
                <a:cs typeface="+mn-cs"/>
              </a:rPr>
              <a:t>Sub-Accounts – </a:t>
            </a:r>
            <a:r>
              <a:rPr lang="en-US" sz="2700" b="0" dirty="0" smtClean="0">
                <a:cs typeface="+mn-cs"/>
              </a:rPr>
              <a:t>until the last working day of the year or December 31, 2020</a:t>
            </a:r>
            <a:endParaRPr lang="en-US" sz="500" b="1" i="0" dirty="0">
              <a:latin typeface="Arial" charset="0"/>
              <a:cs typeface="+mn-cs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48284" y="3456783"/>
            <a:ext cx="8564562" cy="13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700" i="0" dirty="0" smtClean="0">
                <a:latin typeface="Arial" charset="0"/>
                <a:cs typeface="+mn-cs"/>
              </a:rPr>
              <a:t>Othe</a:t>
            </a:r>
            <a:r>
              <a:rPr lang="en-US" sz="2700" dirty="0" smtClean="0">
                <a:cs typeface="+mn-cs"/>
              </a:rPr>
              <a:t>r Disbursement Authorities (CDC &amp; NCAA) </a:t>
            </a:r>
            <a:r>
              <a:rPr lang="en-US" sz="2700" i="0" dirty="0" smtClean="0">
                <a:latin typeface="Arial" charset="0"/>
                <a:cs typeface="+mn-cs"/>
              </a:rPr>
              <a:t>– </a:t>
            </a:r>
            <a:r>
              <a:rPr lang="en-US" sz="2700" b="0" dirty="0" smtClean="0">
                <a:cs typeface="+mn-cs"/>
              </a:rPr>
              <a:t>from date of issuance until the last working day of the year or December 31, 2020</a:t>
            </a:r>
            <a:endParaRPr lang="en-US" sz="500" b="1" i="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23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33</a:t>
            </a:fld>
            <a:endParaRPr lang="en-PH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00025" y="1463632"/>
            <a:ext cx="8812821" cy="42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r>
              <a:rPr lang="en-PH" sz="2600" dirty="0" smtClean="0">
                <a:latin typeface="Arial" charset="0"/>
              </a:rPr>
              <a:t>Multi-Year Contracting Authority (MYCA)</a:t>
            </a:r>
          </a:p>
          <a:p>
            <a:pPr marL="0" lvl="1" indent="0" algn="just">
              <a:buNone/>
              <a:defRPr/>
            </a:pPr>
            <a:endParaRPr lang="en-PH" sz="2600" b="0" dirty="0" smtClean="0">
              <a:latin typeface="Arial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 smtClean="0">
                <a:latin typeface="Arial" charset="0"/>
              </a:rPr>
              <a:t>is </a:t>
            </a:r>
            <a:r>
              <a:rPr lang="en-PH" sz="2600" b="0" dirty="0">
                <a:latin typeface="Arial" charset="0"/>
              </a:rPr>
              <a:t>the authority </a:t>
            </a:r>
            <a:r>
              <a:rPr lang="en-PH" sz="2600" b="0" dirty="0" smtClean="0">
                <a:latin typeface="Arial" charset="0"/>
              </a:rPr>
              <a:t>issued by </a:t>
            </a:r>
            <a:r>
              <a:rPr lang="en-PH" sz="2600" b="0" dirty="0">
                <a:latin typeface="Arial" charset="0"/>
              </a:rPr>
              <a:t>the DBM to agencies, covering the full contract cost, for the </a:t>
            </a:r>
            <a:r>
              <a:rPr lang="en-PH" sz="2600" b="0" dirty="0" smtClean="0">
                <a:latin typeface="Arial" charset="0"/>
              </a:rPr>
              <a:t>procurement of </a:t>
            </a:r>
            <a:r>
              <a:rPr lang="en-PH" sz="2600" b="0" dirty="0">
                <a:latin typeface="Arial" charset="0"/>
              </a:rPr>
              <a:t>multi-year </a:t>
            </a:r>
            <a:r>
              <a:rPr lang="en-PH" sz="2600" b="0" dirty="0" smtClean="0">
                <a:latin typeface="Arial" charset="0"/>
              </a:rPr>
              <a:t>projects</a:t>
            </a:r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 smtClean="0">
                <a:latin typeface="Arial" charset="0"/>
              </a:rPr>
              <a:t>shall </a:t>
            </a:r>
            <a:r>
              <a:rPr lang="en-PH" sz="2600" b="0" dirty="0">
                <a:latin typeface="Arial" charset="0"/>
              </a:rPr>
              <a:t>be used as the basis in the certification </a:t>
            </a:r>
            <a:r>
              <a:rPr lang="en-PH" sz="2600" b="0" dirty="0" smtClean="0">
                <a:latin typeface="Arial" charset="0"/>
              </a:rPr>
              <a:t>of availability </a:t>
            </a:r>
            <a:r>
              <a:rPr lang="en-PH" sz="2600" b="0" dirty="0">
                <a:latin typeface="Arial" charset="0"/>
              </a:rPr>
              <a:t>of funds required prior to contract </a:t>
            </a:r>
            <a:r>
              <a:rPr lang="en-PH" sz="2600" b="0" dirty="0" smtClean="0">
                <a:latin typeface="Arial" charset="0"/>
              </a:rPr>
              <a:t>execution</a:t>
            </a:r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r>
              <a:rPr lang="en-PH" sz="2600" b="0" dirty="0">
                <a:latin typeface="Arial" charset="0"/>
              </a:rPr>
              <a:t>f</a:t>
            </a:r>
            <a:r>
              <a:rPr lang="en-PH" sz="2600" b="0" dirty="0" smtClean="0">
                <a:latin typeface="Arial" charset="0"/>
              </a:rPr>
              <a:t>unding requirements for subsequent years for projects covered by MYCA included in the NEP</a:t>
            </a:r>
          </a:p>
          <a:p>
            <a:pPr marL="457200" lvl="1" indent="-457200" algn="just">
              <a:buFont typeface="Wingdings" panose="05000000000000000000" pitchFamily="2" charset="2"/>
              <a:buChar char="§"/>
              <a:defRPr/>
            </a:pPr>
            <a:endParaRPr lang="en-GB" sz="2600" b="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7446" y="287339"/>
            <a:ext cx="8915400" cy="9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7525" indent="-517525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</a:pPr>
            <a:r>
              <a:rPr lang="en-PH" altLang="en-US" sz="3000" i="0" dirty="0" smtClean="0">
                <a:latin typeface="Arial" panose="020B0604020202020204" pitchFamily="34" charset="0"/>
              </a:rPr>
              <a:t>OTHER BUDGET AUTHORIZATION DOCUMENTS</a:t>
            </a:r>
            <a:endParaRPr lang="en-PH" altLang="en-US" sz="300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09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34</a:t>
            </a:fld>
            <a:endParaRPr lang="en-PH" altLang="en-US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240632" y="1343025"/>
            <a:ext cx="8781131" cy="53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PH" altLang="en-US" sz="3000" b="0" dirty="0"/>
              <a:t>P</a:t>
            </a:r>
            <a:r>
              <a:rPr lang="en-PH" altLang="en-US" sz="3000" b="0" dirty="0" smtClean="0"/>
              <a:t>urchase </a:t>
            </a:r>
            <a:r>
              <a:rPr lang="en-PH" altLang="en-US" sz="3000" b="0" dirty="0"/>
              <a:t>of motor vehicles </a:t>
            </a:r>
            <a:r>
              <a:rPr lang="en-PH" altLang="en-US" sz="3000" b="0" dirty="0" smtClean="0"/>
              <a:t>as </a:t>
            </a:r>
            <a:r>
              <a:rPr lang="en-PH" altLang="en-US" sz="3000" b="0" dirty="0"/>
              <a:t>reflected in </a:t>
            </a:r>
            <a:r>
              <a:rPr lang="en-PH" altLang="en-US" sz="3000" b="0" dirty="0" smtClean="0"/>
              <a:t>the FY 2020 </a:t>
            </a:r>
            <a:r>
              <a:rPr lang="en-PH" altLang="en-US" sz="3000" b="0" dirty="0"/>
              <a:t>GAA shall be classified as </a:t>
            </a:r>
            <a:r>
              <a:rPr lang="en-PH" altLang="en-US" sz="3000" b="0" dirty="0" smtClean="0"/>
              <a:t>FCR</a:t>
            </a:r>
            <a:br>
              <a:rPr lang="en-PH" altLang="en-US" sz="3000" b="0" dirty="0" smtClean="0"/>
            </a:br>
            <a:endParaRPr lang="en-PH" altLang="en-US" sz="3000" b="0" dirty="0" smtClean="0"/>
          </a:p>
          <a:p>
            <a:pPr marL="5715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en-PH" altLang="en-US" sz="3000" b="0" dirty="0"/>
              <a:t>	</a:t>
            </a:r>
            <a:r>
              <a:rPr lang="en-PH" altLang="en-US" sz="3000" b="0" dirty="0" smtClean="0"/>
              <a:t>- motor </a:t>
            </a:r>
            <a:r>
              <a:rPr lang="en-PH" altLang="en-US" sz="2900" b="0" dirty="0" smtClean="0"/>
              <a:t>vehicles</a:t>
            </a:r>
            <a:r>
              <a:rPr lang="en-PH" altLang="en-US" sz="2900" b="0" i="1" dirty="0" smtClean="0"/>
              <a:t> </a:t>
            </a:r>
            <a:r>
              <a:rPr lang="en-PH" altLang="en-US" sz="2900" b="0" dirty="0"/>
              <a:t>evaluated and included in the </a:t>
            </a:r>
            <a:r>
              <a:rPr lang="en-PH" altLang="en-US" sz="2900" b="0" dirty="0" smtClean="0"/>
              <a:t>	Confirmation </a:t>
            </a:r>
            <a:r>
              <a:rPr lang="en-PH" altLang="en-US" sz="2900" b="0" dirty="0"/>
              <a:t>L</a:t>
            </a:r>
            <a:r>
              <a:rPr lang="en-PH" altLang="en-US" sz="2900" b="0" dirty="0" smtClean="0"/>
              <a:t>etter </a:t>
            </a:r>
            <a:r>
              <a:rPr lang="en-PH" altLang="en-US" sz="2900" b="0" dirty="0"/>
              <a:t>during budget preparation </a:t>
            </a:r>
          </a:p>
          <a:p>
            <a:pPr marL="5715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en-PH" altLang="en-US" sz="2900" b="0" dirty="0" smtClean="0"/>
              <a:t>	- with the same number of vehicles to be 	procured, specification, unit cost, intended 	use/user</a:t>
            </a:r>
          </a:p>
          <a:p>
            <a:pPr marL="40005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PH" altLang="en-US" sz="2900" b="0" dirty="0"/>
          </a:p>
          <a:p>
            <a:pPr marL="40005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PH" altLang="en-US" sz="3200" dirty="0" smtClean="0"/>
              <a:t>Confirmation Letter = APMV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307055"/>
            <a:ext cx="8915400" cy="856579"/>
          </a:xfrm>
        </p:spPr>
        <p:txBody>
          <a:bodyPr/>
          <a:lstStyle/>
          <a:p>
            <a:pPr algn="ctr"/>
            <a:r>
              <a:rPr lang="en-PH" altLang="en-US" sz="3200" b="1" dirty="0"/>
              <a:t>OTHER BUDGET AUTHORIZATION </a:t>
            </a:r>
            <a:r>
              <a:rPr lang="en-PH" altLang="en-US" sz="3200" b="1" dirty="0" smtClean="0"/>
              <a:t>DOCUMENTS (</a:t>
            </a:r>
            <a:r>
              <a:rPr lang="en-PH" altLang="en-US" sz="3200" b="1" dirty="0" err="1" smtClean="0"/>
              <a:t>con’t</a:t>
            </a:r>
            <a:r>
              <a:rPr lang="en-PH" altLang="en-US" sz="3200" b="1" dirty="0" smtClean="0"/>
              <a:t>.)</a:t>
            </a:r>
            <a:endParaRPr lang="en-PH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8926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34724"/>
            <a:ext cx="9142228" cy="68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9"/>
          <p:cNvSpPr>
            <a:spLocks noGrp="1" noChangeArrowheads="1"/>
          </p:cNvSpPr>
          <p:nvPr/>
        </p:nvSpPr>
        <p:spPr bwMode="auto">
          <a:xfrm>
            <a:off x="0" y="352425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i="1" dirty="0">
                <a:solidFill>
                  <a:srgbClr val="BF9000"/>
                </a:solidFill>
                <a:latin typeface="Palatino Linotype" pitchFamily="18" charset="0"/>
              </a:rPr>
              <a:t>Thank You!!!</a:t>
            </a:r>
            <a:endParaRPr lang="en-GB" altLang="en-US" sz="5400" i="1" dirty="0">
              <a:latin typeface="Palatino Linotype" pitchFamily="18" charset="0"/>
            </a:endParaRP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0" y="3708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PH" altLang="en-US" sz="4000" b="0">
              <a:solidFill>
                <a:srgbClr val="00002A"/>
              </a:solidFill>
              <a:latin typeface="Gill Sans MT" pitchFamily="34" charset="0"/>
            </a:endParaRPr>
          </a:p>
        </p:txBody>
      </p:sp>
      <p:pic>
        <p:nvPicPr>
          <p:cNvPr id="7168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275" y="506413"/>
            <a:ext cx="24590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35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35773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4</a:t>
            </a:fld>
            <a:endParaRPr lang="en-PH" altLang="en-US"/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139700"/>
            <a:ext cx="8915400" cy="9017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cs typeface="Arial" panose="020B0604020202020204" pitchFamily="34" charset="0"/>
              </a:rPr>
              <a:t>VALIDITY OF APPROPRIATIONS FOR THE FY 2020 BUDGET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76225" y="1701800"/>
            <a:ext cx="873283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PH" altLang="en-US" sz="3500" i="0" dirty="0" smtClean="0">
                <a:cs typeface="Times New Roman" panose="02020603050405020304" pitchFamily="18" charset="0"/>
              </a:rPr>
              <a:t>ALL </a:t>
            </a:r>
            <a:r>
              <a:rPr lang="en-PH" altLang="en-US" sz="3500" i="0" dirty="0">
                <a:cs typeface="Times New Roman" panose="02020603050405020304" pitchFamily="18" charset="0"/>
              </a:rPr>
              <a:t>appropriations authorized under the FY 2020 GAA, including budgetary support to GOCCs and SAGF shall be valid for release and </a:t>
            </a:r>
            <a:r>
              <a:rPr lang="en-PH" altLang="en-US" sz="3500" i="0" dirty="0" smtClean="0">
                <a:cs typeface="Times New Roman" panose="02020603050405020304" pitchFamily="18" charset="0"/>
              </a:rPr>
              <a:t>disbursement </a:t>
            </a:r>
            <a:r>
              <a:rPr lang="en-PH" altLang="en-US" sz="3500" i="0" dirty="0">
                <a:cs typeface="Times New Roman" panose="02020603050405020304" pitchFamily="18" charset="0"/>
              </a:rPr>
              <a:t>for the purpose specified until </a:t>
            </a:r>
          </a:p>
          <a:p>
            <a:pPr marL="0"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PH" altLang="en-US" sz="5000" b="1" i="0" dirty="0">
                <a:cs typeface="Times New Roman" panose="02020603050405020304" pitchFamily="18" charset="0"/>
              </a:rPr>
              <a:t>December 31, 2020</a:t>
            </a:r>
            <a:endParaRPr lang="en-PH" altLang="en-US" sz="50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42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5</a:t>
            </a:fld>
            <a:endParaRPr lang="en-PH" altLang="en-US"/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97446" y="177230"/>
            <a:ext cx="8915400" cy="9017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cs typeface="Arial" panose="020B0604020202020204" pitchFamily="34" charset="0"/>
              </a:rPr>
              <a:t>TRANSITION PERIOD FOR THE</a:t>
            </a:r>
            <a:br>
              <a:rPr lang="en-US" altLang="en-US" sz="3200" b="1" dirty="0" smtClean="0">
                <a:cs typeface="Arial" panose="020B0604020202020204" pitchFamily="34" charset="0"/>
              </a:rPr>
            </a:br>
            <a:r>
              <a:rPr lang="en-US" altLang="en-US" sz="3200" b="1" dirty="0" smtClean="0">
                <a:cs typeface="Arial" panose="020B0604020202020204" pitchFamily="34" charset="0"/>
              </a:rPr>
              <a:t>CASH BUDGETING SYSTEM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57466" y="1233972"/>
            <a:ext cx="8595360" cy="481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500" b="0" dirty="0"/>
              <a:t>For infra-related CO </a:t>
            </a:r>
            <a:endParaRPr lang="en-US" sz="3500" b="0" dirty="0" smtClean="0"/>
          </a:p>
          <a:p>
            <a:pPr marL="80645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PH" sz="3000" b="0" dirty="0"/>
              <a:t>completion of construction, inspection, acceptance and payment  - </a:t>
            </a:r>
            <a:r>
              <a:rPr lang="en-PH" sz="3000" dirty="0"/>
              <a:t>up to </a:t>
            </a:r>
            <a:r>
              <a:rPr lang="en-US" sz="3000" dirty="0"/>
              <a:t>December 31, 2021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b="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b="0" dirty="0" smtClean="0"/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500" b="0" dirty="0" smtClean="0"/>
              <a:t>For </a:t>
            </a:r>
            <a:r>
              <a:rPr lang="en-PH" sz="3500" b="0" dirty="0" smtClean="0"/>
              <a:t>MOOE </a:t>
            </a:r>
            <a:r>
              <a:rPr lang="en-PH" sz="3500" b="0" dirty="0"/>
              <a:t>and other CO </a:t>
            </a:r>
            <a:r>
              <a:rPr lang="en-PH" sz="3500" b="0" dirty="0" smtClean="0"/>
              <a:t>items</a:t>
            </a:r>
          </a:p>
          <a:p>
            <a:pPr marL="80645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PH" sz="3000" b="0" dirty="0"/>
              <a:t>delivery, inspection, acceptance and payment </a:t>
            </a:r>
            <a:r>
              <a:rPr lang="en-PH" sz="3000" b="0" dirty="0" smtClean="0"/>
              <a:t>- </a:t>
            </a:r>
            <a:r>
              <a:rPr lang="en-PH" sz="3000" dirty="0"/>
              <a:t>up to </a:t>
            </a:r>
            <a:r>
              <a:rPr lang="en-US" sz="3000" dirty="0" smtClean="0"/>
              <a:t>June 30, </a:t>
            </a:r>
            <a:r>
              <a:rPr lang="en-US" sz="3000" dirty="0"/>
              <a:t>2021</a:t>
            </a:r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b="0" dirty="0" smtClean="0"/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b="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 smtClean="0"/>
              <a:t>This validity period shall also apply to the FY 2019 Continuing Appropriations under R.A. No. 11464</a:t>
            </a:r>
            <a:endParaRPr lang="en-US" sz="2200" i="1" dirty="0"/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PH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305111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6</a:t>
            </a:fld>
            <a:endParaRPr lang="en-PH" altLang="en-US"/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97446" y="321179"/>
            <a:ext cx="8915400" cy="901700"/>
          </a:xfrm>
        </p:spPr>
        <p:txBody>
          <a:bodyPr/>
          <a:lstStyle/>
          <a:p>
            <a:pPr algn="ctr"/>
            <a:r>
              <a:rPr lang="en-US" altLang="en-US" sz="3200" b="1" dirty="0">
                <a:cs typeface="Arial" panose="020B0604020202020204" pitchFamily="34" charset="0"/>
              </a:rPr>
              <a:t>TRANSITION PERIOD FOR THE</a:t>
            </a:r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200" b="1" dirty="0">
                <a:cs typeface="Arial" panose="020B0604020202020204" pitchFamily="34" charset="0"/>
              </a:rPr>
              <a:t>CASH BUDGETING SYSTEM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57466" y="1611293"/>
            <a:ext cx="8595360" cy="447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500" b="0" dirty="0"/>
              <a:t>F</a:t>
            </a:r>
            <a:r>
              <a:rPr lang="en-PH" sz="3500" b="0" dirty="0" err="1" smtClean="0"/>
              <a:t>inancial</a:t>
            </a:r>
            <a:r>
              <a:rPr lang="en-PH" sz="3500" b="0" dirty="0" smtClean="0"/>
              <a:t> </a:t>
            </a:r>
            <a:r>
              <a:rPr lang="en-PH" sz="3500" b="0" dirty="0"/>
              <a:t>assistance to LGUs released during </a:t>
            </a:r>
            <a:r>
              <a:rPr lang="en-PH" sz="3500" b="0" dirty="0" smtClean="0"/>
              <a:t>the </a:t>
            </a:r>
            <a:r>
              <a:rPr lang="en-PH" sz="3500" b="0" dirty="0"/>
              <a:t>year </a:t>
            </a:r>
            <a:endParaRPr lang="en-US" sz="3500" b="0" dirty="0" smtClean="0"/>
          </a:p>
          <a:p>
            <a:pPr marL="80645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PH" sz="3000" b="0" dirty="0" smtClean="0"/>
              <a:t>shall </a:t>
            </a:r>
            <a:r>
              <a:rPr lang="en-PH" sz="3000" b="0" dirty="0"/>
              <a:t>be available for disbursement for the purpose specified </a:t>
            </a:r>
            <a:r>
              <a:rPr lang="en-PH" sz="3000" dirty="0"/>
              <a:t>until December 31, 2021</a:t>
            </a:r>
            <a:endParaRPr lang="en-US" sz="3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b="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b="0" dirty="0" smtClean="0"/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PH" sz="3500" b="0" dirty="0" smtClean="0"/>
              <a:t>Statutory </a:t>
            </a:r>
            <a:r>
              <a:rPr lang="en-PH" sz="3500" b="0" dirty="0"/>
              <a:t>shares of </a:t>
            </a:r>
            <a:r>
              <a:rPr lang="en-PH" sz="3500" b="0" dirty="0" smtClean="0"/>
              <a:t>LGUs</a:t>
            </a:r>
          </a:p>
          <a:p>
            <a:pPr marL="80645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PH" sz="3000" b="0" dirty="0"/>
              <a:t>shall be available for </a:t>
            </a:r>
            <a:r>
              <a:rPr lang="en-PH" sz="3000" b="0" dirty="0" smtClean="0"/>
              <a:t>obligation and disbursement </a:t>
            </a:r>
            <a:r>
              <a:rPr lang="en-PH" sz="3000" dirty="0" smtClean="0"/>
              <a:t>until fully expended</a:t>
            </a:r>
            <a:endParaRPr lang="en-US" sz="3000" dirty="0"/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b="0" dirty="0"/>
          </a:p>
          <a:p>
            <a:pPr marL="336550" indent="-3365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PH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028639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7</a:t>
            </a:fld>
            <a:endParaRPr lang="en-PH" altLang="en-US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88727" y="1385701"/>
            <a:ext cx="8732838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PH" altLang="en-US" sz="3500" i="0" dirty="0">
                <a:cs typeface="Times New Roman" panose="02020603050405020304" pitchFamily="18" charset="0"/>
              </a:rPr>
              <a:t>After the end of validity period, </a:t>
            </a:r>
            <a:r>
              <a:rPr lang="en-PH" altLang="en-US" sz="3500" b="1" i="0" dirty="0">
                <a:cs typeface="Times New Roman" panose="02020603050405020304" pitchFamily="18" charset="0"/>
              </a:rPr>
              <a:t>all unreleased appropriations or unexpended or undisbursed funds</a:t>
            </a:r>
            <a:r>
              <a:rPr lang="en-PH" altLang="en-US" sz="3500" i="0" dirty="0">
                <a:cs typeface="Times New Roman" panose="02020603050405020304" pitchFamily="18" charset="0"/>
              </a:rPr>
              <a:t> shall revert to the unappropriated surplus of the General Fund</a:t>
            </a:r>
            <a:endParaRPr lang="en-PH" altLang="en-US" sz="50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92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8</a:t>
            </a:fld>
            <a:endParaRPr lang="en-PH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52400" y="223340"/>
            <a:ext cx="8915400" cy="6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600" i="0" dirty="0" smtClean="0">
                <a:latin typeface="Arial" panose="020B0604020202020204" pitchFamily="34" charset="0"/>
              </a:rPr>
              <a:t>FLEXIBILITIES ALLOWED TO AGENCIES</a:t>
            </a:r>
            <a:endParaRPr lang="en-GB" altLang="en-US" sz="2600" b="1" i="0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420" y="1246444"/>
            <a:ext cx="8595360" cy="51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3000" b="0" dirty="0" smtClean="0"/>
              <a:t>Modification in Allotments issued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3000" b="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3000" b="0" dirty="0" smtClean="0"/>
              <a:t>Use of PS Appropriation for any PS deficiency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3000" b="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3000" b="0" dirty="0" smtClean="0"/>
              <a:t>Use of savings to augment any deficient item of appropriation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3000" b="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PH" sz="3000" b="0" dirty="0" smtClean="0"/>
              <a:t>Use of fees and income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PH" sz="3000" b="0" dirty="0" smtClean="0"/>
          </a:p>
        </p:txBody>
      </p:sp>
    </p:spTree>
    <p:extLst>
      <p:ext uri="{BB962C8B-B14F-4D97-AF65-F5344CB8AC3E}">
        <p14:creationId xmlns:p14="http://schemas.microsoft.com/office/powerpoint/2010/main" val="3913005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8" y="0"/>
            <a:ext cx="9177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821-2538-4E41-9950-3CE0E975B645}" type="slidenum">
              <a:rPr lang="en-PH" altLang="en-US" smtClean="0"/>
              <a:pPr/>
              <a:t>9</a:t>
            </a:fld>
            <a:endParaRPr lang="en-PH" alt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06363" y="47625"/>
            <a:ext cx="8915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200" b="1" i="0">
                <a:latin typeface="Arial" panose="020B0604020202020204" pitchFamily="34" charset="0"/>
              </a:rPr>
              <a:t>MODIFICATION OF ALLOTMENT</a:t>
            </a:r>
            <a:endParaRPr lang="en-GB" altLang="en-US" sz="3200" b="1" i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3051" y="1070053"/>
            <a:ext cx="8483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PH" altLang="en-US" sz="2600" b="1" i="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Change within an activity or project </a:t>
            </a:r>
            <a:r>
              <a:rPr lang="en-US" altLang="en-US" sz="2600" b="1" i="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without </a:t>
            </a:r>
            <a:r>
              <a:rPr lang="en-PH" altLang="en-US" sz="2600" b="1" i="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increasing the total amount appropriated therein,</a:t>
            </a:r>
            <a:r>
              <a:rPr lang="en-PH" altLang="en-US" sz="26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PH" altLang="en-US" sz="26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subject to the approval of the designated authority ensued by the timely submission of reports by all offices concerned</a:t>
            </a:r>
          </a:p>
          <a:p>
            <a:pPr algn="just"/>
            <a:endParaRPr lang="en-PH" altLang="en-US" sz="2600" i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PH" altLang="en-US" sz="26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PH" altLang="en-US" sz="2600" i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PH" altLang="en-US" sz="26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PH" altLang="en-US" sz="2600" i="0" dirty="0">
                <a:solidFill>
                  <a:srgbClr val="FF0000"/>
                </a:solidFill>
                <a:latin typeface="Arial" panose="020B0604020202020204" pitchFamily="34" charset="0"/>
              </a:rPr>
              <a:t>The existence of the recipient allotment class or object of expenditure within a P/A/P is not necessary for purposes </a:t>
            </a:r>
            <a:r>
              <a:rPr lang="en-PH" altLang="en-US" sz="26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of  modification</a:t>
            </a:r>
            <a:endParaRPr lang="en-PH" altLang="en-US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Important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5835" r="1594" b="13143"/>
          <a:stretch/>
        </p:blipFill>
        <p:spPr bwMode="auto">
          <a:xfrm>
            <a:off x="273051" y="3307976"/>
            <a:ext cx="4581337" cy="12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6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44676</TotalTime>
  <Words>1719</Words>
  <Application>Microsoft Office PowerPoint</Application>
  <PresentationFormat>On-screen Show (4:3)</PresentationFormat>
  <Paragraphs>335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Palatino Linotype</vt:lpstr>
      <vt:lpstr>Courier New</vt:lpstr>
      <vt:lpstr>Calibri</vt:lpstr>
      <vt:lpstr>Wingdings</vt:lpstr>
      <vt:lpstr>Wingdings 2</vt:lpstr>
      <vt:lpstr>Times New Roman</vt:lpstr>
      <vt:lpstr>Gill Sans MT</vt:lpstr>
      <vt:lpstr>Arial</vt:lpstr>
      <vt:lpstr>Calibri Light</vt:lpstr>
      <vt:lpstr>Tahoma</vt:lpstr>
      <vt:lpstr>Custom Design</vt:lpstr>
      <vt:lpstr>2_Office Theme</vt:lpstr>
      <vt:lpstr>PowerPoint Presentation</vt:lpstr>
      <vt:lpstr>PowerPoint Presentation</vt:lpstr>
      <vt:lpstr>PowerPoint Presentation</vt:lpstr>
      <vt:lpstr>VALIDITY OF APPROPRIATIONS FOR THE FY 2020 BUDGET</vt:lpstr>
      <vt:lpstr>TRANSITION PERIOD FOR THE CASH BUDGETING SYSTEM</vt:lpstr>
      <vt:lpstr>TRANSITION PERIOD FOR THE CASH BUDGETING SYSTEM</vt:lpstr>
      <vt:lpstr>PowerPoint Presentation</vt:lpstr>
      <vt:lpstr>PowerPoint Presentation</vt:lpstr>
      <vt:lpstr>PowerPoint Presentation</vt:lpstr>
      <vt:lpstr>APPROVING AUTHORITY FOR THE MODIFICATION IN THE ALLOTMENT</vt:lpstr>
      <vt:lpstr>APPROVING AUTHORITY FOR THE MODIFICATION IN THE ALLOTMENT</vt:lpstr>
      <vt:lpstr>PowerPoint Presentation</vt:lpstr>
      <vt:lpstr>PowerPoint Presentation</vt:lpstr>
      <vt:lpstr>PowerPoint Presentation</vt:lpstr>
      <vt:lpstr>PowerPoint Presentation</vt:lpstr>
      <vt:lpstr>USE OF FEES AND INCOME</vt:lpstr>
      <vt:lpstr>USE OF FEES AND INCOME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BUDGET AUTHORIZATION DOCUMENTS (con’t.)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DBM</dc:creator>
  <cp:lastModifiedBy>Amanella D. Arevalo</cp:lastModifiedBy>
  <cp:revision>2347</cp:revision>
  <cp:lastPrinted>2020-01-22T09:22:50Z</cp:lastPrinted>
  <dcterms:created xsi:type="dcterms:W3CDTF">2014-06-16T00:21:57Z</dcterms:created>
  <dcterms:modified xsi:type="dcterms:W3CDTF">2020-01-23T02:31:34Z</dcterms:modified>
</cp:coreProperties>
</file>