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316" r:id="rId4"/>
    <p:sldId id="319" r:id="rId5"/>
    <p:sldId id="305" r:id="rId6"/>
    <p:sldId id="323" r:id="rId7"/>
    <p:sldId id="301" r:id="rId8"/>
    <p:sldId id="300" r:id="rId9"/>
    <p:sldId id="303" r:id="rId10"/>
    <p:sldId id="304" r:id="rId11"/>
    <p:sldId id="302" r:id="rId12"/>
    <p:sldId id="318" r:id="rId13"/>
    <p:sldId id="317" r:id="rId14"/>
    <p:sldId id="308" r:id="rId15"/>
    <p:sldId id="327" r:id="rId16"/>
    <p:sldId id="263" r:id="rId17"/>
    <p:sldId id="324" r:id="rId18"/>
    <p:sldId id="325" r:id="rId19"/>
    <p:sldId id="267" r:id="rId20"/>
    <p:sldId id="266" r:id="rId21"/>
    <p:sldId id="321" r:id="rId22"/>
  </p:sldIdLst>
  <p:sldSz cx="12192000" cy="6858000"/>
  <p:notesSz cx="66484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8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C4306"/>
    <a:srgbClr val="F6903C"/>
    <a:srgbClr val="99CCFF"/>
    <a:srgbClr val="92D050"/>
    <a:srgbClr val="FF9966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083" autoAdjust="0"/>
    <p:restoredTop sz="96377" autoAdjust="0"/>
  </p:normalViewPr>
  <p:slideViewPr>
    <p:cSldViewPr>
      <p:cViewPr>
        <p:scale>
          <a:sx n="80" d="100"/>
          <a:sy n="80" d="100"/>
        </p:scale>
        <p:origin x="-41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394" y="936"/>
      </p:cViewPr>
      <p:guideLst>
        <p:guide orient="horz" pos="3078"/>
        <p:guide pos="209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720" cy="489260"/>
          </a:xfrm>
          <a:prstGeom prst="rect">
            <a:avLst/>
          </a:prstGeom>
        </p:spPr>
        <p:txBody>
          <a:bodyPr vert="horz" lIns="89783" tIns="44891" rIns="89783" bIns="44891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179" y="0"/>
            <a:ext cx="2881720" cy="489260"/>
          </a:xfrm>
          <a:prstGeom prst="rect">
            <a:avLst/>
          </a:prstGeom>
        </p:spPr>
        <p:txBody>
          <a:bodyPr vert="horz" lIns="89783" tIns="44891" rIns="89783" bIns="44891" rtlCol="0"/>
          <a:lstStyle>
            <a:lvl1pPr algn="r">
              <a:defRPr sz="1200"/>
            </a:lvl1pPr>
          </a:lstStyle>
          <a:p>
            <a:fld id="{E03B59FC-76CD-406D-BCBD-0C17916C32D1}" type="datetimeFigureOut">
              <a:rPr lang="en-PH" smtClean="0"/>
              <a:pPr/>
              <a:t>1/17/2018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418"/>
            <a:ext cx="2881720" cy="489259"/>
          </a:xfrm>
          <a:prstGeom prst="rect">
            <a:avLst/>
          </a:prstGeom>
        </p:spPr>
        <p:txBody>
          <a:bodyPr vert="horz" lIns="89783" tIns="44891" rIns="89783" bIns="44891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179" y="9283418"/>
            <a:ext cx="2881720" cy="489259"/>
          </a:xfrm>
          <a:prstGeom prst="rect">
            <a:avLst/>
          </a:prstGeom>
        </p:spPr>
        <p:txBody>
          <a:bodyPr vert="horz" lIns="89783" tIns="44891" rIns="89783" bIns="44891" rtlCol="0" anchor="b"/>
          <a:lstStyle>
            <a:lvl1pPr algn="r">
              <a:defRPr sz="1200"/>
            </a:lvl1pPr>
          </a:lstStyle>
          <a:p>
            <a:fld id="{9A4C674F-B93B-4DC1-9FE1-F60D4EFF3E8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139390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720" cy="489260"/>
          </a:xfrm>
          <a:prstGeom prst="rect">
            <a:avLst/>
          </a:prstGeom>
        </p:spPr>
        <p:txBody>
          <a:bodyPr vert="horz" lIns="89783" tIns="44891" rIns="89783" bIns="44891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179" y="0"/>
            <a:ext cx="2881720" cy="489260"/>
          </a:xfrm>
          <a:prstGeom prst="rect">
            <a:avLst/>
          </a:prstGeom>
        </p:spPr>
        <p:txBody>
          <a:bodyPr vert="horz" lIns="89783" tIns="44891" rIns="89783" bIns="44891" rtlCol="0"/>
          <a:lstStyle>
            <a:lvl1pPr algn="r">
              <a:defRPr sz="1200"/>
            </a:lvl1pPr>
          </a:lstStyle>
          <a:p>
            <a:fld id="{EB626B3C-EF7F-4988-A2F2-0BA400BCFF55}" type="datetimeFigureOut">
              <a:rPr lang="en-PH" smtClean="0"/>
              <a:pPr/>
              <a:t>1/17/2018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3" tIns="44891" rIns="89783" bIns="44891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37" y="4642491"/>
            <a:ext cx="5319381" cy="4398641"/>
          </a:xfrm>
          <a:prstGeom prst="rect">
            <a:avLst/>
          </a:prstGeom>
        </p:spPr>
        <p:txBody>
          <a:bodyPr vert="horz" lIns="89783" tIns="44891" rIns="89783" bIns="448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418"/>
            <a:ext cx="2881720" cy="489259"/>
          </a:xfrm>
          <a:prstGeom prst="rect">
            <a:avLst/>
          </a:prstGeom>
        </p:spPr>
        <p:txBody>
          <a:bodyPr vert="horz" lIns="89783" tIns="44891" rIns="89783" bIns="44891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179" y="9283418"/>
            <a:ext cx="2881720" cy="489259"/>
          </a:xfrm>
          <a:prstGeom prst="rect">
            <a:avLst/>
          </a:prstGeom>
        </p:spPr>
        <p:txBody>
          <a:bodyPr vert="horz" lIns="89783" tIns="44891" rIns="89783" bIns="44891" rtlCol="0" anchor="b"/>
          <a:lstStyle>
            <a:lvl1pPr algn="r">
              <a:defRPr sz="1200"/>
            </a:lvl1pPr>
          </a:lstStyle>
          <a:p>
            <a:fld id="{79976D1E-08BE-4E83-BE06-6CAA9D24E4B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226166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Good morning!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728199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10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2451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11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10203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12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212500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13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72819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/>
            <a:endParaRPr lang="en-P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14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2650997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/>
            <a:endParaRPr lang="en-P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15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265099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16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36763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438" indent="-224438"/>
            <a:endParaRPr lang="en-PH" dirty="0"/>
          </a:p>
          <a:p>
            <a:pPr marL="224438" indent="-224438"/>
            <a:endParaRPr lang="en-P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17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667512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438" indent="-224438"/>
            <a:endParaRPr lang="en-PH" dirty="0"/>
          </a:p>
          <a:p>
            <a:pPr marL="224438" indent="-224438"/>
            <a:endParaRPr lang="en-P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18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66751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456" indent="-224456"/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19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6675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92799" lvl="2" indent="-224456"/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2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977341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20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4135038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21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72819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en-PH" dirty="0" smtClean="0"/>
          </a:p>
          <a:p>
            <a:endParaRPr lang="en-P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3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72819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 smtClean="0"/>
          </a:p>
          <a:p>
            <a:endParaRPr lang="en-P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4</a:t>
            </a:fld>
            <a:endParaRPr lang="en-PH" dirty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16937" y="4794891"/>
            <a:ext cx="5319381" cy="4398641"/>
          </a:xfrm>
          <a:prstGeom prst="rect">
            <a:avLst/>
          </a:prstGeom>
        </p:spPr>
        <p:txBody>
          <a:bodyPr vert="horz" lIns="89783" tIns="44891" rIns="89783" bIns="44891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42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5</a:t>
            </a:fld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21250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 smtClean="0"/>
          </a:p>
          <a:p>
            <a:endParaRPr lang="en-P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6</a:t>
            </a:fld>
            <a:endParaRPr lang="en-PH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16937" y="4794891"/>
            <a:ext cx="5319381" cy="4398641"/>
          </a:xfrm>
          <a:prstGeom prst="rect">
            <a:avLst/>
          </a:prstGeom>
        </p:spPr>
        <p:txBody>
          <a:bodyPr vert="horz" lIns="89783" tIns="44891" rIns="89783" bIns="44891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42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7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87121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Aft>
                <a:spcPts val="600"/>
              </a:spcAft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8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8086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6D1E-08BE-4E83-BE06-6CAA9D24E4BD}" type="slidenum">
              <a:rPr lang="en-PH" smtClean="0"/>
              <a:pPr/>
              <a:t>9</a:t>
            </a:fld>
            <a:endParaRPr lang="en-PH"/>
          </a:p>
        </p:txBody>
      </p:sp>
      <p:sp>
        <p:nvSpPr>
          <p:cNvPr id="5" name="TextBox 4"/>
          <p:cNvSpPr txBox="1"/>
          <p:nvPr/>
        </p:nvSpPr>
        <p:spPr>
          <a:xfrm>
            <a:off x="4086225" y="2372519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364867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F4AA-C512-4FF3-966C-AA6F3AD9BE70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4BC-F50F-4449-A890-13F3683B5773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B77F-25DF-4636-9BA8-E52DAC83C197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7F6-6929-43FB-89BC-741FB9331FBC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44-4835-4315-AC81-B0008BAC47B5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E07-61F2-472E-BDF9-A6514F6F2B40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F007-9A52-4BB2-8C20-96581CC25AE1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7C15-73AB-47B6-B5B0-8C023E07CA24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0DD-524F-4E57-B00A-C1CCBB6FEB3A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291F-79CC-4F1A-A95E-85A95F92BFFB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98AF-14BE-4441-BB80-E81A10877576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0B75-14F4-4D29-AC82-B56D8B275CA0}" type="datetime1">
              <a:rPr lang="en-PH" smtClean="0"/>
              <a:pPr/>
              <a:t>1/17/2018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54EB7-AA27-4BBC-84E3-877C94944C0E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3733800"/>
            <a:ext cx="3657600" cy="295486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87426"/>
            <a:ext cx="7772400" cy="1470025"/>
          </a:xfrm>
        </p:spPr>
        <p:txBody>
          <a:bodyPr>
            <a:noAutofit/>
          </a:bodyPr>
          <a:lstStyle/>
          <a:p>
            <a:r>
              <a:rPr lang="en-PH" sz="4800" b="1" dirty="0" smtClean="0"/>
              <a:t>FY 2019 Budget Preparation  </a:t>
            </a:r>
            <a:br>
              <a:rPr lang="en-PH" sz="4800" b="1" dirty="0" smtClean="0"/>
            </a:br>
            <a:r>
              <a:rPr lang="en-PH" sz="4800" b="1" dirty="0" smtClean="0"/>
              <a:t>Forms &amp; Calendar</a:t>
            </a:r>
            <a:endParaRPr lang="en-PH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32450"/>
            <a:ext cx="8534400" cy="1752600"/>
          </a:xfrm>
        </p:spPr>
        <p:txBody>
          <a:bodyPr/>
          <a:lstStyle/>
          <a:p>
            <a:r>
              <a:rPr lang="en-PH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(Ms. Maria Sofia </a:t>
            </a:r>
            <a:r>
              <a:rPr lang="en-PH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Tejerero</a:t>
            </a:r>
            <a:r>
              <a:rPr lang="en-PH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)</a:t>
            </a:r>
          </a:p>
          <a:p>
            <a:r>
              <a:rPr lang="en-PH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Budget Technical Bureau</a:t>
            </a:r>
            <a:endParaRPr lang="en-GB" b="0" i="1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lang="en-PH" dirty="0"/>
          </a:p>
        </p:txBody>
      </p:sp>
      <p:pic>
        <p:nvPicPr>
          <p:cNvPr id="4" name="Picture 7" descr="DBM 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1" y="838201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30715"/>
            <a:ext cx="2857500" cy="246168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032"/>
            <a:ext cx="11506200" cy="857567"/>
          </a:xfrm>
        </p:spPr>
        <p:txBody>
          <a:bodyPr>
            <a:noAutofit/>
          </a:bodyPr>
          <a:lstStyle/>
          <a:p>
            <a:r>
              <a:rPr lang="en-PH" sz="4000" b="1" dirty="0" smtClean="0"/>
              <a:t>Revised BP Form: BP 203</a:t>
            </a:r>
            <a:br>
              <a:rPr lang="en-PH" sz="4000" b="1" dirty="0" smtClean="0"/>
            </a:br>
            <a:r>
              <a:rPr lang="en-PH" sz="2400" b="1" dirty="0" smtClean="0"/>
              <a:t>Sh</a:t>
            </a:r>
            <a:r>
              <a:rPr lang="en-PH" sz="2400" b="1" i="1" dirty="0" smtClean="0"/>
              <a:t>ortening the preparation process through reduced number of approving authorities</a:t>
            </a:r>
            <a:endParaRPr lang="en-PH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1286692"/>
            <a:ext cx="5547722" cy="4434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295400"/>
            <a:ext cx="5105400" cy="4702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10</a:t>
            </a:fld>
            <a:endParaRPr lang="en-PH"/>
          </a:p>
        </p:txBody>
      </p:sp>
      <p:sp>
        <p:nvSpPr>
          <p:cNvPr id="10" name="TextBox 9"/>
          <p:cNvSpPr txBox="1"/>
          <p:nvPr/>
        </p:nvSpPr>
        <p:spPr>
          <a:xfrm>
            <a:off x="5867400" y="1002268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>
                <a:solidFill>
                  <a:schemeClr val="accent6">
                    <a:lumMod val="50000"/>
                  </a:schemeClr>
                </a:solidFill>
              </a:rPr>
              <a:t>FY 2019 Budget Call</a:t>
            </a:r>
            <a:endParaRPr lang="en-PH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002268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>
                <a:solidFill>
                  <a:srgbClr val="8C4306"/>
                </a:solidFill>
              </a:rPr>
              <a:t>FY 2018 Budget Call</a:t>
            </a:r>
            <a:endParaRPr lang="en-PH" b="1" dirty="0">
              <a:solidFill>
                <a:srgbClr val="8C4306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86400" y="49530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4495800"/>
            <a:ext cx="3276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1910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4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PH" b="1" dirty="0" smtClean="0"/>
              <a:t>New BP Form: BP 201-E </a:t>
            </a:r>
            <a:br>
              <a:rPr lang="en-PH" b="1" dirty="0" smtClean="0"/>
            </a:br>
            <a:r>
              <a:rPr lang="en-PH" sz="2700" b="1" i="1" dirty="0" smtClean="0"/>
              <a:t>Specific Form to reflect Consolidated Out-year Requirements, by allotment class</a:t>
            </a:r>
            <a:endParaRPr lang="en-PH" sz="27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446813"/>
            <a:ext cx="1143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Reminders: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b="1" dirty="0" smtClean="0"/>
              <a:t>To be prepared Manually in excel format, by PAP, by Allotment Class (only)</a:t>
            </a:r>
            <a:r>
              <a:rPr lang="en-PH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 smtClean="0"/>
              <a:t>Funding Requirements for 2020 &amp; 2021 Tier 1 should be based on the forward estimates as agreed upon between DBM and agencies.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 smtClean="0"/>
              <a:t>Indicate also the Impact of the 2019 Tier 2 proposals to 2020 and 2021 separately.  </a:t>
            </a:r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" y="1219200"/>
            <a:ext cx="112014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11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3518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0654"/>
            <a:ext cx="10972800" cy="916146"/>
          </a:xfrm>
        </p:spPr>
        <p:txBody>
          <a:bodyPr>
            <a:normAutofit/>
          </a:bodyPr>
          <a:lstStyle/>
          <a:p>
            <a:r>
              <a:rPr lang="en-PH" b="1" dirty="0" smtClean="0"/>
              <a:t>Renamed BP Form: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12</a:t>
            </a:fld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676400"/>
            <a:ext cx="54102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1676400"/>
            <a:ext cx="52578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72200" y="1143000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>
                <a:solidFill>
                  <a:schemeClr val="accent6">
                    <a:lumMod val="50000"/>
                  </a:schemeClr>
                </a:solidFill>
              </a:rPr>
              <a:t>FY 2019 Budget Call</a:t>
            </a:r>
            <a:endParaRPr lang="en-PH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154668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>
                <a:solidFill>
                  <a:srgbClr val="8C4306"/>
                </a:solidFill>
              </a:rPr>
              <a:t>FY 2018 Budget Call</a:t>
            </a:r>
            <a:endParaRPr lang="en-PH" b="1" dirty="0">
              <a:solidFill>
                <a:srgbClr val="8C430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0" y="1524000"/>
            <a:ext cx="2286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H"/>
          </a:p>
        </p:txBody>
      </p:sp>
      <p:sp>
        <p:nvSpPr>
          <p:cNvPr id="11" name="Right Arrow 10"/>
          <p:cNvSpPr/>
          <p:nvPr/>
        </p:nvSpPr>
        <p:spPr>
          <a:xfrm>
            <a:off x="5029200" y="1981200"/>
            <a:ext cx="2286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H"/>
          </a:p>
        </p:txBody>
      </p:sp>
      <p:sp>
        <p:nvSpPr>
          <p:cNvPr id="12" name="Oval 11"/>
          <p:cNvSpPr/>
          <p:nvPr/>
        </p:nvSpPr>
        <p:spPr>
          <a:xfrm>
            <a:off x="7848600" y="1524000"/>
            <a:ext cx="2743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4542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3200400" cy="258551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16176"/>
            <a:ext cx="7772400" cy="1470025"/>
          </a:xfrm>
        </p:spPr>
        <p:txBody>
          <a:bodyPr/>
          <a:lstStyle/>
          <a:p>
            <a:r>
              <a:rPr lang="en-PH" b="1" dirty="0" smtClean="0"/>
              <a:t>FY 2019 Budget Preparation  </a:t>
            </a:r>
            <a:br>
              <a:rPr lang="en-PH" b="1" dirty="0" smtClean="0"/>
            </a:br>
            <a:r>
              <a:rPr lang="en-PH" b="1" dirty="0" smtClean="0"/>
              <a:t>Calendar</a:t>
            </a:r>
            <a:endParaRPr lang="en-PH" b="1" dirty="0"/>
          </a:p>
        </p:txBody>
      </p:sp>
      <p:pic>
        <p:nvPicPr>
          <p:cNvPr id="4" name="Picture 7" descr="DBM 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1" y="838201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13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b="1" dirty="0" smtClean="0"/>
              <a:t>Timelines to Remember in the</a:t>
            </a:r>
            <a:br>
              <a:rPr lang="en-PH" b="1" dirty="0" smtClean="0"/>
            </a:br>
            <a:r>
              <a:rPr lang="en-PH" b="1" dirty="0" smtClean="0"/>
              <a:t>FY 2019 Budget Preparation Calendar</a:t>
            </a:r>
            <a:endParaRPr lang="en-PH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14</a:t>
            </a:fld>
            <a:endParaRPr lang="en-PH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828801"/>
            <a:ext cx="11125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PH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PH" sz="2300" dirty="0" smtClean="0">
                <a:ea typeface="Verdana" pitchFamily="34" charset="0"/>
                <a:cs typeface="Arial" pitchFamily="34" charset="0"/>
              </a:rPr>
              <a:t>Submission (thru OSBP) of B.P. Form Nos. 201 A, B, C, D </a:t>
            </a:r>
          </a:p>
          <a:p>
            <a:pPr>
              <a:spcAft>
                <a:spcPts val="1200"/>
              </a:spcAft>
            </a:pPr>
            <a:r>
              <a:rPr lang="en-PH" sz="2300" dirty="0" smtClean="0">
                <a:ea typeface="Verdana" pitchFamily="34" charset="0"/>
                <a:cs typeface="Arial" pitchFamily="34" charset="0"/>
              </a:rPr>
              <a:t>– Past Year’s Actual Obligation						- Feb 2, 2018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PH" sz="2300" dirty="0" smtClean="0">
                <a:ea typeface="Verdana" pitchFamily="34" charset="0"/>
                <a:cs typeface="Arial" pitchFamily="34" charset="0"/>
              </a:rPr>
              <a:t> Consultation with Agencies on the Formulated FY 2019 Tier 1 Level- Feb 1-Mar 2, 2018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PH" sz="2300" dirty="0" smtClean="0">
                <a:ea typeface="Verdana" pitchFamily="34" charset="0"/>
                <a:cs typeface="Arial" pitchFamily="34" charset="0"/>
              </a:rPr>
              <a:t> Sending of Confirmation Letters for Tier I Level to Agencies		- Mar 14-16, 2018</a:t>
            </a:r>
          </a:p>
          <a:p>
            <a:pPr>
              <a:buFont typeface="Wingdings" pitchFamily="2" charset="2"/>
              <a:buChar char="q"/>
            </a:pPr>
            <a:r>
              <a:rPr lang="en-PH" sz="2300" dirty="0" smtClean="0">
                <a:ea typeface="Verdana" pitchFamily="34" charset="0"/>
                <a:cs typeface="Arial" pitchFamily="34" charset="0"/>
              </a:rPr>
              <a:t> Deadline of Submission 						- April 19, 2018</a:t>
            </a:r>
          </a:p>
          <a:p>
            <a:r>
              <a:rPr lang="en-PH" sz="2300" dirty="0" smtClean="0">
                <a:ea typeface="Verdana" pitchFamily="34" charset="0"/>
                <a:cs typeface="Arial" pitchFamily="34" charset="0"/>
              </a:rPr>
              <a:t>     1. Thru OSBPS: CY 2019 Budget Proposals Tiers 1 (FEs) and 2 (New Spending)</a:t>
            </a:r>
          </a:p>
          <a:p>
            <a:r>
              <a:rPr lang="en-PH" sz="2300" dirty="0" smtClean="0">
                <a:ea typeface="Verdana" pitchFamily="34" charset="0"/>
                <a:cs typeface="Arial" pitchFamily="34" charset="0"/>
              </a:rPr>
              <a:t>     2 Manually-prepared: a.) Summary of Out-year Requirements			  </a:t>
            </a:r>
          </a:p>
          <a:p>
            <a:r>
              <a:rPr lang="en-PH" sz="2300" dirty="0" smtClean="0">
                <a:ea typeface="Verdana" pitchFamily="34" charset="0"/>
                <a:cs typeface="Arial" pitchFamily="34" charset="0"/>
              </a:rPr>
              <a:t>                                             b.) Convergence Programs &amp; Projects</a:t>
            </a:r>
          </a:p>
          <a:p>
            <a:pPr>
              <a:buFont typeface="Wingdings" pitchFamily="2" charset="2"/>
              <a:buChar char="q"/>
            </a:pPr>
            <a:r>
              <a:rPr lang="en-PH" sz="2300" dirty="0" smtClean="0">
                <a:ea typeface="Verdana" pitchFamily="34" charset="0"/>
                <a:cs typeface="Arial" pitchFamily="34" charset="0"/>
              </a:rPr>
              <a:t> Conduct of Technical Budget Hearings for Tier 2 </a:t>
            </a:r>
          </a:p>
          <a:p>
            <a:r>
              <a:rPr lang="en-PH" sz="2300" dirty="0" smtClean="0">
                <a:ea typeface="Verdana" pitchFamily="34" charset="0"/>
                <a:cs typeface="Arial" pitchFamily="34" charset="0"/>
              </a:rPr>
              <a:t>    (New Spending) Proposals 						- May 2 - 25, 2018</a:t>
            </a:r>
          </a:p>
          <a:p>
            <a:pPr>
              <a:buFont typeface="Wingdings" pitchFamily="2" charset="2"/>
              <a:buChar char="q"/>
            </a:pPr>
            <a:endParaRPr lang="en-PH" dirty="0">
              <a:latin typeface="Arial Narrow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28600"/>
            <a:ext cx="1697796" cy="1371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697796" cy="1371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="" xmlns:p14="http://schemas.microsoft.com/office/powerpoint/2010/main" val="20614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b="1" dirty="0" smtClean="0"/>
              <a:t>Timelines to Remember in the</a:t>
            </a:r>
            <a:br>
              <a:rPr lang="en-PH" b="1" dirty="0" smtClean="0"/>
            </a:br>
            <a:r>
              <a:rPr lang="en-PH" b="1" dirty="0" smtClean="0"/>
              <a:t>FY 2019 Budget Preparation Calendar</a:t>
            </a:r>
            <a:endParaRPr lang="en-PH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15</a:t>
            </a:fld>
            <a:endParaRPr lang="en-PH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972032"/>
            <a:ext cx="10744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PH" sz="2200" dirty="0" smtClean="0">
                <a:ea typeface="Verdana" pitchFamily="34" charset="0"/>
                <a:cs typeface="Arial" pitchFamily="34" charset="0"/>
              </a:rPr>
              <a:t> </a:t>
            </a:r>
            <a:r>
              <a:rPr lang="en-PH" sz="2400" dirty="0" smtClean="0">
                <a:ea typeface="Verdana" pitchFamily="34" charset="0"/>
                <a:cs typeface="Arial" pitchFamily="34" charset="0"/>
              </a:rPr>
              <a:t>Sending of Confirmation Letters to Agencies of the </a:t>
            </a:r>
          </a:p>
          <a:p>
            <a:pPr lvl="0">
              <a:spcAft>
                <a:spcPts val="1200"/>
              </a:spcAft>
            </a:pPr>
            <a:r>
              <a:rPr lang="en-PH" sz="2400" dirty="0" smtClean="0">
                <a:ea typeface="Verdana" pitchFamily="34" charset="0"/>
                <a:cs typeface="Arial" pitchFamily="34" charset="0"/>
              </a:rPr>
              <a:t>     Total Budget Levels (Tiers 1 and 2)				- Jun 4-6, 2018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PH" sz="2400" dirty="0" smtClean="0">
                <a:ea typeface="Verdana" pitchFamily="34" charset="0"/>
                <a:cs typeface="Arial" pitchFamily="34" charset="0"/>
              </a:rPr>
              <a:t> Printing of CY 2019 Budget Documents			- Jun 25 - Jul 6, 2018</a:t>
            </a:r>
          </a:p>
          <a:p>
            <a:pPr lvl="0">
              <a:buFont typeface="Wingdings" pitchFamily="2" charset="2"/>
              <a:buChar char="q"/>
            </a:pPr>
            <a:r>
              <a:rPr lang="en-PH" sz="2400" dirty="0" smtClean="0">
                <a:ea typeface="Verdana" pitchFamily="34" charset="0"/>
                <a:cs typeface="Arial" pitchFamily="34" charset="0"/>
              </a:rPr>
              <a:t> Submission of the CY 2019 President's Budget to Congress </a:t>
            </a:r>
          </a:p>
          <a:p>
            <a:pPr lvl="0"/>
            <a:r>
              <a:rPr lang="en-PH" sz="2400" dirty="0" smtClean="0">
                <a:ea typeface="Verdana" pitchFamily="34" charset="0"/>
                <a:cs typeface="Arial" pitchFamily="34" charset="0"/>
              </a:rPr>
              <a:t>     (Day of the State of the Nation Address) 			- July 23, 2018</a:t>
            </a:r>
          </a:p>
          <a:p>
            <a:pPr>
              <a:buFont typeface="Wingdings" pitchFamily="2" charset="2"/>
              <a:buChar char="q"/>
            </a:pPr>
            <a:endParaRPr lang="en-PH" dirty="0">
              <a:latin typeface="Arial Narrow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28600"/>
            <a:ext cx="1697796" cy="1371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697796" cy="1371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="" xmlns:p14="http://schemas.microsoft.com/office/powerpoint/2010/main" val="20614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804"/>
            <a:ext cx="10972800" cy="1024996"/>
          </a:xfrm>
        </p:spPr>
        <p:txBody>
          <a:bodyPr>
            <a:normAutofit/>
          </a:bodyPr>
          <a:lstStyle/>
          <a:p>
            <a:r>
              <a:rPr lang="en-PH" b="1" dirty="0" smtClean="0"/>
              <a:t>Deadlines and Submission Requirements</a:t>
            </a:r>
            <a:endParaRPr lang="en-PH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1779929"/>
              </p:ext>
            </p:extLst>
          </p:nvPr>
        </p:nvGraphicFramePr>
        <p:xfrm>
          <a:off x="457199" y="1044669"/>
          <a:ext cx="11201401" cy="49751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1"/>
                <a:gridCol w="4724400"/>
                <a:gridCol w="2667000"/>
              </a:tblGrid>
              <a:tr h="408663"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>
                          <a:latin typeface="+mn-lt"/>
                          <a:ea typeface="+mn-ea"/>
                          <a:cs typeface="+mn-cs"/>
                        </a:rPr>
                        <a:t>PARTICULARS</a:t>
                      </a:r>
                      <a:endParaRPr lang="en-PH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dirty="0" smtClean="0"/>
                        <a:t>SUBMISSION REQUIREMENT</a:t>
                      </a:r>
                      <a:endParaRPr lang="en-PH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dirty="0" smtClean="0">
                          <a:latin typeface="+mn-lt"/>
                          <a:ea typeface="+mn-ea"/>
                          <a:cs typeface="+mn-cs"/>
                        </a:rPr>
                        <a:t>FORMAT</a:t>
                      </a:r>
                      <a:endParaRPr lang="en-PH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5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PH" sz="2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February</a:t>
                      </a:r>
                      <a:r>
                        <a:rPr lang="en-PH" sz="20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2, 2018</a:t>
                      </a:r>
                      <a:endParaRPr lang="en-PH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PH" sz="15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PH" sz="1500" dirty="0"/>
                    </a:p>
                  </a:txBody>
                  <a:tcPr marL="68580" marR="68580" marT="0" marB="0"/>
                </a:tc>
              </a:tr>
              <a:tr h="586967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</a:t>
                      </a:r>
                      <a:r>
                        <a:rPr lang="en-US" sz="1700" b="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FY </a:t>
                      </a:r>
                      <a:r>
                        <a:rPr lang="en-US" sz="17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2017 Actual Obligations</a:t>
                      </a:r>
                      <a:endParaRPr lang="en-PH" sz="17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BP </a:t>
                      </a:r>
                      <a:r>
                        <a:rPr lang="en-US" sz="17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Form 201 – </a:t>
                      </a:r>
                      <a:r>
                        <a:rPr lang="en-US" sz="17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Summary</a:t>
                      </a:r>
                      <a:endParaRPr lang="en-PH" sz="17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BP Form 201 (Schedules </a:t>
                      </a:r>
                      <a:r>
                        <a:rPr lang="en-US" sz="17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A, B, C, &amp; </a:t>
                      </a:r>
                      <a:r>
                        <a:rPr lang="en-US" sz="17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D)</a:t>
                      </a:r>
                      <a:endParaRPr lang="en-PH" sz="17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OSBPS-generated </a:t>
                      </a:r>
                      <a:r>
                        <a:rPr lang="en-US" sz="17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hard copies </a:t>
                      </a:r>
                      <a:endParaRPr lang="en-PH" sz="17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(in triplicate</a:t>
                      </a: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PH" sz="17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FY </a:t>
                      </a:r>
                      <a:r>
                        <a:rPr lang="en-US" sz="17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2017 – 2021 Revenue Program</a:t>
                      </a:r>
                      <a:endParaRPr lang="en-PH" sz="17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BP Forms 100 and </a:t>
                      </a:r>
                      <a:r>
                        <a:rPr lang="en-US" sz="17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100-A, B and</a:t>
                      </a:r>
                      <a:r>
                        <a:rPr lang="en-US" sz="1700" b="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C</a:t>
                      </a:r>
                      <a:endParaRPr lang="en-PH" sz="17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326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PH" sz="2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April 19, 2018</a:t>
                      </a:r>
                      <a:endParaRPr lang="en-PH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PH" sz="15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PH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7469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700" b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1. Details</a:t>
                      </a: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 of FY 2019 Tier 1 (FEs)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2. FY 2019 Tier 2 Budget Proposals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PH" sz="1700" dirty="0" smtClean="0">
                          <a:latin typeface="Arial Narrow" pitchFamily="34" charset="0"/>
                        </a:rPr>
                        <a:t>1. All</a:t>
                      </a:r>
                      <a:r>
                        <a:rPr lang="en-PH" sz="1700" baseline="0" dirty="0" smtClean="0">
                          <a:latin typeface="Arial Narrow" pitchFamily="34" charset="0"/>
                        </a:rPr>
                        <a:t> BP Forms (except BP Form 201-E &amp; BP 202-A)</a:t>
                      </a:r>
                    </a:p>
                    <a:p>
                      <a:pPr marL="342900" indent="-342900">
                        <a:buNone/>
                      </a:pPr>
                      <a:endParaRPr lang="en-PH" sz="1700" baseline="0" dirty="0" smtClean="0">
                        <a:latin typeface="Arial Narrow" pitchFamily="34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PH" sz="1700" b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2. Tier 2 justification</a:t>
                      </a: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 letter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3. Thrust/Priorities for the Budget Year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4. Program/Project Implementation Strategies for FY 2019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5. FY 2017 Actual Physical Accomplishment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6. Inventory of Equipment as Required under NBC Nos. 438, 446 and 446-A </a:t>
                      </a:r>
                      <a:endParaRPr lang="en-PH" sz="1700" b="0" dirty="0" smtClean="0">
                        <a:latin typeface="Arial Narrow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OSBPS-generated hard copies (in triplicate)</a:t>
                      </a:r>
                      <a:endParaRPr lang="en-PH" sz="17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700" b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3. S</a:t>
                      </a: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upporting documents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700" b="0" dirty="0" smtClean="0">
                        <a:latin typeface="Arial Narrow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600" b="0" dirty="0" smtClean="0">
                        <a:latin typeface="Arial Narrow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PH" sz="17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Hard</a:t>
                      </a:r>
                      <a:r>
                        <a:rPr lang="en-PH" sz="17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Copy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(in triplicate)</a:t>
                      </a:r>
                      <a:endParaRPr lang="en-PH" sz="1700" b="1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PH" sz="17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700" b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4. Summary</a:t>
                      </a: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 of Out-year Requirements</a:t>
                      </a:r>
                      <a:endParaRPr lang="en-PH" sz="1700" b="0" dirty="0" smtClean="0">
                        <a:latin typeface="Arial Narrow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BP Form 201-E</a:t>
                      </a:r>
                      <a:endParaRPr lang="en-PH" sz="1700" dirty="0"/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PH" sz="17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Excel-format</a:t>
                      </a:r>
                      <a:r>
                        <a:rPr lang="en-PH" sz="17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hard copies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PH" sz="17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(in triplicate)</a:t>
                      </a:r>
                      <a:endParaRPr lang="en-PH" sz="17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700" b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5. Convergence</a:t>
                      </a: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 Programs &amp; Projects</a:t>
                      </a:r>
                      <a:endParaRPr lang="en-PH" sz="1700" b="0" dirty="0" smtClean="0">
                        <a:latin typeface="Arial Narrow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700" b="0" baseline="0" dirty="0" smtClean="0">
                          <a:latin typeface="Arial Narrow" pitchFamily="34" charset="0"/>
                          <a:ea typeface="Verdana" pitchFamily="34" charset="0"/>
                          <a:cs typeface="Arial" pitchFamily="34" charset="0"/>
                        </a:rPr>
                        <a:t>BP Form 202-A</a:t>
                      </a:r>
                      <a:endParaRPr lang="en-PH" sz="1700" dirty="0" smtClean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PH" sz="17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102" name="AutoShape 6" descr="Image result for calendar march 2017 clip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4104" name="AutoShape 8" descr="Image result for calendar march 2017 clip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4106" name="AutoShape 10" descr="Image result for calendar march 2017 clip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16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/>
          <a:p>
            <a:r>
              <a:rPr lang="en-PH" b="1" dirty="0" smtClean="0"/>
              <a:t>Submission Requirements </a:t>
            </a:r>
            <a:endParaRPr lang="en-PH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17</a:t>
            </a:fld>
            <a:endParaRPr lang="en-PH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571999"/>
          </a:xfrm>
        </p:spPr>
        <p:txBody>
          <a:bodyPr>
            <a:normAutofit fontScale="32500" lnSpcReduction="20000"/>
          </a:bodyPr>
          <a:lstStyle/>
          <a:p>
            <a:r>
              <a:rPr lang="en-PH" sz="7400" dirty="0" smtClean="0"/>
              <a:t>BP Form 300 (FY 2019 Proposed Provisions)</a:t>
            </a:r>
          </a:p>
          <a:p>
            <a:pPr lvl="1"/>
            <a:r>
              <a:rPr lang="en-PH" sz="7400" dirty="0"/>
              <a:t>Incomplete forms will not be considered in the evaluation of proposed special and general provisions. </a:t>
            </a:r>
            <a:endParaRPr lang="en-PH" sz="7400" dirty="0" smtClean="0"/>
          </a:p>
          <a:p>
            <a:pPr marL="457200" lvl="1" indent="0">
              <a:buNone/>
            </a:pPr>
            <a:endParaRPr lang="en-PH" sz="7400" dirty="0" smtClean="0"/>
          </a:p>
          <a:p>
            <a:r>
              <a:rPr lang="en-PH" sz="7400" dirty="0" smtClean="0"/>
              <a:t>BP Form C (Summary of RDC Inputs and Recommendations on Agency New and Expanded Programs and Projects)</a:t>
            </a:r>
          </a:p>
          <a:p>
            <a:pPr lvl="1"/>
            <a:r>
              <a:rPr lang="en-PH" sz="7400" dirty="0" smtClean="0"/>
              <a:t>ACOs to provide feedback to RDC on the actions taken relative to the proposals and the reasons therefor by furnishing RDC of the copy of BP Form C as submitted to DBM.</a:t>
            </a:r>
          </a:p>
          <a:p>
            <a:pPr marL="457200" lvl="1" indent="0">
              <a:buNone/>
            </a:pPr>
            <a:endParaRPr lang="en-PH" sz="7400" dirty="0" smtClean="0"/>
          </a:p>
          <a:p>
            <a:r>
              <a:rPr lang="en-PH" sz="7400" dirty="0" smtClean="0"/>
              <a:t>BP Form 202/203</a:t>
            </a:r>
          </a:p>
          <a:p>
            <a:pPr lvl="1"/>
            <a:r>
              <a:rPr lang="en-PH" sz="7400" dirty="0" smtClean="0"/>
              <a:t>Required submission for all Tier 2 proposals, including MITHI-endorsed ICT proposals</a:t>
            </a:r>
          </a:p>
          <a:p>
            <a:pPr marL="457200" lvl="1" indent="0">
              <a:buNone/>
            </a:pPr>
            <a:endParaRPr lang="en-PH" sz="7400" dirty="0" smtClean="0"/>
          </a:p>
          <a:p>
            <a:pPr lvl="1"/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PH" b="1" dirty="0" smtClean="0"/>
              <a:t>Submission Requirements – Specific Procedures </a:t>
            </a:r>
            <a:endParaRPr lang="en-PH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18</a:t>
            </a:fld>
            <a:endParaRPr lang="en-PH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3962399"/>
          </a:xfrm>
        </p:spPr>
        <p:txBody>
          <a:bodyPr>
            <a:normAutofit/>
          </a:bodyPr>
          <a:lstStyle/>
          <a:p>
            <a:pPr>
              <a:buNone/>
            </a:pPr>
            <a:endParaRPr lang="en-PH" dirty="0" smtClean="0"/>
          </a:p>
          <a:p>
            <a:pPr marL="457200" lvl="1" indent="0">
              <a:buNone/>
            </a:pPr>
            <a:endParaRPr lang="en-PH" dirty="0" smtClean="0"/>
          </a:p>
          <a:p>
            <a:pPr lvl="1">
              <a:buNone/>
            </a:pPr>
            <a:endParaRPr lang="en-PH" dirty="0" smtClean="0"/>
          </a:p>
          <a:p>
            <a:pPr lvl="1"/>
            <a:r>
              <a:rPr lang="en-PH" dirty="0" smtClean="0"/>
              <a:t>Budget Proposal submissions should cover only those activities to be implemented within the CALENDAR YEAR 2019 (January to December 2019 only), </a:t>
            </a:r>
            <a:r>
              <a:rPr lang="en-PH" b="1" dirty="0" smtClean="0"/>
              <a:t>not the requirements for the whole Academic Year (June 2018 to March 2019)</a:t>
            </a:r>
            <a:endParaRPr lang="en-PH" b="1" dirty="0"/>
          </a:p>
        </p:txBody>
      </p:sp>
      <p:sp>
        <p:nvSpPr>
          <p:cNvPr id="2050" name="AutoShape 2" descr="Image result for education s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2052" name="Picture 4" descr="https://www.bioenabletech.com/wp-content/uploads/2015/11/download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524000"/>
            <a:ext cx="3124200" cy="1295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3000" y="1600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2400" dirty="0" smtClean="0"/>
              <a:t> </a:t>
            </a:r>
            <a:r>
              <a:rPr lang="en-PH" sz="2400" dirty="0" err="1" smtClean="0"/>
              <a:t>DepEd</a:t>
            </a:r>
            <a:endParaRPr lang="en-PH" sz="2400" dirty="0" smtClean="0"/>
          </a:p>
          <a:p>
            <a:pPr>
              <a:buFont typeface="Arial" pitchFamily="34" charset="0"/>
              <a:buChar char="•"/>
            </a:pPr>
            <a:r>
              <a:rPr lang="en-PH" sz="2400" dirty="0" smtClean="0"/>
              <a:t> SUCs</a:t>
            </a:r>
          </a:p>
          <a:p>
            <a:pPr>
              <a:buFont typeface="Arial" pitchFamily="34" charset="0"/>
              <a:buChar char="•"/>
            </a:pPr>
            <a:r>
              <a:rPr lang="en-PH" sz="2400" dirty="0" smtClean="0"/>
              <a:t> DND – PMA, NDCP</a:t>
            </a:r>
            <a:endParaRPr lang="en-PH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16190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2400" dirty="0" smtClean="0"/>
              <a:t> DILG - PPSC</a:t>
            </a:r>
          </a:p>
          <a:p>
            <a:pPr>
              <a:buFont typeface="Arial" pitchFamily="34" charset="0"/>
              <a:buChar char="•"/>
            </a:pPr>
            <a:r>
              <a:rPr lang="en-PH" sz="2400" dirty="0" smtClean="0"/>
              <a:t> DOST - PSHS</a:t>
            </a:r>
          </a:p>
          <a:p>
            <a:pPr>
              <a:buFont typeface="Arial" pitchFamily="34" charset="0"/>
              <a:buChar char="•"/>
            </a:pPr>
            <a:r>
              <a:rPr lang="en-PH" sz="2400" dirty="0" smtClean="0"/>
              <a:t> OEO - TESDA</a:t>
            </a:r>
            <a:endParaRPr lang="en-P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b="1" dirty="0" smtClean="0"/>
              <a:t>Submission Venue</a:t>
            </a:r>
            <a:endParaRPr lang="en-PH" b="1" dirty="0"/>
          </a:p>
        </p:txBody>
      </p:sp>
      <p:sp>
        <p:nvSpPr>
          <p:cNvPr id="7" name="Folded Corner 6"/>
          <p:cNvSpPr/>
          <p:nvPr/>
        </p:nvSpPr>
        <p:spPr>
          <a:xfrm>
            <a:off x="5638800" y="1981200"/>
            <a:ext cx="4191000" cy="18288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000" dirty="0"/>
              <a:t>Administrative Service – Central Records Division (</a:t>
            </a:r>
            <a:r>
              <a:rPr lang="en-PH" sz="2000" b="1" dirty="0"/>
              <a:t>AS-CRD</a:t>
            </a:r>
            <a:r>
              <a:rPr lang="en-PH" sz="2000" dirty="0"/>
              <a:t>), Ground Floor, DBM Building III, General </a:t>
            </a:r>
            <a:r>
              <a:rPr lang="en-PH" sz="2000" dirty="0" err="1"/>
              <a:t>Solano</a:t>
            </a:r>
            <a:r>
              <a:rPr lang="en-PH" sz="2000" dirty="0"/>
              <a:t> Street, San </a:t>
            </a:r>
            <a:r>
              <a:rPr lang="en-PH" sz="2000" dirty="0" smtClean="0"/>
              <a:t>Miguel, </a:t>
            </a:r>
            <a:r>
              <a:rPr lang="en-PH" sz="2000" dirty="0"/>
              <a:t>Manila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2514600"/>
            <a:ext cx="27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Agencies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00600" y="2590800"/>
            <a:ext cx="609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19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52316"/>
            <a:ext cx="10972800" cy="1143000"/>
          </a:xfrm>
        </p:spPr>
        <p:txBody>
          <a:bodyPr/>
          <a:lstStyle/>
          <a:p>
            <a:r>
              <a:rPr lang="en-PH" b="1" dirty="0" smtClean="0"/>
              <a:t>Outline of Presentation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899" y="2286000"/>
            <a:ext cx="8458200" cy="2514599"/>
          </a:xfrm>
        </p:spPr>
        <p:txBody>
          <a:bodyPr/>
          <a:lstStyle/>
          <a:p>
            <a:r>
              <a:rPr lang="en-PH" sz="3600" dirty="0"/>
              <a:t>Budget Preparation </a:t>
            </a:r>
            <a:r>
              <a:rPr lang="en-PH" sz="3600" dirty="0" smtClean="0"/>
              <a:t>(BP)Forms</a:t>
            </a:r>
            <a:endParaRPr lang="en-PH" sz="3600" dirty="0"/>
          </a:p>
          <a:p>
            <a:r>
              <a:rPr lang="en-PH" sz="3600" dirty="0"/>
              <a:t>Budget Preparation </a:t>
            </a:r>
            <a:r>
              <a:rPr lang="en-PH" sz="3600" dirty="0" smtClean="0"/>
              <a:t>Calendar</a:t>
            </a:r>
            <a:endParaRPr lang="en-PH" sz="3600" dirty="0"/>
          </a:p>
          <a:p>
            <a:r>
              <a:rPr lang="en-PH" sz="3600" dirty="0" smtClean="0"/>
              <a:t>Deadlines </a:t>
            </a:r>
            <a:r>
              <a:rPr lang="en-PH" sz="3600" dirty="0"/>
              <a:t>and Submission Requirements</a:t>
            </a:r>
          </a:p>
          <a:p>
            <a:pPr>
              <a:buNone/>
            </a:pPr>
            <a:endParaRPr lang="en-PH" dirty="0" smtClean="0"/>
          </a:p>
          <a:p>
            <a:pPr lvl="2"/>
            <a:endParaRPr lang="en-PH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2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780458" cy="252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600200"/>
            <a:ext cx="7772400" cy="1470025"/>
          </a:xfrm>
        </p:spPr>
        <p:txBody>
          <a:bodyPr/>
          <a:lstStyle/>
          <a:p>
            <a:r>
              <a:rPr lang="en-PH" b="1" dirty="0" smtClean="0"/>
              <a:t>THANK YOU</a:t>
            </a:r>
            <a:endParaRPr lang="en-PH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20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3733800"/>
            <a:ext cx="3657600" cy="295486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16176"/>
            <a:ext cx="7772400" cy="1470025"/>
          </a:xfrm>
        </p:spPr>
        <p:txBody>
          <a:bodyPr/>
          <a:lstStyle/>
          <a:p>
            <a:r>
              <a:rPr lang="en-PH" b="1" dirty="0" smtClean="0"/>
              <a:t>2019 Budget Preparation  </a:t>
            </a:r>
            <a:br>
              <a:rPr lang="en-PH" b="1" dirty="0" smtClean="0"/>
            </a:br>
            <a:r>
              <a:rPr lang="en-PH" b="1" dirty="0" smtClean="0"/>
              <a:t>Forms &amp; Calendar</a:t>
            </a:r>
            <a:endParaRPr lang="en-PH" b="1" dirty="0"/>
          </a:p>
        </p:txBody>
      </p:sp>
      <p:pic>
        <p:nvPicPr>
          <p:cNvPr id="4" name="Picture 7" descr="DBM 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1" y="838201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30715"/>
            <a:ext cx="2857500" cy="246168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21</a:t>
            </a:fld>
            <a:endParaRPr lang="en-PH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38400"/>
            <a:ext cx="7772400" cy="1295401"/>
          </a:xfrm>
        </p:spPr>
        <p:txBody>
          <a:bodyPr/>
          <a:lstStyle/>
          <a:p>
            <a:r>
              <a:rPr lang="en-PH" b="1" dirty="0" smtClean="0"/>
              <a:t>Budget Preparation Forms</a:t>
            </a:r>
            <a:endParaRPr lang="en-PH" b="1" dirty="0"/>
          </a:p>
        </p:txBody>
      </p:sp>
      <p:pic>
        <p:nvPicPr>
          <p:cNvPr id="4" name="Picture 7" descr="DBM 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1" y="838201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2857500" cy="246168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3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779303"/>
          </a:xfrm>
        </p:spPr>
        <p:txBody>
          <a:bodyPr>
            <a:normAutofit/>
          </a:bodyPr>
          <a:lstStyle/>
          <a:p>
            <a:r>
              <a:rPr lang="en-PH" b="1" dirty="0" smtClean="0"/>
              <a:t>BP Forms</a:t>
            </a:r>
            <a:endParaRPr lang="en-PH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1018630"/>
              </p:ext>
            </p:extLst>
          </p:nvPr>
        </p:nvGraphicFramePr>
        <p:xfrm>
          <a:off x="685800" y="3566160"/>
          <a:ext cx="7924800" cy="204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93045"/>
                <a:gridCol w="1410955"/>
                <a:gridCol w="1320800"/>
              </a:tblGrid>
              <a:tr h="566264"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>
                          <a:latin typeface="+mn-lt"/>
                        </a:rPr>
                        <a:t>PARTICULARS</a:t>
                      </a:r>
                      <a:endParaRPr lang="en-PH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 smtClean="0">
                          <a:latin typeface="Arial Narrow" pitchFamily="34" charset="0"/>
                        </a:rPr>
                        <a:t>2018 BUDGET CALL</a:t>
                      </a:r>
                      <a:endParaRPr lang="en-PH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dirty="0" smtClean="0">
                          <a:latin typeface="Arial Narrow" pitchFamily="34" charset="0"/>
                        </a:rPr>
                        <a:t>2019 BUDGET CALL</a:t>
                      </a:r>
                    </a:p>
                  </a:txBody>
                  <a:tcPr/>
                </a:tc>
              </a:tr>
              <a:tr h="323579">
                <a:tc>
                  <a:txBody>
                    <a:bodyPr/>
                    <a:lstStyle/>
                    <a:p>
                      <a:pPr marL="228600" indent="-228600"/>
                      <a:r>
                        <a:rPr lang="en-PH" sz="1800" smtClean="0"/>
                        <a:t>Number of BP forms to be submitted: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dirty="0" smtClean="0">
                          <a:latin typeface="Arial Narrow" pitchFamily="34" charset="0"/>
                        </a:rPr>
                        <a:t>30</a:t>
                      </a:r>
                      <a:endParaRPr lang="en-PH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dirty="0" smtClean="0">
                          <a:latin typeface="Arial Narrow" pitchFamily="34" charset="0"/>
                        </a:rPr>
                        <a:t>24</a:t>
                      </a:r>
                      <a:endParaRPr lang="en-PH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lvl="1"/>
                      <a:r>
                        <a:rPr lang="en-PH" sz="1800" dirty="0" smtClean="0"/>
                        <a:t>Requiring encoding at the OSBPS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dirty="0" smtClean="0">
                          <a:latin typeface="Arial Narrow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dirty="0" smtClean="0">
                          <a:latin typeface="Arial Narrow" pitchFamily="34" charset="0"/>
                        </a:rPr>
                        <a:t>21</a:t>
                      </a:r>
                      <a:endParaRPr lang="en-PH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53915">
                <a:tc>
                  <a:txBody>
                    <a:bodyPr/>
                    <a:lstStyle/>
                    <a:p>
                      <a:pPr lvl="1"/>
                      <a:r>
                        <a:rPr lang="en-PH" sz="1800" dirty="0" smtClean="0">
                          <a:latin typeface="+mn-lt"/>
                        </a:rPr>
                        <a:t>Generated</a:t>
                      </a:r>
                      <a:r>
                        <a:rPr lang="en-PH" sz="1800" baseline="0" dirty="0" smtClean="0">
                          <a:latin typeface="+mn-lt"/>
                        </a:rPr>
                        <a:t> from OSBPS (</a:t>
                      </a:r>
                      <a:r>
                        <a:rPr lang="en-PH" sz="1800" b="1" baseline="0" dirty="0" smtClean="0">
                          <a:latin typeface="+mn-lt"/>
                        </a:rPr>
                        <a:t>BP 201 Summary</a:t>
                      </a:r>
                      <a:r>
                        <a:rPr lang="en-PH" sz="1800" baseline="0" dirty="0" smtClean="0">
                          <a:latin typeface="+mn-lt"/>
                        </a:rPr>
                        <a:t>)</a:t>
                      </a:r>
                      <a:endParaRPr lang="en-PH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dirty="0" smtClean="0">
                          <a:latin typeface="Arial Narrow" pitchFamily="34" charset="0"/>
                        </a:rPr>
                        <a:t>1</a:t>
                      </a:r>
                      <a:endParaRPr lang="en-PH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dirty="0" smtClean="0">
                          <a:latin typeface="Arial Narrow" pitchFamily="34" charset="0"/>
                        </a:rPr>
                        <a:t>1</a:t>
                      </a:r>
                      <a:endParaRPr lang="en-PH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53915">
                <a:tc>
                  <a:txBody>
                    <a:bodyPr/>
                    <a:lstStyle/>
                    <a:p>
                      <a:pPr lvl="1"/>
                      <a:r>
                        <a:rPr lang="en-PH" sz="1800" dirty="0" smtClean="0"/>
                        <a:t>Manually  prepared in excel formats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dirty="0" smtClean="0">
                          <a:latin typeface="Arial Narrow" pitchFamily="34" charset="0"/>
                        </a:rPr>
                        <a:t>6</a:t>
                      </a:r>
                      <a:endParaRPr lang="en-PH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800" dirty="0" smtClean="0">
                          <a:latin typeface="Arial Narrow" pitchFamily="34" charset="0"/>
                        </a:rPr>
                        <a:t>2</a:t>
                      </a:r>
                      <a:endParaRPr lang="en-PH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4</a:t>
            </a:fld>
            <a:endParaRPr lang="en-P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329516"/>
            <a:ext cx="2476500" cy="2461684"/>
          </a:xfrm>
          <a:prstGeom prst="rect">
            <a:avLst/>
          </a:prstGeom>
        </p:spPr>
      </p:pic>
      <p:pic>
        <p:nvPicPr>
          <p:cNvPr id="7" name="Picture 2" descr="https://tse3.mm.bing.net/th?id=OIP.GmMJU6hVXv3fs13h9-i7fAHaHa&amp;pid=15.1&amp;P=0&amp;w=3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7150" y="1295400"/>
            <a:ext cx="2171700" cy="1810157"/>
          </a:xfrm>
          <a:prstGeom prst="rect">
            <a:avLst/>
          </a:prstGeom>
          <a:noFill/>
        </p:spPr>
      </p:pic>
      <p:pic>
        <p:nvPicPr>
          <p:cNvPr id="10" name="Picture 4" descr="https://tse2.mm.bing.net/th?id=OIP.8K3uMcJzfULwdYPCJSZyqAHaHa&amp;pid=15.1&amp;P=0&amp;w=3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9545" y="1066800"/>
            <a:ext cx="2513656" cy="24392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90600" y="1819870"/>
            <a:ext cx="251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FROM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1752600"/>
            <a:ext cx="14903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0654"/>
            <a:ext cx="10972800" cy="916146"/>
          </a:xfrm>
        </p:spPr>
        <p:txBody>
          <a:bodyPr>
            <a:normAutofit/>
          </a:bodyPr>
          <a:lstStyle/>
          <a:p>
            <a:r>
              <a:rPr lang="en-PH" b="1" dirty="0" smtClean="0"/>
              <a:t>Discontinued BP Forms (7)</a:t>
            </a:r>
            <a:endParaRPr lang="en-P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3490581"/>
              </p:ext>
            </p:extLst>
          </p:nvPr>
        </p:nvGraphicFramePr>
        <p:xfrm>
          <a:off x="609600" y="1219200"/>
          <a:ext cx="10972800" cy="3868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/>
                <a:gridCol w="3352800"/>
                <a:gridCol w="5181600"/>
              </a:tblGrid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BP</a:t>
                      </a:r>
                      <a:r>
                        <a:rPr lang="en-PH" baseline="0" dirty="0" smtClean="0"/>
                        <a:t> Form No.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Form</a:t>
                      </a:r>
                      <a:r>
                        <a:rPr lang="en-PH" baseline="0" dirty="0" smtClean="0"/>
                        <a:t> Title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Remarks</a:t>
                      </a:r>
                      <a:r>
                        <a:rPr lang="en-PH" baseline="0" dirty="0" smtClean="0"/>
                        <a:t> </a:t>
                      </a:r>
                      <a:endParaRPr lang="en-PH" dirty="0"/>
                    </a:p>
                  </a:txBody>
                  <a:tcPr/>
                </a:tc>
              </a:tr>
              <a:tr h="1116419">
                <a:tc>
                  <a:txBody>
                    <a:bodyPr/>
                    <a:lstStyle/>
                    <a:p>
                      <a:pPr algn="l"/>
                      <a:r>
                        <a:rPr lang="en-PH" dirty="0" smtClean="0"/>
                        <a:t>BP 201</a:t>
                      </a:r>
                      <a:r>
                        <a:rPr lang="en-PH" baseline="0" dirty="0" smtClean="0"/>
                        <a:t> </a:t>
                      </a:r>
                    </a:p>
                    <a:p>
                      <a:pPr algn="l"/>
                      <a:r>
                        <a:rPr lang="en-PH" baseline="0" dirty="0" smtClean="0"/>
                        <a:t>(A-1, B-1, C-1 and D-1)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dirty="0" smtClean="0"/>
                        <a:t>Multi-year Requirements for the</a:t>
                      </a:r>
                      <a:r>
                        <a:rPr lang="en-PH" baseline="0" dirty="0" smtClean="0"/>
                        <a:t> Proposed Year Tier 2 Proposal </a:t>
                      </a:r>
                    </a:p>
                    <a:p>
                      <a:pPr algn="l"/>
                      <a:r>
                        <a:rPr lang="en-PH" baseline="0" dirty="0" smtClean="0"/>
                        <a:t>(PS, MOOE, </a:t>
                      </a:r>
                      <a:r>
                        <a:rPr lang="en-PH" baseline="0" dirty="0" err="1" smtClean="0"/>
                        <a:t>FinEx</a:t>
                      </a:r>
                      <a:r>
                        <a:rPr lang="en-PH" baseline="0" dirty="0" smtClean="0"/>
                        <a:t> and CO)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baseline="0" dirty="0" smtClean="0"/>
                        <a:t>Information in the new BP 201-E (Summary of Out-year Requirements) is sufficient. </a:t>
                      </a:r>
                      <a:endParaRPr lang="en-PH" dirty="0"/>
                    </a:p>
                  </a:txBody>
                  <a:tcPr/>
                </a:tc>
              </a:tr>
              <a:tr h="781493">
                <a:tc>
                  <a:txBody>
                    <a:bodyPr/>
                    <a:lstStyle/>
                    <a:p>
                      <a:r>
                        <a:rPr lang="en-PH" dirty="0" smtClean="0"/>
                        <a:t>BP 201 (E-1)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Matrix of</a:t>
                      </a:r>
                      <a:r>
                        <a:rPr lang="en-PH" baseline="0" dirty="0" smtClean="0"/>
                        <a:t> Priority Programs and Participating Agencies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dirty="0" smtClean="0"/>
                        <a:t>Considered as an attachment to the BP</a:t>
                      </a:r>
                      <a:r>
                        <a:rPr lang="en-PH" baseline="0" dirty="0" smtClean="0"/>
                        <a:t> Form 202-A (Convergence Programs and Projects)</a:t>
                      </a:r>
                      <a:endParaRPr lang="en-PH" dirty="0" smtClean="0"/>
                    </a:p>
                  </a:txBody>
                  <a:tcPr/>
                </a:tc>
              </a:tr>
              <a:tr h="781493">
                <a:tc>
                  <a:txBody>
                    <a:bodyPr/>
                    <a:lstStyle/>
                    <a:p>
                      <a:r>
                        <a:rPr lang="en-PH" dirty="0" smtClean="0"/>
                        <a:t>BP</a:t>
                      </a:r>
                      <a:r>
                        <a:rPr lang="en-PH" baseline="0" dirty="0" smtClean="0"/>
                        <a:t> 400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ANNUAL</a:t>
                      </a:r>
                      <a:r>
                        <a:rPr lang="en-PH" baseline="0" dirty="0" smtClean="0"/>
                        <a:t> GAD PLAN AND BUDGET</a:t>
                      </a:r>
                      <a:endParaRPr lang="en-P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PH" baseline="0" dirty="0" smtClean="0"/>
                        <a:t>Agencies shall submit to PCW the annual GAD plan and budget as well as accomplishment report in the Gender Mainstreaming Monitoring System (GMMS) of the PCW.</a:t>
                      </a:r>
                      <a:endParaRPr lang="en-PH" dirty="0" smtClean="0"/>
                    </a:p>
                  </a:txBody>
                  <a:tcPr/>
                </a:tc>
              </a:tr>
              <a:tr h="742507">
                <a:tc>
                  <a:txBody>
                    <a:bodyPr/>
                    <a:lstStyle/>
                    <a:p>
                      <a:r>
                        <a:rPr lang="en-PH" dirty="0" smtClean="0"/>
                        <a:t>BP 400-A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ANNUAL GAD ACCOMPLISHMENT</a:t>
                      </a:r>
                      <a:r>
                        <a:rPr lang="en-PH" baseline="0" dirty="0" smtClean="0"/>
                        <a:t> REPORT</a:t>
                      </a:r>
                      <a:endParaRPr lang="en-P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5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4542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779303"/>
          </a:xfrm>
        </p:spPr>
        <p:txBody>
          <a:bodyPr>
            <a:normAutofit/>
          </a:bodyPr>
          <a:lstStyle/>
          <a:p>
            <a:r>
              <a:rPr lang="en-PH" b="1" dirty="0" smtClean="0"/>
              <a:t>Revised BP Forms (7)</a:t>
            </a:r>
            <a:endParaRPr lang="en-PH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1018630"/>
              </p:ext>
            </p:extLst>
          </p:nvPr>
        </p:nvGraphicFramePr>
        <p:xfrm>
          <a:off x="1680485" y="1454129"/>
          <a:ext cx="9216115" cy="39274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019"/>
                <a:gridCol w="7680096"/>
              </a:tblGrid>
              <a:tr h="527071"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BP Form</a:t>
                      </a:r>
                      <a:endParaRPr lang="en-PH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TITLE</a:t>
                      </a:r>
                      <a:endParaRPr lang="en-PH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5765"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201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Summary</a:t>
                      </a:r>
                      <a:r>
                        <a:rPr lang="en-PH" sz="2000" baseline="0" dirty="0" smtClean="0">
                          <a:latin typeface="Arial Narrow" pitchFamily="34" charset="0"/>
                        </a:rPr>
                        <a:t> of Obligations and Proposed Programs/Projects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5765">
                <a:tc>
                  <a:txBody>
                    <a:bodyPr/>
                    <a:lstStyle/>
                    <a:p>
                      <a:r>
                        <a:rPr lang="en-PH" sz="2000" baseline="0" dirty="0" smtClean="0">
                          <a:latin typeface="Arial Narrow" pitchFamily="34" charset="0"/>
                        </a:rPr>
                        <a:t>     201-A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      Obligations</a:t>
                      </a:r>
                      <a:r>
                        <a:rPr lang="en-PH" sz="2000" baseline="0" dirty="0" smtClean="0">
                          <a:latin typeface="Arial Narrow" pitchFamily="34" charset="0"/>
                        </a:rPr>
                        <a:t> for Personnel Services (PS)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5765">
                <a:tc>
                  <a:txBody>
                    <a:bodyPr/>
                    <a:lstStyle/>
                    <a:p>
                      <a:r>
                        <a:rPr lang="en-PH" sz="2000" baseline="0" dirty="0" smtClean="0">
                          <a:latin typeface="Arial Narrow" pitchFamily="34" charset="0"/>
                        </a:rPr>
                        <a:t>     201-B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      Obligations</a:t>
                      </a:r>
                      <a:r>
                        <a:rPr lang="en-PH" sz="2000" baseline="0" dirty="0" smtClean="0">
                          <a:latin typeface="Arial Narrow" pitchFamily="34" charset="0"/>
                        </a:rPr>
                        <a:t> for Maintenance and Other Operating Expenses (MOOE)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5765">
                <a:tc>
                  <a:txBody>
                    <a:bodyPr/>
                    <a:lstStyle/>
                    <a:p>
                      <a:r>
                        <a:rPr lang="en-PH" sz="2000" baseline="0" dirty="0" smtClean="0">
                          <a:latin typeface="Arial Narrow" pitchFamily="34" charset="0"/>
                        </a:rPr>
                        <a:t>     201-C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      Obligations</a:t>
                      </a:r>
                      <a:r>
                        <a:rPr lang="en-PH" sz="2000" baseline="0" dirty="0" smtClean="0">
                          <a:latin typeface="Arial Narrow" pitchFamily="34" charset="0"/>
                        </a:rPr>
                        <a:t> for Financial Expenses (</a:t>
                      </a:r>
                      <a:r>
                        <a:rPr lang="en-PH" sz="2000" baseline="0" dirty="0" err="1" smtClean="0">
                          <a:latin typeface="Arial Narrow" pitchFamily="34" charset="0"/>
                        </a:rPr>
                        <a:t>FinEx</a:t>
                      </a:r>
                      <a:r>
                        <a:rPr lang="en-PH" sz="2000" baseline="0" dirty="0" smtClean="0">
                          <a:latin typeface="Arial Narrow" pitchFamily="34" charset="0"/>
                        </a:rPr>
                        <a:t>)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5765">
                <a:tc>
                  <a:txBody>
                    <a:bodyPr/>
                    <a:lstStyle/>
                    <a:p>
                      <a:r>
                        <a:rPr lang="en-PH" sz="2000" baseline="0" dirty="0" smtClean="0">
                          <a:latin typeface="Arial Narrow" pitchFamily="34" charset="0"/>
                        </a:rPr>
                        <a:t>     201-D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      Obligations</a:t>
                      </a:r>
                      <a:r>
                        <a:rPr lang="en-PH" sz="2000" baseline="0" dirty="0" smtClean="0">
                          <a:latin typeface="Arial Narrow" pitchFamily="34" charset="0"/>
                        </a:rPr>
                        <a:t> for Capital Outlays (CO)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5765"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202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Proposal for New</a:t>
                      </a:r>
                      <a:r>
                        <a:rPr lang="en-PH" sz="2000" baseline="0" dirty="0" smtClean="0">
                          <a:latin typeface="Arial Narrow" pitchFamily="34" charset="0"/>
                        </a:rPr>
                        <a:t> or Expanded Locally-Funded Projects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5765"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 Narrow" pitchFamily="34" charset="0"/>
                        </a:rPr>
                        <a:t>203</a:t>
                      </a:r>
                      <a:endParaRPr lang="en-PH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 smtClean="0">
                          <a:latin typeface="Arial Narrow" pitchFamily="34" charset="0"/>
                        </a:rPr>
                        <a:t>Proposal for New</a:t>
                      </a:r>
                      <a:r>
                        <a:rPr lang="en-PH" sz="2000" baseline="0" dirty="0" smtClean="0">
                          <a:latin typeface="Arial Narrow" pitchFamily="34" charset="0"/>
                        </a:rPr>
                        <a:t> or Expanded Foreign-Assisted Projects</a:t>
                      </a:r>
                      <a:endParaRPr lang="en-PH" sz="20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6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75883"/>
            <a:ext cx="11963401" cy="1068580"/>
          </a:xfrm>
        </p:spPr>
        <p:txBody>
          <a:bodyPr>
            <a:normAutofit/>
          </a:bodyPr>
          <a:lstStyle/>
          <a:p>
            <a:r>
              <a:rPr lang="en-PH" b="1" dirty="0" smtClean="0"/>
              <a:t>Revised </a:t>
            </a:r>
            <a:r>
              <a:rPr lang="en-PH" b="1" dirty="0"/>
              <a:t>BP </a:t>
            </a:r>
            <a:r>
              <a:rPr lang="en-PH" b="1" dirty="0" smtClean="0"/>
              <a:t>Form: BP </a:t>
            </a:r>
            <a:r>
              <a:rPr lang="en-PH" b="1" dirty="0"/>
              <a:t>201 Summary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17230"/>
            <a:ext cx="11353799" cy="1982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35911"/>
            <a:ext cx="8390472" cy="1502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839200" y="4182070"/>
            <a:ext cx="327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200" dirty="0" smtClean="0">
                <a:solidFill>
                  <a:srgbClr val="FF0000"/>
                </a:solidFill>
              </a:rPr>
              <a:t>To be accomplished in a </a:t>
            </a:r>
            <a:r>
              <a:rPr lang="en-PH" sz="2200" b="1" dirty="0" smtClean="0">
                <a:solidFill>
                  <a:srgbClr val="FF0000"/>
                </a:solidFill>
              </a:rPr>
              <a:t>new</a:t>
            </a:r>
            <a:r>
              <a:rPr lang="en-PH" sz="2200" dirty="0" smtClean="0">
                <a:solidFill>
                  <a:srgbClr val="FF0000"/>
                </a:solidFill>
              </a:rPr>
              <a:t> </a:t>
            </a:r>
            <a:r>
              <a:rPr lang="en-PH" sz="2200" b="1" dirty="0" smtClean="0">
                <a:solidFill>
                  <a:srgbClr val="FF0000"/>
                </a:solidFill>
              </a:rPr>
              <a:t>form  BP 201-E </a:t>
            </a:r>
            <a:br>
              <a:rPr lang="en-PH" sz="2200" b="1" dirty="0" smtClean="0">
                <a:solidFill>
                  <a:srgbClr val="FF0000"/>
                </a:solidFill>
              </a:rPr>
            </a:br>
            <a:r>
              <a:rPr lang="en-PH" sz="2200" b="1" dirty="0" smtClean="0">
                <a:solidFill>
                  <a:srgbClr val="FF0000"/>
                </a:solidFill>
              </a:rPr>
              <a:t>(Summary of Out-year Requirements)</a:t>
            </a:r>
          </a:p>
        </p:txBody>
      </p:sp>
      <p:sp>
        <p:nvSpPr>
          <p:cNvPr id="11" name="Striped Right Arrow 10"/>
          <p:cNvSpPr/>
          <p:nvPr/>
        </p:nvSpPr>
        <p:spPr>
          <a:xfrm rot="5400000">
            <a:off x="9985255" y="3617472"/>
            <a:ext cx="799073" cy="347983"/>
          </a:xfrm>
          <a:prstGeom prst="stripedRightArrow">
            <a:avLst>
              <a:gd name="adj1" fmla="val 30905"/>
              <a:gd name="adj2" fmla="val 2613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7</a:t>
            </a:fld>
            <a:endParaRPr lang="en-PH"/>
          </a:p>
        </p:txBody>
      </p:sp>
      <p:sp>
        <p:nvSpPr>
          <p:cNvPr id="13" name="TextBox 12"/>
          <p:cNvSpPr txBox="1"/>
          <p:nvPr/>
        </p:nvSpPr>
        <p:spPr>
          <a:xfrm>
            <a:off x="533400" y="129337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>
                <a:solidFill>
                  <a:schemeClr val="accent2"/>
                </a:solidFill>
              </a:rPr>
              <a:t>FROM: 2018 BUDGET CALL</a:t>
            </a:r>
            <a:endParaRPr lang="en-PH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81964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>
                <a:solidFill>
                  <a:schemeClr val="accent2"/>
                </a:solidFill>
              </a:rPr>
              <a:t>TO: 2019 BUDGET CALL</a:t>
            </a:r>
            <a:endParaRPr lang="en-PH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19200"/>
            <a:ext cx="1122045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4825" y="76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PH" b="1" dirty="0" smtClean="0"/>
              <a:t>Revised BP Form: BP 201 Schedules A, B, C and D</a:t>
            </a:r>
            <a:br>
              <a:rPr lang="en-PH" b="1" dirty="0" smtClean="0"/>
            </a:br>
            <a:r>
              <a:rPr lang="en-PH" sz="2900" b="1" i="1" dirty="0" smtClean="0"/>
              <a:t>Deletion of Continuing Appropriations from the box on Appropriation Sources</a:t>
            </a:r>
            <a:endParaRPr lang="en-PH" sz="29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343400"/>
            <a:ext cx="1120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Reminders: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PH" dirty="0" smtClean="0"/>
              <a:t>Obligations funded from FY 2016 Appropriations </a:t>
            </a:r>
            <a:r>
              <a:rPr lang="en-US" dirty="0" smtClean="0"/>
              <a:t>should be included in the FY 2017 Actual obligations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The following P/A/Ps, </a:t>
            </a:r>
            <a:r>
              <a:rPr lang="en-US" b="1" dirty="0" smtClean="0"/>
              <a:t>should be separately presented </a:t>
            </a:r>
            <a:r>
              <a:rPr lang="en-US" dirty="0" smtClean="0"/>
              <a:t>from the Regular agency budget funded under the new GAA: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New appropriations transfers from SPF/Supplemental Appropriations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Automatic Appropriations.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P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8</a:t>
            </a:fld>
            <a:endParaRPr lang="en-P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981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92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447800"/>
          </a:xfrm>
        </p:spPr>
        <p:txBody>
          <a:bodyPr>
            <a:normAutofit/>
          </a:bodyPr>
          <a:lstStyle/>
          <a:p>
            <a:r>
              <a:rPr lang="en-PH" sz="4000" b="1" dirty="0" smtClean="0"/>
              <a:t>Revised BP Form: BP 202</a:t>
            </a:r>
            <a:br>
              <a:rPr lang="en-PH" sz="4000" b="1" dirty="0" smtClean="0"/>
            </a:br>
            <a:r>
              <a:rPr lang="en-US" sz="2200" b="1" i="1" dirty="0" smtClean="0"/>
              <a:t>Incorporation of total cost of the project (Box No. 12.3) ,  by expense class, including the requirements for the out-years for multi-year projects. </a:t>
            </a:r>
            <a:r>
              <a:rPr lang="en-PH" sz="2200" b="1" i="1" dirty="0" smtClean="0"/>
              <a:t> </a:t>
            </a:r>
            <a:endParaRPr lang="en-PH" sz="2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752600"/>
            <a:ext cx="9829800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4EB7-AA27-4BBC-84E3-877C94944C0E}" type="slidenum">
              <a:rPr lang="en-PH" smtClean="0"/>
              <a:pPr/>
              <a:t>9</a:t>
            </a:fld>
            <a:endParaRPr lang="en-P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438401"/>
            <a:ext cx="45720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98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</TotalTime>
  <Words>933</Words>
  <Application>Microsoft Office PowerPoint</Application>
  <PresentationFormat>Custom</PresentationFormat>
  <Paragraphs>200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FY 2019 Budget Preparation   Forms &amp; Calendar</vt:lpstr>
      <vt:lpstr>Outline of Presentation</vt:lpstr>
      <vt:lpstr>Budget Preparation Forms</vt:lpstr>
      <vt:lpstr>BP Forms</vt:lpstr>
      <vt:lpstr>Discontinued BP Forms (7)</vt:lpstr>
      <vt:lpstr>Revised BP Forms (7)</vt:lpstr>
      <vt:lpstr>Revised BP Form: BP 201 Summary</vt:lpstr>
      <vt:lpstr>Revised BP Form: BP 201 Schedules A, B, C and D Deletion of Continuing Appropriations from the box on Appropriation Sources</vt:lpstr>
      <vt:lpstr>Revised BP Form: BP 202 Incorporation of total cost of the project (Box No. 12.3) ,  by expense class, including the requirements for the out-years for multi-year projects.  </vt:lpstr>
      <vt:lpstr>Revised BP Form: BP 203 Shortening the preparation process through reduced number of approving authorities</vt:lpstr>
      <vt:lpstr>New BP Form: BP 201-E  Specific Form to reflect Consolidated Out-year Requirements, by allotment class</vt:lpstr>
      <vt:lpstr>Renamed BP Form:</vt:lpstr>
      <vt:lpstr>FY 2019 Budget Preparation   Calendar</vt:lpstr>
      <vt:lpstr>Timelines to Remember in the FY 2019 Budget Preparation Calendar</vt:lpstr>
      <vt:lpstr>Timelines to Remember in the FY 2019 Budget Preparation Calendar</vt:lpstr>
      <vt:lpstr>Deadlines and Submission Requirements</vt:lpstr>
      <vt:lpstr>Submission Requirements </vt:lpstr>
      <vt:lpstr>Submission Requirements – Specific Procedures </vt:lpstr>
      <vt:lpstr>Submission Venue</vt:lpstr>
      <vt:lpstr>THANK YOU</vt:lpstr>
      <vt:lpstr>2019 Budget Preparation   Forms &amp; Calendar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Budget Call</dc:title>
  <dc:creator>Peach Adarna</dc:creator>
  <cp:lastModifiedBy>aarevalo</cp:lastModifiedBy>
  <cp:revision>406</cp:revision>
  <cp:lastPrinted>2018-01-10T23:50:09Z</cp:lastPrinted>
  <dcterms:created xsi:type="dcterms:W3CDTF">2017-01-09T03:05:26Z</dcterms:created>
  <dcterms:modified xsi:type="dcterms:W3CDTF">2018-01-17T02:02:37Z</dcterms:modified>
</cp:coreProperties>
</file>